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handoutMasterIdLst>
    <p:handoutMasterId r:id="rId15"/>
  </p:handoutMasterIdLst>
  <p:sldIdLst>
    <p:sldId id="257" r:id="rId2"/>
    <p:sldId id="258" r:id="rId3"/>
    <p:sldId id="270" r:id="rId4"/>
    <p:sldId id="261" r:id="rId5"/>
    <p:sldId id="262" r:id="rId6"/>
    <p:sldId id="263" r:id="rId7"/>
    <p:sldId id="264" r:id="rId8"/>
    <p:sldId id="265" r:id="rId9"/>
    <p:sldId id="266" r:id="rId10"/>
    <p:sldId id="267" r:id="rId11"/>
    <p:sldId id="268" r:id="rId12"/>
    <p:sldId id="26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205" d="100"/>
          <a:sy n="205" d="100"/>
        </p:scale>
        <p:origin x="1272" y="20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5A5F35C-5041-8A49-81FE-BAA501BC8BAB}" type="datetimeFigureOut">
              <a:rPr lang="en-US" smtClean="0"/>
              <a:t>22/08/14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D936551-0CDD-2249-B450-A8E340295F1F}" type="slidenum">
              <a:rPr lang="en-GB" smtClean="0"/>
              <a:t>‹#›</a:t>
            </a:fld>
            <a:endParaRPr lang="en-GB"/>
          </a:p>
        </p:txBody>
      </p:sp>
    </p:spTree>
    <p:extLst>
      <p:ext uri="{BB962C8B-B14F-4D97-AF65-F5344CB8AC3E}">
        <p14:creationId xmlns:p14="http://schemas.microsoft.com/office/powerpoint/2010/main" val="6740903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51BCC5-9133-7244-B83D-2F789D8609C4}" type="datetimeFigureOut">
              <a:rPr lang="en-US" smtClean="0"/>
              <a:t>22/08/14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4C4F94-22AA-AF46-B56A-D775E50ABFCE}" type="slidenum">
              <a:rPr lang="en-GB" smtClean="0"/>
              <a:t>‹#›</a:t>
            </a:fld>
            <a:endParaRPr lang="en-GB"/>
          </a:p>
        </p:txBody>
      </p:sp>
    </p:spTree>
    <p:extLst>
      <p:ext uri="{BB962C8B-B14F-4D97-AF65-F5344CB8AC3E}">
        <p14:creationId xmlns:p14="http://schemas.microsoft.com/office/powerpoint/2010/main" val="369577563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F1B9020-4C7C-7543-82B6-BABA871A8DE7}" type="datetime1">
              <a:rPr lang="it-IT" smtClean="0"/>
              <a:t>22/08/14</a:t>
            </a:fld>
            <a:endParaRPr lang="en-GB"/>
          </a:p>
        </p:txBody>
      </p:sp>
      <p:sp>
        <p:nvSpPr>
          <p:cNvPr id="5" name="Footer Placeholder 4"/>
          <p:cNvSpPr>
            <a:spLocks noGrp="1"/>
          </p:cNvSpPr>
          <p:nvPr>
            <p:ph type="ftr" sz="quarter" idx="11"/>
          </p:nvPr>
        </p:nvSpPr>
        <p:spPr/>
        <p:txBody>
          <a:bodyPr/>
          <a:lstStyle/>
          <a:p>
            <a:r>
              <a:rPr lang="en-GB" smtClean="0"/>
              <a:t>Daniele Mirarchi, ColUSM #44</a:t>
            </a:r>
            <a:endParaRPr lang="en-GB"/>
          </a:p>
        </p:txBody>
      </p:sp>
      <p:sp>
        <p:nvSpPr>
          <p:cNvPr id="6" name="Slide Number Placeholder 5"/>
          <p:cNvSpPr>
            <a:spLocks noGrp="1"/>
          </p:cNvSpPr>
          <p:nvPr>
            <p:ph type="sldNum" sz="quarter" idx="12"/>
          </p:nvPr>
        </p:nvSpPr>
        <p:spPr/>
        <p:txBody>
          <a:bodyPr/>
          <a:lstStyle/>
          <a:p>
            <a:fld id="{703C9B89-EBEC-554A-9ED4-7D2773ACDD33}" type="slidenum">
              <a:rPr lang="en-GB" smtClean="0"/>
              <a:t>‹#›</a:t>
            </a:fld>
            <a:endParaRPr lang="en-GB"/>
          </a:p>
        </p:txBody>
      </p:sp>
    </p:spTree>
    <p:extLst>
      <p:ext uri="{BB962C8B-B14F-4D97-AF65-F5344CB8AC3E}">
        <p14:creationId xmlns:p14="http://schemas.microsoft.com/office/powerpoint/2010/main" val="1629566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B24DE97-9CCB-DA48-B402-359268CBC577}" type="datetime1">
              <a:rPr lang="it-IT" smtClean="0"/>
              <a:t>22/08/14</a:t>
            </a:fld>
            <a:endParaRPr lang="en-GB"/>
          </a:p>
        </p:txBody>
      </p:sp>
      <p:sp>
        <p:nvSpPr>
          <p:cNvPr id="5" name="Footer Placeholder 4"/>
          <p:cNvSpPr>
            <a:spLocks noGrp="1"/>
          </p:cNvSpPr>
          <p:nvPr>
            <p:ph type="ftr" sz="quarter" idx="11"/>
          </p:nvPr>
        </p:nvSpPr>
        <p:spPr/>
        <p:txBody>
          <a:bodyPr/>
          <a:lstStyle/>
          <a:p>
            <a:r>
              <a:rPr lang="en-GB" smtClean="0"/>
              <a:t>Daniele Mirarchi, ColUSM #44</a:t>
            </a:r>
            <a:endParaRPr lang="en-GB"/>
          </a:p>
        </p:txBody>
      </p:sp>
      <p:sp>
        <p:nvSpPr>
          <p:cNvPr id="6" name="Slide Number Placeholder 5"/>
          <p:cNvSpPr>
            <a:spLocks noGrp="1"/>
          </p:cNvSpPr>
          <p:nvPr>
            <p:ph type="sldNum" sz="quarter" idx="12"/>
          </p:nvPr>
        </p:nvSpPr>
        <p:spPr/>
        <p:txBody>
          <a:bodyPr/>
          <a:lstStyle/>
          <a:p>
            <a:fld id="{703C9B89-EBEC-554A-9ED4-7D2773ACDD33}" type="slidenum">
              <a:rPr lang="en-GB" smtClean="0"/>
              <a:t>‹#›</a:t>
            </a:fld>
            <a:endParaRPr lang="en-GB"/>
          </a:p>
        </p:txBody>
      </p:sp>
    </p:spTree>
    <p:extLst>
      <p:ext uri="{BB962C8B-B14F-4D97-AF65-F5344CB8AC3E}">
        <p14:creationId xmlns:p14="http://schemas.microsoft.com/office/powerpoint/2010/main" val="2947311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28F27E-DA0F-3C44-B641-5A93F8A393DA}" type="datetime1">
              <a:rPr lang="it-IT" smtClean="0"/>
              <a:t>22/08/14</a:t>
            </a:fld>
            <a:endParaRPr lang="en-GB"/>
          </a:p>
        </p:txBody>
      </p:sp>
      <p:sp>
        <p:nvSpPr>
          <p:cNvPr id="5" name="Footer Placeholder 4"/>
          <p:cNvSpPr>
            <a:spLocks noGrp="1"/>
          </p:cNvSpPr>
          <p:nvPr>
            <p:ph type="ftr" sz="quarter" idx="11"/>
          </p:nvPr>
        </p:nvSpPr>
        <p:spPr/>
        <p:txBody>
          <a:bodyPr/>
          <a:lstStyle/>
          <a:p>
            <a:r>
              <a:rPr lang="en-GB" smtClean="0"/>
              <a:t>Daniele Mirarchi, ColUSM #44</a:t>
            </a:r>
            <a:endParaRPr lang="en-GB"/>
          </a:p>
        </p:txBody>
      </p:sp>
      <p:sp>
        <p:nvSpPr>
          <p:cNvPr id="6" name="Slide Number Placeholder 5"/>
          <p:cNvSpPr>
            <a:spLocks noGrp="1"/>
          </p:cNvSpPr>
          <p:nvPr>
            <p:ph type="sldNum" sz="quarter" idx="12"/>
          </p:nvPr>
        </p:nvSpPr>
        <p:spPr/>
        <p:txBody>
          <a:bodyPr/>
          <a:lstStyle/>
          <a:p>
            <a:fld id="{703C9B89-EBEC-554A-9ED4-7D2773ACDD33}" type="slidenum">
              <a:rPr lang="en-GB" smtClean="0"/>
              <a:t>‹#›</a:t>
            </a:fld>
            <a:endParaRPr lang="en-GB"/>
          </a:p>
        </p:txBody>
      </p:sp>
    </p:spTree>
    <p:extLst>
      <p:ext uri="{BB962C8B-B14F-4D97-AF65-F5344CB8AC3E}">
        <p14:creationId xmlns:p14="http://schemas.microsoft.com/office/powerpoint/2010/main" val="17051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AA7E83-466B-254D-8063-C8E7B44B6BEC}" type="datetime1">
              <a:rPr lang="it-IT" smtClean="0"/>
              <a:t>22/08/14</a:t>
            </a:fld>
            <a:endParaRPr lang="en-GB"/>
          </a:p>
        </p:txBody>
      </p:sp>
      <p:sp>
        <p:nvSpPr>
          <p:cNvPr id="5" name="Footer Placeholder 4"/>
          <p:cNvSpPr>
            <a:spLocks noGrp="1"/>
          </p:cNvSpPr>
          <p:nvPr>
            <p:ph type="ftr" sz="quarter" idx="11"/>
          </p:nvPr>
        </p:nvSpPr>
        <p:spPr/>
        <p:txBody>
          <a:bodyPr/>
          <a:lstStyle/>
          <a:p>
            <a:r>
              <a:rPr lang="en-GB" smtClean="0"/>
              <a:t>Daniele Mirarchi, ColUSM #44</a:t>
            </a:r>
            <a:endParaRPr lang="en-GB"/>
          </a:p>
        </p:txBody>
      </p:sp>
      <p:sp>
        <p:nvSpPr>
          <p:cNvPr id="6" name="Slide Number Placeholder 5"/>
          <p:cNvSpPr>
            <a:spLocks noGrp="1"/>
          </p:cNvSpPr>
          <p:nvPr>
            <p:ph type="sldNum" sz="quarter" idx="12"/>
          </p:nvPr>
        </p:nvSpPr>
        <p:spPr/>
        <p:txBody>
          <a:bodyPr/>
          <a:lstStyle/>
          <a:p>
            <a:fld id="{703C9B89-EBEC-554A-9ED4-7D2773ACDD33}" type="slidenum">
              <a:rPr lang="en-GB" smtClean="0"/>
              <a:t>‹#›</a:t>
            </a:fld>
            <a:endParaRPr lang="en-GB"/>
          </a:p>
        </p:txBody>
      </p:sp>
    </p:spTree>
    <p:extLst>
      <p:ext uri="{BB962C8B-B14F-4D97-AF65-F5344CB8AC3E}">
        <p14:creationId xmlns:p14="http://schemas.microsoft.com/office/powerpoint/2010/main" val="2918152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2923FD-9394-5F43-BAAB-80B996E437A5}" type="datetime1">
              <a:rPr lang="it-IT" smtClean="0"/>
              <a:t>22/08/14</a:t>
            </a:fld>
            <a:endParaRPr lang="en-GB"/>
          </a:p>
        </p:txBody>
      </p:sp>
      <p:sp>
        <p:nvSpPr>
          <p:cNvPr id="5" name="Footer Placeholder 4"/>
          <p:cNvSpPr>
            <a:spLocks noGrp="1"/>
          </p:cNvSpPr>
          <p:nvPr>
            <p:ph type="ftr" sz="quarter" idx="11"/>
          </p:nvPr>
        </p:nvSpPr>
        <p:spPr/>
        <p:txBody>
          <a:bodyPr/>
          <a:lstStyle/>
          <a:p>
            <a:r>
              <a:rPr lang="en-GB" smtClean="0"/>
              <a:t>Daniele Mirarchi, ColUSM #44</a:t>
            </a:r>
            <a:endParaRPr lang="en-GB"/>
          </a:p>
        </p:txBody>
      </p:sp>
      <p:sp>
        <p:nvSpPr>
          <p:cNvPr id="6" name="Slide Number Placeholder 5"/>
          <p:cNvSpPr>
            <a:spLocks noGrp="1"/>
          </p:cNvSpPr>
          <p:nvPr>
            <p:ph type="sldNum" sz="quarter" idx="12"/>
          </p:nvPr>
        </p:nvSpPr>
        <p:spPr/>
        <p:txBody>
          <a:bodyPr/>
          <a:lstStyle/>
          <a:p>
            <a:fld id="{703C9B89-EBEC-554A-9ED4-7D2773ACDD33}" type="slidenum">
              <a:rPr lang="en-GB" smtClean="0"/>
              <a:t>‹#›</a:t>
            </a:fld>
            <a:endParaRPr lang="en-GB"/>
          </a:p>
        </p:txBody>
      </p:sp>
    </p:spTree>
    <p:extLst>
      <p:ext uri="{BB962C8B-B14F-4D97-AF65-F5344CB8AC3E}">
        <p14:creationId xmlns:p14="http://schemas.microsoft.com/office/powerpoint/2010/main" val="250804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5E87BE0-C35A-DE41-AB97-1E504C504D25}" type="datetime1">
              <a:rPr lang="it-IT" smtClean="0"/>
              <a:t>22/08/14</a:t>
            </a:fld>
            <a:endParaRPr lang="en-GB"/>
          </a:p>
        </p:txBody>
      </p:sp>
      <p:sp>
        <p:nvSpPr>
          <p:cNvPr id="6" name="Footer Placeholder 5"/>
          <p:cNvSpPr>
            <a:spLocks noGrp="1"/>
          </p:cNvSpPr>
          <p:nvPr>
            <p:ph type="ftr" sz="quarter" idx="11"/>
          </p:nvPr>
        </p:nvSpPr>
        <p:spPr/>
        <p:txBody>
          <a:bodyPr/>
          <a:lstStyle/>
          <a:p>
            <a:r>
              <a:rPr lang="en-GB" smtClean="0"/>
              <a:t>Daniele Mirarchi, ColUSM #44</a:t>
            </a:r>
            <a:endParaRPr lang="en-GB"/>
          </a:p>
        </p:txBody>
      </p:sp>
      <p:sp>
        <p:nvSpPr>
          <p:cNvPr id="7" name="Slide Number Placeholder 6"/>
          <p:cNvSpPr>
            <a:spLocks noGrp="1"/>
          </p:cNvSpPr>
          <p:nvPr>
            <p:ph type="sldNum" sz="quarter" idx="12"/>
          </p:nvPr>
        </p:nvSpPr>
        <p:spPr/>
        <p:txBody>
          <a:bodyPr/>
          <a:lstStyle/>
          <a:p>
            <a:fld id="{703C9B89-EBEC-554A-9ED4-7D2773ACDD33}" type="slidenum">
              <a:rPr lang="en-GB" smtClean="0"/>
              <a:t>‹#›</a:t>
            </a:fld>
            <a:endParaRPr lang="en-GB"/>
          </a:p>
        </p:txBody>
      </p:sp>
    </p:spTree>
    <p:extLst>
      <p:ext uri="{BB962C8B-B14F-4D97-AF65-F5344CB8AC3E}">
        <p14:creationId xmlns:p14="http://schemas.microsoft.com/office/powerpoint/2010/main" val="4249631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64A5948-3794-7747-9F95-8ADBF60813C8}" type="datetime1">
              <a:rPr lang="it-IT" smtClean="0"/>
              <a:t>22/08/14</a:t>
            </a:fld>
            <a:endParaRPr lang="en-GB"/>
          </a:p>
        </p:txBody>
      </p:sp>
      <p:sp>
        <p:nvSpPr>
          <p:cNvPr id="8" name="Footer Placeholder 7"/>
          <p:cNvSpPr>
            <a:spLocks noGrp="1"/>
          </p:cNvSpPr>
          <p:nvPr>
            <p:ph type="ftr" sz="quarter" idx="11"/>
          </p:nvPr>
        </p:nvSpPr>
        <p:spPr/>
        <p:txBody>
          <a:bodyPr/>
          <a:lstStyle/>
          <a:p>
            <a:r>
              <a:rPr lang="en-GB" smtClean="0"/>
              <a:t>Daniele Mirarchi, ColUSM #44</a:t>
            </a:r>
            <a:endParaRPr lang="en-GB"/>
          </a:p>
        </p:txBody>
      </p:sp>
      <p:sp>
        <p:nvSpPr>
          <p:cNvPr id="9" name="Slide Number Placeholder 8"/>
          <p:cNvSpPr>
            <a:spLocks noGrp="1"/>
          </p:cNvSpPr>
          <p:nvPr>
            <p:ph type="sldNum" sz="quarter" idx="12"/>
          </p:nvPr>
        </p:nvSpPr>
        <p:spPr/>
        <p:txBody>
          <a:bodyPr/>
          <a:lstStyle/>
          <a:p>
            <a:fld id="{703C9B89-EBEC-554A-9ED4-7D2773ACDD33}" type="slidenum">
              <a:rPr lang="en-GB" smtClean="0"/>
              <a:t>‹#›</a:t>
            </a:fld>
            <a:endParaRPr lang="en-GB"/>
          </a:p>
        </p:txBody>
      </p:sp>
    </p:spTree>
    <p:extLst>
      <p:ext uri="{BB962C8B-B14F-4D97-AF65-F5344CB8AC3E}">
        <p14:creationId xmlns:p14="http://schemas.microsoft.com/office/powerpoint/2010/main" val="359799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7808228-643D-2043-BEEA-8471C911BDDE}" type="datetime1">
              <a:rPr lang="it-IT" smtClean="0"/>
              <a:t>22/08/14</a:t>
            </a:fld>
            <a:endParaRPr lang="en-GB"/>
          </a:p>
        </p:txBody>
      </p:sp>
      <p:sp>
        <p:nvSpPr>
          <p:cNvPr id="4" name="Footer Placeholder 3"/>
          <p:cNvSpPr>
            <a:spLocks noGrp="1"/>
          </p:cNvSpPr>
          <p:nvPr>
            <p:ph type="ftr" sz="quarter" idx="11"/>
          </p:nvPr>
        </p:nvSpPr>
        <p:spPr/>
        <p:txBody>
          <a:bodyPr/>
          <a:lstStyle/>
          <a:p>
            <a:r>
              <a:rPr lang="en-GB" smtClean="0"/>
              <a:t>Daniele Mirarchi, ColUSM #44</a:t>
            </a:r>
            <a:endParaRPr lang="en-GB"/>
          </a:p>
        </p:txBody>
      </p:sp>
      <p:sp>
        <p:nvSpPr>
          <p:cNvPr id="5" name="Slide Number Placeholder 4"/>
          <p:cNvSpPr>
            <a:spLocks noGrp="1"/>
          </p:cNvSpPr>
          <p:nvPr>
            <p:ph type="sldNum" sz="quarter" idx="12"/>
          </p:nvPr>
        </p:nvSpPr>
        <p:spPr/>
        <p:txBody>
          <a:bodyPr/>
          <a:lstStyle/>
          <a:p>
            <a:fld id="{703C9B89-EBEC-554A-9ED4-7D2773ACDD33}" type="slidenum">
              <a:rPr lang="en-GB" smtClean="0"/>
              <a:t>‹#›</a:t>
            </a:fld>
            <a:endParaRPr lang="en-GB"/>
          </a:p>
        </p:txBody>
      </p:sp>
    </p:spTree>
    <p:extLst>
      <p:ext uri="{BB962C8B-B14F-4D97-AF65-F5344CB8AC3E}">
        <p14:creationId xmlns:p14="http://schemas.microsoft.com/office/powerpoint/2010/main" val="1131939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D245EB-506E-2D4D-97EE-EF9FC37DE0CF}" type="datetime1">
              <a:rPr lang="it-IT" smtClean="0"/>
              <a:t>22/08/14</a:t>
            </a:fld>
            <a:endParaRPr lang="en-GB"/>
          </a:p>
        </p:txBody>
      </p:sp>
      <p:sp>
        <p:nvSpPr>
          <p:cNvPr id="3" name="Footer Placeholder 2"/>
          <p:cNvSpPr>
            <a:spLocks noGrp="1"/>
          </p:cNvSpPr>
          <p:nvPr>
            <p:ph type="ftr" sz="quarter" idx="11"/>
          </p:nvPr>
        </p:nvSpPr>
        <p:spPr/>
        <p:txBody>
          <a:bodyPr/>
          <a:lstStyle/>
          <a:p>
            <a:r>
              <a:rPr lang="en-GB" smtClean="0"/>
              <a:t>Daniele Mirarchi, ColUSM #44</a:t>
            </a:r>
            <a:endParaRPr lang="en-GB"/>
          </a:p>
        </p:txBody>
      </p:sp>
      <p:sp>
        <p:nvSpPr>
          <p:cNvPr id="4" name="Slide Number Placeholder 3"/>
          <p:cNvSpPr>
            <a:spLocks noGrp="1"/>
          </p:cNvSpPr>
          <p:nvPr>
            <p:ph type="sldNum" sz="quarter" idx="12"/>
          </p:nvPr>
        </p:nvSpPr>
        <p:spPr/>
        <p:txBody>
          <a:bodyPr/>
          <a:lstStyle/>
          <a:p>
            <a:fld id="{703C9B89-EBEC-554A-9ED4-7D2773ACDD33}" type="slidenum">
              <a:rPr lang="en-GB" smtClean="0"/>
              <a:t>‹#›</a:t>
            </a:fld>
            <a:endParaRPr lang="en-GB"/>
          </a:p>
        </p:txBody>
      </p:sp>
    </p:spTree>
    <p:extLst>
      <p:ext uri="{BB962C8B-B14F-4D97-AF65-F5344CB8AC3E}">
        <p14:creationId xmlns:p14="http://schemas.microsoft.com/office/powerpoint/2010/main" val="670958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219A96-6126-1D49-82F6-C939C23DD4DD}" type="datetime1">
              <a:rPr lang="it-IT" smtClean="0"/>
              <a:t>22/08/14</a:t>
            </a:fld>
            <a:endParaRPr lang="en-GB"/>
          </a:p>
        </p:txBody>
      </p:sp>
      <p:sp>
        <p:nvSpPr>
          <p:cNvPr id="6" name="Footer Placeholder 5"/>
          <p:cNvSpPr>
            <a:spLocks noGrp="1"/>
          </p:cNvSpPr>
          <p:nvPr>
            <p:ph type="ftr" sz="quarter" idx="11"/>
          </p:nvPr>
        </p:nvSpPr>
        <p:spPr/>
        <p:txBody>
          <a:bodyPr/>
          <a:lstStyle/>
          <a:p>
            <a:r>
              <a:rPr lang="en-GB" smtClean="0"/>
              <a:t>Daniele Mirarchi, ColUSM #44</a:t>
            </a:r>
            <a:endParaRPr lang="en-GB"/>
          </a:p>
        </p:txBody>
      </p:sp>
      <p:sp>
        <p:nvSpPr>
          <p:cNvPr id="7" name="Slide Number Placeholder 6"/>
          <p:cNvSpPr>
            <a:spLocks noGrp="1"/>
          </p:cNvSpPr>
          <p:nvPr>
            <p:ph type="sldNum" sz="quarter" idx="12"/>
          </p:nvPr>
        </p:nvSpPr>
        <p:spPr/>
        <p:txBody>
          <a:bodyPr/>
          <a:lstStyle/>
          <a:p>
            <a:fld id="{703C9B89-EBEC-554A-9ED4-7D2773ACDD33}" type="slidenum">
              <a:rPr lang="en-GB" smtClean="0"/>
              <a:t>‹#›</a:t>
            </a:fld>
            <a:endParaRPr lang="en-GB"/>
          </a:p>
        </p:txBody>
      </p:sp>
    </p:spTree>
    <p:extLst>
      <p:ext uri="{BB962C8B-B14F-4D97-AF65-F5344CB8AC3E}">
        <p14:creationId xmlns:p14="http://schemas.microsoft.com/office/powerpoint/2010/main" val="2218187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95C6D7-0832-D24A-8FE8-27E1F7ACB149}" type="datetime1">
              <a:rPr lang="it-IT" smtClean="0"/>
              <a:t>22/08/14</a:t>
            </a:fld>
            <a:endParaRPr lang="en-GB"/>
          </a:p>
        </p:txBody>
      </p:sp>
      <p:sp>
        <p:nvSpPr>
          <p:cNvPr id="6" name="Footer Placeholder 5"/>
          <p:cNvSpPr>
            <a:spLocks noGrp="1"/>
          </p:cNvSpPr>
          <p:nvPr>
            <p:ph type="ftr" sz="quarter" idx="11"/>
          </p:nvPr>
        </p:nvSpPr>
        <p:spPr/>
        <p:txBody>
          <a:bodyPr/>
          <a:lstStyle/>
          <a:p>
            <a:r>
              <a:rPr lang="en-GB" smtClean="0"/>
              <a:t>Daniele Mirarchi, ColUSM #44</a:t>
            </a:r>
            <a:endParaRPr lang="en-GB"/>
          </a:p>
        </p:txBody>
      </p:sp>
      <p:sp>
        <p:nvSpPr>
          <p:cNvPr id="7" name="Slide Number Placeholder 6"/>
          <p:cNvSpPr>
            <a:spLocks noGrp="1"/>
          </p:cNvSpPr>
          <p:nvPr>
            <p:ph type="sldNum" sz="quarter" idx="12"/>
          </p:nvPr>
        </p:nvSpPr>
        <p:spPr/>
        <p:txBody>
          <a:bodyPr/>
          <a:lstStyle/>
          <a:p>
            <a:fld id="{703C9B89-EBEC-554A-9ED4-7D2773ACDD33}" type="slidenum">
              <a:rPr lang="en-GB" smtClean="0"/>
              <a:t>‹#›</a:t>
            </a:fld>
            <a:endParaRPr lang="en-GB"/>
          </a:p>
        </p:txBody>
      </p:sp>
    </p:spTree>
    <p:extLst>
      <p:ext uri="{BB962C8B-B14F-4D97-AF65-F5344CB8AC3E}">
        <p14:creationId xmlns:p14="http://schemas.microsoft.com/office/powerpoint/2010/main" val="8051910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ED9232-E35B-1549-B488-F98252D8BAFE}" type="datetime1">
              <a:rPr lang="it-IT" smtClean="0"/>
              <a:t>22/08/14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Daniele Mirarchi, ColUSM #44</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3C9B89-EBEC-554A-9ED4-7D2773ACDD33}" type="slidenum">
              <a:rPr lang="en-GB" smtClean="0"/>
              <a:t>‹#›</a:t>
            </a:fld>
            <a:endParaRPr lang="en-GB"/>
          </a:p>
        </p:txBody>
      </p:sp>
    </p:spTree>
    <p:extLst>
      <p:ext uri="{BB962C8B-B14F-4D97-AF65-F5344CB8AC3E}">
        <p14:creationId xmlns:p14="http://schemas.microsoft.com/office/powerpoint/2010/main" val="2098453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0.gif"/><Relationship Id="rId5" Type="http://schemas.openxmlformats.org/officeDocument/2006/relationships/image" Target="../media/image11.gif"/><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2.gif"/><Relationship Id="rId5" Type="http://schemas.openxmlformats.org/officeDocument/2006/relationships/image" Target="../media/image13.gif"/><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lhc-collimation-upgrade-spec.web.cern.ch/lhc-collimation-upgrade-spec/Sim7TeV_crystals.php" TargetMode="External"/><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gif"/><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gif"/><Relationship Id="rId5" Type="http://schemas.openxmlformats.org/officeDocument/2006/relationships/image" Target="../media/image5.gif"/><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6.gif"/><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7.gif"/><Relationship Id="rId5" Type="http://schemas.openxmlformats.org/officeDocument/2006/relationships/image" Target="../media/image8.gif"/><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9.gif"/><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557"/>
            <a:ext cx="7772400" cy="2259894"/>
          </a:xfrm>
        </p:spPr>
        <p:txBody>
          <a:bodyPr>
            <a:normAutofit/>
          </a:bodyPr>
          <a:lstStyle/>
          <a:p>
            <a:r>
              <a:rPr lang="en-US" b="1" dirty="0" smtClean="0"/>
              <a:t> </a:t>
            </a:r>
            <a:r>
              <a:rPr lang="en-GB" b="1" dirty="0"/>
              <a:t>Recap. of crystal simulations for MD configurations</a:t>
            </a:r>
            <a:endParaRPr lang="en-US" b="1" dirty="0"/>
          </a:p>
        </p:txBody>
      </p:sp>
      <p:sp>
        <p:nvSpPr>
          <p:cNvPr id="3" name="Subtitle 2"/>
          <p:cNvSpPr>
            <a:spLocks noGrp="1"/>
          </p:cNvSpPr>
          <p:nvPr>
            <p:ph type="subTitle" idx="1"/>
          </p:nvPr>
        </p:nvSpPr>
        <p:spPr>
          <a:xfrm>
            <a:off x="0" y="3952042"/>
            <a:ext cx="9143999" cy="2532428"/>
          </a:xfrm>
        </p:spPr>
        <p:txBody>
          <a:bodyPr>
            <a:normAutofit/>
          </a:bodyPr>
          <a:lstStyle/>
          <a:p>
            <a:r>
              <a:rPr lang="en-US" dirty="0" smtClean="0"/>
              <a:t>Daniele Mirarchi,</a:t>
            </a:r>
            <a:r>
              <a:rPr lang="en-US" dirty="0"/>
              <a:t> </a:t>
            </a:r>
            <a:endParaRPr lang="en-US" dirty="0" smtClean="0"/>
          </a:p>
          <a:p>
            <a:r>
              <a:rPr lang="en-US" dirty="0" smtClean="0"/>
              <a:t>Stefano </a:t>
            </a:r>
            <a:r>
              <a:rPr lang="en-US" dirty="0" err="1" smtClean="0"/>
              <a:t>Redaelli</a:t>
            </a:r>
            <a:r>
              <a:rPr lang="en-US" dirty="0" smtClean="0"/>
              <a:t>, Walter </a:t>
            </a:r>
            <a:r>
              <a:rPr lang="en-US" dirty="0" err="1" smtClean="0"/>
              <a:t>Scandale</a:t>
            </a:r>
            <a:endParaRPr lang="en-US" dirty="0"/>
          </a:p>
        </p:txBody>
      </p:sp>
      <p:pic>
        <p:nvPicPr>
          <p:cNvPr id="4"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67940" cy="116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5" name="Picture 1" descr="lcoll_logo3_small.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0"/>
            <a:ext cx="1386543" cy="1471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181374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275"/>
            <a:ext cx="8229600" cy="1143000"/>
          </a:xfrm>
        </p:spPr>
        <p:txBody>
          <a:bodyPr/>
          <a:lstStyle/>
          <a:p>
            <a:r>
              <a:rPr lang="en-US" dirty="0" smtClean="0"/>
              <a:t>Performance</a:t>
            </a:r>
            <a:r>
              <a:rPr lang="en-US" dirty="0" smtClean="0"/>
              <a:t> for Cry. Coll. CH</a:t>
            </a:r>
            <a:endParaRPr lang="en-US" dirty="0"/>
          </a:p>
        </p:txBody>
      </p:sp>
      <p:sp>
        <p:nvSpPr>
          <p:cNvPr id="4" name="Date Placeholder 3"/>
          <p:cNvSpPr>
            <a:spLocks noGrp="1"/>
          </p:cNvSpPr>
          <p:nvPr>
            <p:ph type="dt" sz="half" idx="10"/>
          </p:nvPr>
        </p:nvSpPr>
        <p:spPr/>
        <p:txBody>
          <a:bodyPr/>
          <a:lstStyle/>
          <a:p>
            <a:fld id="{870892C8-CD29-5A4E-B5EF-EF61D60AFDB6}" type="datetime1">
              <a:rPr lang="it-IT" smtClean="0"/>
              <a:t>22/08/14</a:t>
            </a:fld>
            <a:endParaRPr lang="en-US"/>
          </a:p>
        </p:txBody>
      </p:sp>
      <p:sp>
        <p:nvSpPr>
          <p:cNvPr id="5" name="Footer Placeholder 4"/>
          <p:cNvSpPr>
            <a:spLocks noGrp="1"/>
          </p:cNvSpPr>
          <p:nvPr>
            <p:ph type="ftr" sz="quarter" idx="11"/>
          </p:nvPr>
        </p:nvSpPr>
        <p:spPr/>
        <p:txBody>
          <a:bodyPr/>
          <a:lstStyle/>
          <a:p>
            <a:r>
              <a:rPr lang="en-US" smtClean="0"/>
              <a:t>Daniele Mirarchi, ColUSM #44</a:t>
            </a:r>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pPr/>
              <a:t>10</a:t>
            </a:fld>
            <a:endParaRPr lang="en-US"/>
          </a:p>
        </p:txBody>
      </p:sp>
      <p:pic>
        <p:nvPicPr>
          <p:cNvPr id="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9" y="-12958"/>
            <a:ext cx="958946" cy="958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8" name="Picture 1" descr="lcoll_logo3_small.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28790" y="0"/>
            <a:ext cx="930153" cy="986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p:nvPr/>
        </p:nvCxnSpPr>
        <p:spPr>
          <a:xfrm>
            <a:off x="1658717" y="945988"/>
            <a:ext cx="5883261" cy="0"/>
          </a:xfrm>
          <a:prstGeom prst="line">
            <a:avLst/>
          </a:prstGeom>
        </p:spPr>
        <p:style>
          <a:lnRef idx="2">
            <a:schemeClr val="accent1"/>
          </a:lnRef>
          <a:fillRef idx="0">
            <a:schemeClr val="accent1"/>
          </a:fillRef>
          <a:effectRef idx="1">
            <a:schemeClr val="accent1"/>
          </a:effectRef>
          <a:fontRef idx="minor">
            <a:schemeClr val="tx1"/>
          </a:fontRef>
        </p:style>
      </p:cxnSp>
      <p:pic>
        <p:nvPicPr>
          <p:cNvPr id="11" name="Picture 10" descr="tot_CH.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187841"/>
            <a:ext cx="9144000" cy="5235370"/>
          </a:xfrm>
          <a:prstGeom prst="rect">
            <a:avLst/>
          </a:prstGeom>
        </p:spPr>
      </p:pic>
      <p:sp>
        <p:nvSpPr>
          <p:cNvPr id="13" name="Rounded Rectangle 12"/>
          <p:cNvSpPr/>
          <p:nvPr/>
        </p:nvSpPr>
        <p:spPr>
          <a:xfrm>
            <a:off x="6313758" y="1552222"/>
            <a:ext cx="291965" cy="4473222"/>
          </a:xfrm>
          <a:prstGeom prst="roundRect">
            <a:avLst/>
          </a:prstGeom>
          <a:noFill/>
          <a:ln w="19050" cmpd="sng">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nvGrpSpPr>
          <p:cNvPr id="19" name="Group 18"/>
          <p:cNvGrpSpPr/>
          <p:nvPr/>
        </p:nvGrpSpPr>
        <p:grpSpPr>
          <a:xfrm>
            <a:off x="1615661" y="1552221"/>
            <a:ext cx="5976471" cy="3880307"/>
            <a:chOff x="1615661" y="1552221"/>
            <a:chExt cx="5976471" cy="3880307"/>
          </a:xfrm>
        </p:grpSpPr>
        <p:grpSp>
          <p:nvGrpSpPr>
            <p:cNvPr id="16" name="Group 15"/>
            <p:cNvGrpSpPr/>
            <p:nvPr/>
          </p:nvGrpSpPr>
          <p:grpSpPr>
            <a:xfrm>
              <a:off x="1615661" y="2070763"/>
              <a:ext cx="5976471" cy="3361765"/>
              <a:chOff x="1615661" y="2070763"/>
              <a:chExt cx="5976471" cy="3361765"/>
            </a:xfrm>
          </p:grpSpPr>
          <p:pic>
            <p:nvPicPr>
              <p:cNvPr id="12" name="Picture 11" descr="IR7_CH.gif"/>
              <p:cNvPicPr>
                <a:picLocks noChangeAspect="1"/>
              </p:cNvPicPr>
              <p:nvPr/>
            </p:nvPicPr>
            <p:blipFill rotWithShape="1">
              <a:blip r:embed="rId5">
                <a:extLst>
                  <a:ext uri="{28A0092B-C50C-407E-A947-70E740481C1C}">
                    <a14:useLocalDpi xmlns:a14="http://schemas.microsoft.com/office/drawing/2010/main" val="0"/>
                  </a:ext>
                </a:extLst>
              </a:blip>
              <a:srcRect l="1102" t="1562" r="1047" b="2304"/>
              <a:stretch/>
            </p:blipFill>
            <p:spPr>
              <a:xfrm>
                <a:off x="1615661" y="2070763"/>
                <a:ext cx="5976471" cy="3361765"/>
              </a:xfrm>
              <a:prstGeom prst="rect">
                <a:avLst/>
              </a:prstGeom>
              <a:ln w="19050" cmpd="sng">
                <a:solidFill>
                  <a:srgbClr val="F79646"/>
                </a:solidFill>
              </a:ln>
            </p:spPr>
          </p:pic>
          <p:cxnSp>
            <p:nvCxnSpPr>
              <p:cNvPr id="14" name="Straight Connector 13"/>
              <p:cNvCxnSpPr/>
              <p:nvPr/>
            </p:nvCxnSpPr>
            <p:spPr>
              <a:xfrm>
                <a:off x="1947333" y="4774532"/>
                <a:ext cx="5319889" cy="0"/>
              </a:xfrm>
              <a:prstGeom prst="line">
                <a:avLst/>
              </a:prstGeom>
              <a:ln>
                <a:solidFill>
                  <a:srgbClr val="008000"/>
                </a:solidFill>
                <a:prstDash val="dash"/>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298601" y="4143667"/>
                <a:ext cx="1781062" cy="646309"/>
              </a:xfrm>
              <a:prstGeom prst="rect">
                <a:avLst/>
              </a:prstGeom>
              <a:noFill/>
            </p:spPr>
            <p:txBody>
              <a:bodyPr wrap="none" lIns="91418" tIns="45709" rIns="91418" bIns="45709" rtlCol="0">
                <a:spAutoFit/>
              </a:bodyPr>
              <a:lstStyle/>
              <a:p>
                <a:pPr algn="ctr"/>
                <a:r>
                  <a:rPr lang="en-US" dirty="0">
                    <a:solidFill>
                      <a:srgbClr val="008000"/>
                    </a:solidFill>
                  </a:rPr>
                  <a:t>Local inefficiency </a:t>
                </a:r>
                <a:endParaRPr lang="en-US" dirty="0" smtClean="0">
                  <a:solidFill>
                    <a:srgbClr val="008000"/>
                  </a:solidFill>
                </a:endParaRPr>
              </a:p>
              <a:p>
                <a:pPr algn="ctr"/>
                <a:r>
                  <a:rPr lang="en-US" dirty="0" smtClean="0">
                    <a:solidFill>
                      <a:srgbClr val="008000"/>
                    </a:solidFill>
                  </a:rPr>
                  <a:t>~</a:t>
                </a:r>
                <a:r>
                  <a:rPr lang="en-US" dirty="0" smtClean="0">
                    <a:solidFill>
                      <a:srgbClr val="008000"/>
                    </a:solidFill>
                  </a:rPr>
                  <a:t>1.2 </a:t>
                </a:r>
                <a:r>
                  <a:rPr lang="en-US" dirty="0">
                    <a:solidFill>
                      <a:srgbClr val="008000"/>
                    </a:solidFill>
                  </a:rPr>
                  <a:t>10</a:t>
                </a:r>
                <a:r>
                  <a:rPr lang="en-US" baseline="30000" dirty="0" smtClean="0">
                    <a:solidFill>
                      <a:srgbClr val="008000"/>
                    </a:solidFill>
                  </a:rPr>
                  <a:t>-6</a:t>
                </a:r>
                <a:endParaRPr lang="en-US" baseline="30000" dirty="0">
                  <a:solidFill>
                    <a:srgbClr val="008000"/>
                  </a:solidFill>
                </a:endParaRPr>
              </a:p>
            </p:txBody>
          </p:sp>
        </p:grpSp>
        <p:cxnSp>
          <p:nvCxnSpPr>
            <p:cNvPr id="18" name="Elbow Connector 17"/>
            <p:cNvCxnSpPr>
              <a:stCxn id="13" idx="0"/>
              <a:endCxn id="12" idx="0"/>
            </p:cNvCxnSpPr>
            <p:nvPr/>
          </p:nvCxnSpPr>
          <p:spPr>
            <a:xfrm rot="16200000" flipH="1" flipV="1">
              <a:off x="5272548" y="883570"/>
              <a:ext cx="518541" cy="1855844"/>
            </a:xfrm>
            <a:prstGeom prst="bentConnector3">
              <a:avLst>
                <a:gd name="adj1" fmla="val -44085"/>
              </a:avLst>
            </a:prstGeom>
            <a:ln>
              <a:solidFill>
                <a:srgbClr val="F79646"/>
              </a:solidFill>
              <a:tailEnd type="arrow"/>
            </a:ln>
          </p:spPr>
          <p:style>
            <a:lnRef idx="2">
              <a:schemeClr val="accent1"/>
            </a:lnRef>
            <a:fillRef idx="0">
              <a:schemeClr val="accent1"/>
            </a:fillRef>
            <a:effectRef idx="1">
              <a:schemeClr val="accent1"/>
            </a:effectRef>
            <a:fontRef idx="minor">
              <a:schemeClr val="tx1"/>
            </a:fontRef>
          </p:style>
        </p:cxnSp>
      </p:grpSp>
      <p:sp>
        <p:nvSpPr>
          <p:cNvPr id="20" name="TextBox 19"/>
          <p:cNvSpPr txBox="1"/>
          <p:nvPr/>
        </p:nvSpPr>
        <p:spPr>
          <a:xfrm>
            <a:off x="65415" y="1023306"/>
            <a:ext cx="9013230" cy="646331"/>
          </a:xfrm>
          <a:prstGeom prst="rect">
            <a:avLst/>
          </a:prstGeom>
          <a:noFill/>
        </p:spPr>
        <p:txBody>
          <a:bodyPr wrap="none" rtlCol="0">
            <a:spAutoFit/>
          </a:bodyPr>
          <a:lstStyle/>
          <a:p>
            <a:pPr algn="ctr"/>
            <a:r>
              <a:rPr lang="en-GB" i="1" dirty="0" smtClean="0"/>
              <a:t>Predicted performances of crystal-assisted collimation in the LHC at 7 </a:t>
            </a:r>
            <a:r>
              <a:rPr lang="en-GB" i="1" dirty="0" err="1" smtClean="0"/>
              <a:t>TeV</a:t>
            </a:r>
            <a:r>
              <a:rPr lang="en-GB" i="1" dirty="0" smtClean="0"/>
              <a:t> with minimal TCSGs</a:t>
            </a:r>
          </a:p>
          <a:p>
            <a:pPr algn="ctr"/>
            <a:r>
              <a:rPr lang="en-GB" i="1" dirty="0" smtClean="0"/>
              <a:t>Crystal in optimal </a:t>
            </a:r>
            <a:r>
              <a:rPr lang="en-GB" i="1" dirty="0" err="1"/>
              <a:t>C</a:t>
            </a:r>
            <a:r>
              <a:rPr lang="en-GB" i="1" dirty="0" err="1" smtClean="0"/>
              <a:t>hanneling</a:t>
            </a:r>
            <a:r>
              <a:rPr lang="en-GB" i="1" dirty="0" smtClean="0"/>
              <a:t> orientation</a:t>
            </a:r>
            <a:endParaRPr lang="en-GB" i="1" dirty="0"/>
          </a:p>
        </p:txBody>
      </p:sp>
    </p:spTree>
    <p:extLst>
      <p:ext uri="{BB962C8B-B14F-4D97-AF65-F5344CB8AC3E}">
        <p14:creationId xmlns:p14="http://schemas.microsoft.com/office/powerpoint/2010/main" val="13403681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275"/>
            <a:ext cx="8229600" cy="1143000"/>
          </a:xfrm>
        </p:spPr>
        <p:txBody>
          <a:bodyPr/>
          <a:lstStyle/>
          <a:p>
            <a:r>
              <a:rPr lang="en-US" dirty="0" smtClean="0"/>
              <a:t>Performance</a:t>
            </a:r>
            <a:r>
              <a:rPr lang="en-US" dirty="0" smtClean="0"/>
              <a:t> for Cry. Coll. AM</a:t>
            </a:r>
            <a:endParaRPr lang="en-US" dirty="0"/>
          </a:p>
        </p:txBody>
      </p:sp>
      <p:sp>
        <p:nvSpPr>
          <p:cNvPr id="4" name="Date Placeholder 3"/>
          <p:cNvSpPr>
            <a:spLocks noGrp="1"/>
          </p:cNvSpPr>
          <p:nvPr>
            <p:ph type="dt" sz="half" idx="10"/>
          </p:nvPr>
        </p:nvSpPr>
        <p:spPr/>
        <p:txBody>
          <a:bodyPr/>
          <a:lstStyle/>
          <a:p>
            <a:fld id="{2A34696C-7009-0147-AB38-8D3BE37383A2}" type="datetime1">
              <a:rPr lang="it-IT" smtClean="0"/>
              <a:t>22/08/14</a:t>
            </a:fld>
            <a:endParaRPr lang="en-US"/>
          </a:p>
        </p:txBody>
      </p:sp>
      <p:sp>
        <p:nvSpPr>
          <p:cNvPr id="5" name="Footer Placeholder 4"/>
          <p:cNvSpPr>
            <a:spLocks noGrp="1"/>
          </p:cNvSpPr>
          <p:nvPr>
            <p:ph type="ftr" sz="quarter" idx="11"/>
          </p:nvPr>
        </p:nvSpPr>
        <p:spPr/>
        <p:txBody>
          <a:bodyPr/>
          <a:lstStyle/>
          <a:p>
            <a:r>
              <a:rPr lang="en-US" smtClean="0"/>
              <a:t>Daniele Mirarchi, ColUSM #44</a:t>
            </a:r>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pPr/>
              <a:t>11</a:t>
            </a:fld>
            <a:endParaRPr lang="en-US"/>
          </a:p>
        </p:txBody>
      </p:sp>
      <p:pic>
        <p:nvPicPr>
          <p:cNvPr id="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9" y="-12958"/>
            <a:ext cx="958946" cy="958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8" name="Picture 1" descr="lcoll_logo3_small.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28790" y="0"/>
            <a:ext cx="930153" cy="986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p:nvPr/>
        </p:nvCxnSpPr>
        <p:spPr>
          <a:xfrm>
            <a:off x="1658717" y="945988"/>
            <a:ext cx="5883261" cy="0"/>
          </a:xfrm>
          <a:prstGeom prst="line">
            <a:avLst/>
          </a:prstGeom>
        </p:spPr>
        <p:style>
          <a:lnRef idx="2">
            <a:schemeClr val="accent1"/>
          </a:lnRef>
          <a:fillRef idx="0">
            <a:schemeClr val="accent1"/>
          </a:fillRef>
          <a:effectRef idx="1">
            <a:schemeClr val="accent1"/>
          </a:effectRef>
          <a:fontRef idx="minor">
            <a:schemeClr val="tx1"/>
          </a:fontRef>
        </p:style>
      </p:cxnSp>
      <p:pic>
        <p:nvPicPr>
          <p:cNvPr id="3" name="Picture 2" descr="tot_AM.gif"/>
          <p:cNvPicPr>
            <a:picLocks noChangeAspect="1"/>
          </p:cNvPicPr>
          <p:nvPr/>
        </p:nvPicPr>
        <p:blipFill rotWithShape="1">
          <a:blip r:embed="rId4">
            <a:extLst>
              <a:ext uri="{28A0092B-C50C-407E-A947-70E740481C1C}">
                <a14:useLocalDpi xmlns:a14="http://schemas.microsoft.com/office/drawing/2010/main" val="0"/>
              </a:ext>
            </a:extLst>
          </a:blip>
          <a:srcRect l="800" t="1476" r="774" b="1369"/>
          <a:stretch/>
        </p:blipFill>
        <p:spPr>
          <a:xfrm>
            <a:off x="73097" y="1430234"/>
            <a:ext cx="9000090" cy="5086393"/>
          </a:xfrm>
          <a:prstGeom prst="rect">
            <a:avLst/>
          </a:prstGeom>
        </p:spPr>
      </p:pic>
      <p:sp>
        <p:nvSpPr>
          <p:cNvPr id="13" name="Rounded Rectangle 12"/>
          <p:cNvSpPr/>
          <p:nvPr/>
        </p:nvSpPr>
        <p:spPr>
          <a:xfrm>
            <a:off x="6306459" y="1712499"/>
            <a:ext cx="299264" cy="4473222"/>
          </a:xfrm>
          <a:prstGeom prst="roundRect">
            <a:avLst/>
          </a:prstGeom>
          <a:noFill/>
          <a:ln w="19050" cmpd="sng">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0" name="TextBox 19"/>
          <p:cNvSpPr txBox="1"/>
          <p:nvPr/>
        </p:nvSpPr>
        <p:spPr>
          <a:xfrm>
            <a:off x="65415" y="998648"/>
            <a:ext cx="9013230" cy="646331"/>
          </a:xfrm>
          <a:prstGeom prst="rect">
            <a:avLst/>
          </a:prstGeom>
          <a:noFill/>
        </p:spPr>
        <p:txBody>
          <a:bodyPr wrap="none" rtlCol="0">
            <a:spAutoFit/>
          </a:bodyPr>
          <a:lstStyle/>
          <a:p>
            <a:pPr algn="ctr"/>
            <a:r>
              <a:rPr lang="en-GB" i="1" dirty="0" smtClean="0"/>
              <a:t>Predicted performances of crystal-assisted collimation in the LHC at 7 </a:t>
            </a:r>
            <a:r>
              <a:rPr lang="en-GB" i="1" dirty="0" err="1" smtClean="0"/>
              <a:t>TeV</a:t>
            </a:r>
            <a:r>
              <a:rPr lang="en-GB" i="1" dirty="0" smtClean="0"/>
              <a:t> with minimal TCSGs</a:t>
            </a:r>
          </a:p>
          <a:p>
            <a:pPr algn="ctr"/>
            <a:r>
              <a:rPr lang="en-GB" i="1" dirty="0" smtClean="0"/>
              <a:t>Crystal in Amorphous orientation (acting as any 4mm long Silicon scraper)</a:t>
            </a:r>
            <a:endParaRPr lang="en-GB" i="1" dirty="0"/>
          </a:p>
        </p:txBody>
      </p:sp>
      <p:grpSp>
        <p:nvGrpSpPr>
          <p:cNvPr id="19" name="Group 18"/>
          <p:cNvGrpSpPr/>
          <p:nvPr/>
        </p:nvGrpSpPr>
        <p:grpSpPr>
          <a:xfrm>
            <a:off x="1625299" y="1724828"/>
            <a:ext cx="6113034" cy="3905393"/>
            <a:chOff x="1625299" y="1564551"/>
            <a:chExt cx="6113034" cy="3905393"/>
          </a:xfrm>
        </p:grpSpPr>
        <p:grpSp>
          <p:nvGrpSpPr>
            <p:cNvPr id="16" name="Group 15"/>
            <p:cNvGrpSpPr/>
            <p:nvPr/>
          </p:nvGrpSpPr>
          <p:grpSpPr>
            <a:xfrm>
              <a:off x="1625299" y="1969945"/>
              <a:ext cx="6113034" cy="3499999"/>
              <a:chOff x="1625299" y="1969945"/>
              <a:chExt cx="6113034" cy="3499999"/>
            </a:xfrm>
          </p:grpSpPr>
          <p:pic>
            <p:nvPicPr>
              <p:cNvPr id="9" name="Picture 8" descr="IR7_AM.gi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25299" y="1969945"/>
                <a:ext cx="6113034" cy="3499999"/>
              </a:xfrm>
              <a:prstGeom prst="rect">
                <a:avLst/>
              </a:prstGeom>
              <a:ln w="19050" cmpd="sng">
                <a:solidFill>
                  <a:srgbClr val="F79646"/>
                </a:solidFill>
              </a:ln>
            </p:spPr>
          </p:pic>
          <p:cxnSp>
            <p:nvCxnSpPr>
              <p:cNvPr id="14" name="Straight Connector 13"/>
              <p:cNvCxnSpPr/>
              <p:nvPr/>
            </p:nvCxnSpPr>
            <p:spPr>
              <a:xfrm>
                <a:off x="1947333" y="4403122"/>
                <a:ext cx="5319889" cy="0"/>
              </a:xfrm>
              <a:prstGeom prst="line">
                <a:avLst/>
              </a:prstGeom>
              <a:ln>
                <a:solidFill>
                  <a:srgbClr val="008000"/>
                </a:solidFill>
                <a:prstDash val="dash"/>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298601" y="3753672"/>
                <a:ext cx="1781062" cy="646309"/>
              </a:xfrm>
              <a:prstGeom prst="rect">
                <a:avLst/>
              </a:prstGeom>
              <a:noFill/>
            </p:spPr>
            <p:txBody>
              <a:bodyPr wrap="none" lIns="91418" tIns="45709" rIns="91418" bIns="45709" rtlCol="0">
                <a:spAutoFit/>
              </a:bodyPr>
              <a:lstStyle/>
              <a:p>
                <a:pPr algn="ctr"/>
                <a:r>
                  <a:rPr lang="en-US" dirty="0">
                    <a:solidFill>
                      <a:srgbClr val="008000"/>
                    </a:solidFill>
                  </a:rPr>
                  <a:t>Local inefficiency </a:t>
                </a:r>
                <a:endParaRPr lang="en-US" dirty="0" smtClean="0">
                  <a:solidFill>
                    <a:srgbClr val="008000"/>
                  </a:solidFill>
                </a:endParaRPr>
              </a:p>
              <a:p>
                <a:pPr algn="ctr"/>
                <a:r>
                  <a:rPr lang="en-US" dirty="0" smtClean="0">
                    <a:solidFill>
                      <a:srgbClr val="008000"/>
                    </a:solidFill>
                  </a:rPr>
                  <a:t>~</a:t>
                </a:r>
                <a:r>
                  <a:rPr lang="en-US" dirty="0" smtClean="0">
                    <a:solidFill>
                      <a:srgbClr val="008000"/>
                    </a:solidFill>
                  </a:rPr>
                  <a:t>5.9</a:t>
                </a:r>
                <a:r>
                  <a:rPr lang="en-US" dirty="0" smtClean="0">
                    <a:solidFill>
                      <a:srgbClr val="008000"/>
                    </a:solidFill>
                  </a:rPr>
                  <a:t> </a:t>
                </a:r>
                <a:r>
                  <a:rPr lang="en-US" dirty="0">
                    <a:solidFill>
                      <a:srgbClr val="008000"/>
                    </a:solidFill>
                  </a:rPr>
                  <a:t>10</a:t>
                </a:r>
                <a:r>
                  <a:rPr lang="en-US" baseline="30000" dirty="0" smtClean="0">
                    <a:solidFill>
                      <a:srgbClr val="008000"/>
                    </a:solidFill>
                  </a:rPr>
                  <a:t>-5</a:t>
                </a:r>
                <a:endParaRPr lang="en-US" baseline="30000" dirty="0">
                  <a:solidFill>
                    <a:srgbClr val="008000"/>
                  </a:solidFill>
                </a:endParaRPr>
              </a:p>
            </p:txBody>
          </p:sp>
        </p:grpSp>
        <p:cxnSp>
          <p:nvCxnSpPr>
            <p:cNvPr id="18" name="Elbow Connector 17"/>
            <p:cNvCxnSpPr>
              <a:stCxn id="13" idx="0"/>
              <a:endCxn id="9" idx="0"/>
            </p:cNvCxnSpPr>
            <p:nvPr/>
          </p:nvCxnSpPr>
          <p:spPr>
            <a:xfrm rot="16200000" flipH="1" flipV="1">
              <a:off x="5366257" y="880110"/>
              <a:ext cx="405394" cy="1774275"/>
            </a:xfrm>
            <a:prstGeom prst="bentConnector3">
              <a:avLst>
                <a:gd name="adj1" fmla="val -56390"/>
              </a:avLst>
            </a:prstGeom>
            <a:ln>
              <a:solidFill>
                <a:srgbClr val="F79646"/>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5373098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275"/>
            <a:ext cx="8229600" cy="1143000"/>
          </a:xfrm>
        </p:spPr>
        <p:txBody>
          <a:bodyPr/>
          <a:lstStyle/>
          <a:p>
            <a:r>
              <a:rPr lang="en-US" dirty="0" smtClean="0"/>
              <a:t>Conclusions</a:t>
            </a:r>
            <a:endParaRPr lang="en-US" dirty="0"/>
          </a:p>
        </p:txBody>
      </p:sp>
      <p:sp>
        <p:nvSpPr>
          <p:cNvPr id="4" name="Date Placeholder 3"/>
          <p:cNvSpPr>
            <a:spLocks noGrp="1"/>
          </p:cNvSpPr>
          <p:nvPr>
            <p:ph type="dt" sz="half" idx="10"/>
          </p:nvPr>
        </p:nvSpPr>
        <p:spPr/>
        <p:txBody>
          <a:bodyPr/>
          <a:lstStyle/>
          <a:p>
            <a:fld id="{70763A56-6B68-D14D-87E2-D7544CC8B2BE}" type="datetime1">
              <a:rPr lang="it-IT" smtClean="0"/>
              <a:t>22/08/14</a:t>
            </a:fld>
            <a:endParaRPr lang="en-US"/>
          </a:p>
        </p:txBody>
      </p:sp>
      <p:sp>
        <p:nvSpPr>
          <p:cNvPr id="5" name="Footer Placeholder 4"/>
          <p:cNvSpPr>
            <a:spLocks noGrp="1"/>
          </p:cNvSpPr>
          <p:nvPr>
            <p:ph type="ftr" sz="quarter" idx="11"/>
          </p:nvPr>
        </p:nvSpPr>
        <p:spPr/>
        <p:txBody>
          <a:bodyPr/>
          <a:lstStyle/>
          <a:p>
            <a:r>
              <a:rPr lang="en-US" smtClean="0"/>
              <a:t>Daniele Mirarchi, ColUSM #44</a:t>
            </a:r>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pPr/>
              <a:t>12</a:t>
            </a:fld>
            <a:endParaRPr lang="en-US"/>
          </a:p>
        </p:txBody>
      </p:sp>
      <p:pic>
        <p:nvPicPr>
          <p:cNvPr id="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9" y="-12958"/>
            <a:ext cx="958946" cy="958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8" name="Picture 1" descr="lcoll_logo3_small.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28790" y="0"/>
            <a:ext cx="930153" cy="986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p:nvPr/>
        </p:nvCxnSpPr>
        <p:spPr>
          <a:xfrm>
            <a:off x="1658717" y="945988"/>
            <a:ext cx="5883261" cy="0"/>
          </a:xfrm>
          <a:prstGeom prst="line">
            <a:avLst/>
          </a:prstGeom>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383220" y="1306872"/>
            <a:ext cx="8161209" cy="646331"/>
          </a:xfrm>
          <a:prstGeom prst="rect">
            <a:avLst/>
          </a:prstGeom>
          <a:noFill/>
        </p:spPr>
        <p:txBody>
          <a:bodyPr wrap="none" rtlCol="0">
            <a:spAutoFit/>
          </a:bodyPr>
          <a:lstStyle/>
          <a:p>
            <a:pPr marL="285750" indent="-285750">
              <a:buFont typeface="Wingdings" charset="2"/>
              <a:buChar char="ü"/>
            </a:pPr>
            <a:r>
              <a:rPr lang="en-GB" dirty="0" smtClean="0"/>
              <a:t>Simulations of cleaning performance performed for different systems and layouts,</a:t>
            </a:r>
            <a:br>
              <a:rPr lang="en-GB" dirty="0" smtClean="0"/>
            </a:br>
            <a:r>
              <a:rPr lang="en-GB" dirty="0" smtClean="0"/>
              <a:t>useful for first validations of crystal-assisted collimation </a:t>
            </a:r>
            <a:r>
              <a:rPr lang="en-GB" dirty="0" err="1" smtClean="0"/>
              <a:t>w.r.t</a:t>
            </a:r>
            <a:r>
              <a:rPr lang="en-GB" dirty="0" smtClean="0"/>
              <a:t>. the present one</a:t>
            </a:r>
            <a:endParaRPr lang="en-GB" dirty="0"/>
          </a:p>
        </p:txBody>
      </p:sp>
      <p:sp>
        <p:nvSpPr>
          <p:cNvPr id="13" name="TextBox 12"/>
          <p:cNvSpPr txBox="1"/>
          <p:nvPr/>
        </p:nvSpPr>
        <p:spPr>
          <a:xfrm>
            <a:off x="383221" y="2083598"/>
            <a:ext cx="8555798" cy="2409891"/>
          </a:xfrm>
          <a:prstGeom prst="rect">
            <a:avLst/>
          </a:prstGeom>
          <a:noFill/>
        </p:spPr>
        <p:txBody>
          <a:bodyPr wrap="square" rtlCol="0">
            <a:spAutoFit/>
          </a:bodyPr>
          <a:lstStyle/>
          <a:p>
            <a:pPr marL="285750" indent="-285750">
              <a:lnSpc>
                <a:spcPct val="120000"/>
              </a:lnSpc>
              <a:buFont typeface="Wingdings" charset="2"/>
              <a:buChar char="ü"/>
            </a:pPr>
            <a:r>
              <a:rPr lang="en-GB" b="1" dirty="0" smtClean="0">
                <a:solidFill>
                  <a:srgbClr val="0000FF"/>
                </a:solidFill>
              </a:rPr>
              <a:t>From </a:t>
            </a:r>
            <a:r>
              <a:rPr lang="en-GB" b="1" dirty="0" err="1" smtClean="0">
                <a:solidFill>
                  <a:srgbClr val="0000FF"/>
                </a:solidFill>
              </a:rPr>
              <a:t>SixTrack</a:t>
            </a:r>
            <a:r>
              <a:rPr lang="en-GB" b="1" dirty="0" smtClean="0">
                <a:solidFill>
                  <a:srgbClr val="0000FF"/>
                </a:solidFill>
              </a:rPr>
              <a:t> outputs we expect (in terms of IR7-DS losses):</a:t>
            </a:r>
          </a:p>
          <a:p>
            <a:pPr marL="742950" lvl="1" indent="-285750">
              <a:lnSpc>
                <a:spcPct val="120000"/>
              </a:lnSpc>
              <a:buFont typeface="Wingdings" charset="2"/>
              <a:buChar char="Ø"/>
            </a:pPr>
            <a:r>
              <a:rPr lang="en-GB" dirty="0" smtClean="0"/>
              <a:t>Crystal-assisted collimation about a factor 8 better than the present one, with crystal in </a:t>
            </a:r>
            <a:r>
              <a:rPr lang="en-GB" dirty="0" smtClean="0"/>
              <a:t>optimal</a:t>
            </a:r>
            <a:r>
              <a:rPr lang="en-GB" dirty="0" smtClean="0"/>
              <a:t> </a:t>
            </a:r>
            <a:r>
              <a:rPr lang="en-GB" dirty="0" err="1" smtClean="0"/>
              <a:t>channeling</a:t>
            </a:r>
            <a:r>
              <a:rPr lang="en-GB" dirty="0" smtClean="0"/>
              <a:t> orientation (CH) and minimal set of TCSGs in place</a:t>
            </a:r>
          </a:p>
          <a:p>
            <a:pPr marL="742950" lvl="1" indent="-285750">
              <a:lnSpc>
                <a:spcPct val="120000"/>
              </a:lnSpc>
              <a:buFont typeface="Wingdings" charset="2"/>
              <a:buChar char="Ø"/>
            </a:pPr>
            <a:r>
              <a:rPr lang="en-GB" dirty="0" smtClean="0"/>
              <a:t>Crystal-assisted collimation about a factor 4 worse than the present one, with crystal in amorphous orientation (AM) and minimal set of TCSGs in place</a:t>
            </a:r>
            <a:endParaRPr lang="en-GB" dirty="0" smtClean="0"/>
          </a:p>
          <a:p>
            <a:pPr marL="742950" lvl="1" indent="-285750">
              <a:lnSpc>
                <a:spcPct val="120000"/>
              </a:lnSpc>
              <a:buFont typeface="Wingdings" charset="2"/>
              <a:buChar char="Ø"/>
            </a:pPr>
            <a:r>
              <a:rPr lang="en-GB" dirty="0" smtClean="0"/>
              <a:t>Crystal-assisted collimation about a factor 30 worse with crystal in AM </a:t>
            </a:r>
            <a:r>
              <a:rPr lang="en-GB" dirty="0" err="1" smtClean="0"/>
              <a:t>w.r.t</a:t>
            </a:r>
            <a:r>
              <a:rPr lang="en-GB" dirty="0" smtClean="0"/>
              <a:t>. CH</a:t>
            </a:r>
            <a:r>
              <a:rPr lang="en-GB" dirty="0" smtClean="0"/>
              <a:t>, and minimal set of TCSGs in place</a:t>
            </a:r>
          </a:p>
        </p:txBody>
      </p:sp>
      <p:sp>
        <p:nvSpPr>
          <p:cNvPr id="14" name="TextBox 13"/>
          <p:cNvSpPr txBox="1"/>
          <p:nvPr/>
        </p:nvSpPr>
        <p:spPr>
          <a:xfrm>
            <a:off x="383220" y="4685015"/>
            <a:ext cx="8555798" cy="646331"/>
          </a:xfrm>
          <a:prstGeom prst="rect">
            <a:avLst/>
          </a:prstGeom>
          <a:noFill/>
        </p:spPr>
        <p:txBody>
          <a:bodyPr wrap="square" rtlCol="0">
            <a:spAutoFit/>
          </a:bodyPr>
          <a:lstStyle/>
          <a:p>
            <a:pPr marL="285750" indent="-285750">
              <a:buFont typeface="Wingdings" charset="2"/>
              <a:buChar char="ü"/>
            </a:pPr>
            <a:r>
              <a:rPr lang="en-GB" dirty="0" err="1" smtClean="0"/>
              <a:t>SixTrack</a:t>
            </a:r>
            <a:r>
              <a:rPr lang="en-GB" dirty="0" smtClean="0"/>
              <a:t> outputs were provided to the FLUKA team to access if same reductions are expected in terms of LHC-BLMs signal and energy deposition on IR7-DS magnets coil </a:t>
            </a:r>
            <a:endParaRPr lang="en-GB" dirty="0"/>
          </a:p>
        </p:txBody>
      </p:sp>
      <p:sp>
        <p:nvSpPr>
          <p:cNvPr id="15" name="TextBox 14"/>
          <p:cNvSpPr txBox="1"/>
          <p:nvPr/>
        </p:nvSpPr>
        <p:spPr>
          <a:xfrm>
            <a:off x="137930" y="5498729"/>
            <a:ext cx="8871778" cy="923330"/>
          </a:xfrm>
          <a:prstGeom prst="rect">
            <a:avLst/>
          </a:prstGeom>
          <a:noFill/>
        </p:spPr>
        <p:txBody>
          <a:bodyPr wrap="none" rtlCol="0">
            <a:spAutoFit/>
          </a:bodyPr>
          <a:lstStyle/>
          <a:p>
            <a:pPr algn="ctr"/>
            <a:r>
              <a:rPr lang="en-GB" i="1" dirty="0" smtClean="0"/>
              <a:t>Note that: </a:t>
            </a:r>
            <a:r>
              <a:rPr lang="en-GB" i="1" dirty="0" err="1" smtClean="0"/>
              <a:t>SixTrack</a:t>
            </a:r>
            <a:r>
              <a:rPr lang="en-GB" i="1" dirty="0" smtClean="0"/>
              <a:t> scattering routine upgraded by the time of these simulations were made. </a:t>
            </a:r>
          </a:p>
          <a:p>
            <a:pPr algn="ctr"/>
            <a:r>
              <a:rPr lang="en-GB" i="1" dirty="0" smtClean="0"/>
              <a:t>However, relative results should be not affected, possibility to re-run them if required </a:t>
            </a:r>
          </a:p>
          <a:p>
            <a:pPr algn="ctr"/>
            <a:r>
              <a:rPr lang="en-GB" i="1" dirty="0" smtClean="0"/>
              <a:t>for upgraded estimation of absolute losses</a:t>
            </a:r>
            <a:endParaRPr lang="en-GB" i="1" dirty="0"/>
          </a:p>
        </p:txBody>
      </p:sp>
    </p:spTree>
    <p:extLst>
      <p:ext uri="{BB962C8B-B14F-4D97-AF65-F5344CB8AC3E}">
        <p14:creationId xmlns:p14="http://schemas.microsoft.com/office/powerpoint/2010/main" val="421524185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275"/>
            <a:ext cx="8229600" cy="1143000"/>
          </a:xfrm>
        </p:spPr>
        <p:txBody>
          <a:bodyPr/>
          <a:lstStyle/>
          <a:p>
            <a:r>
              <a:rPr lang="en-US" dirty="0" smtClean="0"/>
              <a:t>Introduction</a:t>
            </a:r>
            <a:endParaRPr lang="en-US" dirty="0"/>
          </a:p>
        </p:txBody>
      </p:sp>
      <p:sp>
        <p:nvSpPr>
          <p:cNvPr id="4" name="Date Placeholder 3"/>
          <p:cNvSpPr>
            <a:spLocks noGrp="1"/>
          </p:cNvSpPr>
          <p:nvPr>
            <p:ph type="dt" sz="half" idx="10"/>
          </p:nvPr>
        </p:nvSpPr>
        <p:spPr/>
        <p:txBody>
          <a:bodyPr/>
          <a:lstStyle/>
          <a:p>
            <a:fld id="{7A9578A2-7ABC-6F49-95E7-1945CA67AD43}" type="datetime1">
              <a:rPr lang="it-IT" smtClean="0"/>
              <a:t>22/08/14</a:t>
            </a:fld>
            <a:endParaRPr lang="en-US"/>
          </a:p>
        </p:txBody>
      </p:sp>
      <p:sp>
        <p:nvSpPr>
          <p:cNvPr id="5" name="Footer Placeholder 4"/>
          <p:cNvSpPr>
            <a:spLocks noGrp="1"/>
          </p:cNvSpPr>
          <p:nvPr>
            <p:ph type="ftr" sz="quarter" idx="11"/>
          </p:nvPr>
        </p:nvSpPr>
        <p:spPr/>
        <p:txBody>
          <a:bodyPr/>
          <a:lstStyle/>
          <a:p>
            <a:r>
              <a:rPr lang="en-US" smtClean="0"/>
              <a:t>Daniele Mirarchi, ColUSM #44</a:t>
            </a:r>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pPr/>
              <a:t>2</a:t>
            </a:fld>
            <a:endParaRPr lang="en-US"/>
          </a:p>
        </p:txBody>
      </p:sp>
      <p:pic>
        <p:nvPicPr>
          <p:cNvPr id="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9" y="-12958"/>
            <a:ext cx="958946" cy="958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8" name="Picture 1" descr="lcoll_logo3_small.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28790" y="0"/>
            <a:ext cx="930153" cy="986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p:nvPr/>
        </p:nvCxnSpPr>
        <p:spPr>
          <a:xfrm>
            <a:off x="1658717" y="945988"/>
            <a:ext cx="5883261" cy="0"/>
          </a:xfrm>
          <a:prstGeom prst="line">
            <a:avLst/>
          </a:prstGeom>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343644" y="1536837"/>
            <a:ext cx="8456712" cy="646331"/>
          </a:xfrm>
          <a:prstGeom prst="rect">
            <a:avLst/>
          </a:prstGeom>
          <a:noFill/>
        </p:spPr>
        <p:txBody>
          <a:bodyPr wrap="square" rtlCol="0">
            <a:spAutoFit/>
          </a:bodyPr>
          <a:lstStyle/>
          <a:p>
            <a:pPr algn="ctr"/>
            <a:r>
              <a:rPr lang="en-GB" i="1" dirty="0" smtClean="0"/>
              <a:t>Preliminary tests of Crystal-assisted Collimation are foreseen after the machine commissioning in 2015  </a:t>
            </a:r>
            <a:endParaRPr lang="en-GB" i="1" dirty="0"/>
          </a:p>
        </p:txBody>
      </p:sp>
      <p:sp>
        <p:nvSpPr>
          <p:cNvPr id="19" name="TextBox 18"/>
          <p:cNvSpPr txBox="1"/>
          <p:nvPr/>
        </p:nvSpPr>
        <p:spPr>
          <a:xfrm>
            <a:off x="325185" y="2424351"/>
            <a:ext cx="8493630" cy="646331"/>
          </a:xfrm>
          <a:prstGeom prst="rect">
            <a:avLst/>
          </a:prstGeom>
          <a:noFill/>
        </p:spPr>
        <p:txBody>
          <a:bodyPr wrap="square" rtlCol="0">
            <a:spAutoFit/>
          </a:bodyPr>
          <a:lstStyle/>
          <a:p>
            <a:pPr algn="ctr"/>
            <a:r>
              <a:rPr lang="en-GB" u="sng" dirty="0" smtClean="0"/>
              <a:t>Extensive campaign of simulation needed to prepare them in the best </a:t>
            </a:r>
            <a:r>
              <a:rPr lang="en-GB" u="sng" dirty="0" smtClean="0"/>
              <a:t>way to get clear and fast results (hope for a few shifts of MD time in the 2</a:t>
            </a:r>
            <a:r>
              <a:rPr lang="en-GB" u="sng" baseline="30000" dirty="0" smtClean="0"/>
              <a:t>nd</a:t>
            </a:r>
            <a:r>
              <a:rPr lang="en-GB" u="sng" dirty="0" smtClean="0"/>
              <a:t> half of 2015)</a:t>
            </a:r>
            <a:endParaRPr lang="en-GB" u="sng" dirty="0"/>
          </a:p>
        </p:txBody>
      </p:sp>
      <p:sp>
        <p:nvSpPr>
          <p:cNvPr id="26" name="TextBox 25"/>
          <p:cNvSpPr txBox="1"/>
          <p:nvPr/>
        </p:nvSpPr>
        <p:spPr>
          <a:xfrm>
            <a:off x="49950" y="1129313"/>
            <a:ext cx="9044100" cy="369332"/>
          </a:xfrm>
          <a:prstGeom prst="rect">
            <a:avLst/>
          </a:prstGeom>
          <a:noFill/>
        </p:spPr>
        <p:txBody>
          <a:bodyPr wrap="none" rtlCol="0">
            <a:spAutoFit/>
          </a:bodyPr>
          <a:lstStyle/>
          <a:p>
            <a:pPr algn="ctr"/>
            <a:r>
              <a:rPr lang="en-GB" b="1" dirty="0" smtClean="0">
                <a:solidFill>
                  <a:srgbClr val="008000"/>
                </a:solidFill>
              </a:rPr>
              <a:t>Two c</a:t>
            </a:r>
            <a:r>
              <a:rPr lang="en-GB" b="1" dirty="0" smtClean="0">
                <a:solidFill>
                  <a:srgbClr val="008000"/>
                </a:solidFill>
              </a:rPr>
              <a:t>rystals in the horizontal and vertical plane installed </a:t>
            </a:r>
            <a:r>
              <a:rPr lang="en-GB" b="1" dirty="0" smtClean="0">
                <a:solidFill>
                  <a:srgbClr val="008000"/>
                </a:solidFill>
              </a:rPr>
              <a:t>in the </a:t>
            </a:r>
            <a:r>
              <a:rPr lang="en-GB" b="1" dirty="0" smtClean="0">
                <a:solidFill>
                  <a:srgbClr val="008000"/>
                </a:solidFill>
              </a:rPr>
              <a:t>LHC-IR7 </a:t>
            </a:r>
            <a:r>
              <a:rPr lang="en-GB" b="1" dirty="0" smtClean="0">
                <a:solidFill>
                  <a:srgbClr val="008000"/>
                </a:solidFill>
              </a:rPr>
              <a:t>at beginning of April</a:t>
            </a:r>
            <a:endParaRPr lang="en-GB" b="1" dirty="0">
              <a:solidFill>
                <a:srgbClr val="008000"/>
              </a:solidFill>
            </a:endParaRPr>
          </a:p>
        </p:txBody>
      </p:sp>
      <p:sp>
        <p:nvSpPr>
          <p:cNvPr id="9" name="Down Arrow 8"/>
          <p:cNvSpPr/>
          <p:nvPr/>
        </p:nvSpPr>
        <p:spPr>
          <a:xfrm>
            <a:off x="4021485" y="2209356"/>
            <a:ext cx="1101031" cy="267371"/>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3" name="TextBox 32"/>
          <p:cNvSpPr txBox="1"/>
          <p:nvPr/>
        </p:nvSpPr>
        <p:spPr>
          <a:xfrm>
            <a:off x="-12959" y="3535285"/>
            <a:ext cx="9171902" cy="1611210"/>
          </a:xfrm>
          <a:prstGeom prst="rect">
            <a:avLst/>
          </a:prstGeom>
          <a:noFill/>
        </p:spPr>
        <p:txBody>
          <a:bodyPr wrap="square" rtlCol="0">
            <a:spAutoFit/>
          </a:bodyPr>
          <a:lstStyle/>
          <a:p>
            <a:pPr marL="285750" indent="-285750">
              <a:lnSpc>
                <a:spcPct val="110000"/>
              </a:lnSpc>
              <a:buFont typeface="Arial"/>
              <a:buChar char="•"/>
            </a:pPr>
            <a:r>
              <a:rPr lang="en-US" dirty="0"/>
              <a:t>Can crystal-assisted collimation improve the present, already very good, cleaning system? </a:t>
            </a:r>
          </a:p>
          <a:p>
            <a:pPr marL="285750" indent="-285750">
              <a:lnSpc>
                <a:spcPct val="110000"/>
              </a:lnSpc>
              <a:buFont typeface="Arial"/>
              <a:buChar char="•"/>
            </a:pPr>
            <a:r>
              <a:rPr lang="en-US" dirty="0"/>
              <a:t>Can crystal-assisted collimation ensure stable </a:t>
            </a:r>
            <a:r>
              <a:rPr lang="en-US" dirty="0" smtClean="0"/>
              <a:t>performance </a:t>
            </a:r>
            <a:r>
              <a:rPr lang="en-US" dirty="0"/>
              <a:t>in any machine </a:t>
            </a:r>
            <a:r>
              <a:rPr lang="en-US" dirty="0" smtClean="0"/>
              <a:t>configuration? </a:t>
            </a:r>
            <a:endParaRPr lang="en-US" dirty="0"/>
          </a:p>
          <a:p>
            <a:pPr marL="285750" indent="-285750">
              <a:lnSpc>
                <a:spcPct val="110000"/>
              </a:lnSpc>
              <a:buFont typeface="Arial"/>
              <a:buChar char="•"/>
            </a:pPr>
            <a:r>
              <a:rPr lang="en-US" dirty="0"/>
              <a:t>Is crystal collimation compatible with safe operations in any beam condition? </a:t>
            </a:r>
          </a:p>
          <a:p>
            <a:pPr marL="285750" indent="-285750">
              <a:lnSpc>
                <a:spcPct val="110000"/>
              </a:lnSpc>
              <a:buFont typeface="Arial"/>
              <a:buChar char="•"/>
            </a:pPr>
            <a:r>
              <a:rPr lang="en-US" dirty="0"/>
              <a:t>Do crystal properties, observed so far at lower beam energies, scale to the LHC energy as expected? </a:t>
            </a:r>
          </a:p>
        </p:txBody>
      </p:sp>
      <p:sp>
        <p:nvSpPr>
          <p:cNvPr id="34" name="TextBox 33"/>
          <p:cNvSpPr txBox="1"/>
          <p:nvPr/>
        </p:nvSpPr>
        <p:spPr>
          <a:xfrm>
            <a:off x="2898324" y="3251066"/>
            <a:ext cx="3347353" cy="369332"/>
          </a:xfrm>
          <a:prstGeom prst="rect">
            <a:avLst/>
          </a:prstGeom>
          <a:noFill/>
        </p:spPr>
        <p:txBody>
          <a:bodyPr wrap="none" rtlCol="0">
            <a:spAutoFit/>
          </a:bodyPr>
          <a:lstStyle/>
          <a:p>
            <a:r>
              <a:rPr lang="en-US" b="1" i="1" dirty="0" smtClean="0">
                <a:solidFill>
                  <a:srgbClr val="0000FF"/>
                </a:solidFill>
              </a:rPr>
              <a:t>Main questions to be addressed:</a:t>
            </a:r>
            <a:endParaRPr lang="en-US" b="1" i="1" dirty="0">
              <a:solidFill>
                <a:srgbClr val="0000FF"/>
              </a:solidFill>
            </a:endParaRPr>
          </a:p>
        </p:txBody>
      </p:sp>
      <p:sp>
        <p:nvSpPr>
          <p:cNvPr id="35" name="TextBox 34"/>
          <p:cNvSpPr txBox="1"/>
          <p:nvPr/>
        </p:nvSpPr>
        <p:spPr>
          <a:xfrm>
            <a:off x="2485575" y="5029630"/>
            <a:ext cx="4172850" cy="369332"/>
          </a:xfrm>
          <a:prstGeom prst="rect">
            <a:avLst/>
          </a:prstGeom>
          <a:noFill/>
        </p:spPr>
        <p:txBody>
          <a:bodyPr wrap="none" rtlCol="0">
            <a:spAutoFit/>
          </a:bodyPr>
          <a:lstStyle/>
          <a:p>
            <a:pPr algn="ctr"/>
            <a:r>
              <a:rPr lang="en-US" b="1" i="1" dirty="0" smtClean="0">
                <a:solidFill>
                  <a:srgbClr val="800000"/>
                </a:solidFill>
              </a:rPr>
              <a:t>Preliminary plan for machine </a:t>
            </a:r>
            <a:r>
              <a:rPr lang="en-US" b="1" i="1" dirty="0" smtClean="0">
                <a:solidFill>
                  <a:srgbClr val="800000"/>
                </a:solidFill>
              </a:rPr>
              <a:t>conditions:</a:t>
            </a:r>
            <a:endParaRPr lang="en-US" b="1" i="1" dirty="0" smtClean="0">
              <a:solidFill>
                <a:srgbClr val="800000"/>
              </a:solidFill>
            </a:endParaRPr>
          </a:p>
        </p:txBody>
      </p:sp>
      <p:sp>
        <p:nvSpPr>
          <p:cNvPr id="36" name="TextBox 35"/>
          <p:cNvSpPr txBox="1"/>
          <p:nvPr/>
        </p:nvSpPr>
        <p:spPr>
          <a:xfrm>
            <a:off x="-2422" y="5458126"/>
            <a:ext cx="3659976" cy="1001813"/>
          </a:xfrm>
          <a:prstGeom prst="rect">
            <a:avLst/>
          </a:prstGeom>
          <a:noFill/>
        </p:spPr>
        <p:txBody>
          <a:bodyPr wrap="none" rtlCol="0">
            <a:spAutoFit/>
          </a:bodyPr>
          <a:lstStyle/>
          <a:p>
            <a:pPr marL="285750" indent="-285750">
              <a:lnSpc>
                <a:spcPct val="110000"/>
              </a:lnSpc>
              <a:buFont typeface="Arial"/>
              <a:buChar char="•"/>
            </a:pPr>
            <a:r>
              <a:rPr lang="en-US" dirty="0" smtClean="0"/>
              <a:t>low </a:t>
            </a:r>
            <a:r>
              <a:rPr lang="en-US" dirty="0" smtClean="0"/>
              <a:t>intensity</a:t>
            </a:r>
            <a:endParaRPr lang="en-US" dirty="0" smtClean="0"/>
          </a:p>
          <a:p>
            <a:pPr marL="285750" indent="-285750">
              <a:lnSpc>
                <a:spcPct val="110000"/>
              </a:lnSpc>
              <a:buFont typeface="Arial"/>
              <a:buChar char="•"/>
            </a:pPr>
            <a:r>
              <a:rPr lang="en-US" dirty="0" smtClean="0"/>
              <a:t>top energy (main goal) &amp; </a:t>
            </a:r>
            <a:r>
              <a:rPr lang="en-US" dirty="0" smtClean="0"/>
              <a:t>injection</a:t>
            </a:r>
            <a:endParaRPr lang="en-US" dirty="0" smtClean="0"/>
          </a:p>
          <a:p>
            <a:pPr marL="285750" indent="-285750">
              <a:lnSpc>
                <a:spcPct val="110000"/>
              </a:lnSpc>
              <a:buFont typeface="Arial"/>
              <a:buChar char="•"/>
            </a:pPr>
            <a:r>
              <a:rPr lang="en-US" dirty="0" smtClean="0"/>
              <a:t>full chain of </a:t>
            </a:r>
            <a:r>
              <a:rPr lang="en-US" dirty="0" smtClean="0"/>
              <a:t>TCSG</a:t>
            </a:r>
            <a:r>
              <a:rPr lang="en-US" dirty="0"/>
              <a:t>s</a:t>
            </a:r>
            <a:r>
              <a:rPr lang="en-US" dirty="0" smtClean="0"/>
              <a:t> </a:t>
            </a:r>
            <a:r>
              <a:rPr lang="en-US" dirty="0" smtClean="0"/>
              <a:t>in place </a:t>
            </a:r>
          </a:p>
        </p:txBody>
      </p:sp>
      <p:sp>
        <p:nvSpPr>
          <p:cNvPr id="37" name="TextBox 36"/>
          <p:cNvSpPr txBox="1"/>
          <p:nvPr/>
        </p:nvSpPr>
        <p:spPr>
          <a:xfrm>
            <a:off x="5736895" y="5524966"/>
            <a:ext cx="3211135" cy="923330"/>
          </a:xfrm>
          <a:prstGeom prst="rect">
            <a:avLst/>
          </a:prstGeom>
          <a:noFill/>
        </p:spPr>
        <p:txBody>
          <a:bodyPr wrap="none" rtlCol="0">
            <a:spAutoFit/>
          </a:bodyPr>
          <a:lstStyle/>
          <a:p>
            <a:pPr marL="285750" indent="-285750">
              <a:buFont typeface="Arial"/>
              <a:buChar char="•"/>
            </a:pPr>
            <a:r>
              <a:rPr lang="en-US" dirty="0" smtClean="0"/>
              <a:t>higher </a:t>
            </a:r>
            <a:r>
              <a:rPr lang="en-US" dirty="0" smtClean="0"/>
              <a:t>intensity</a:t>
            </a:r>
            <a:r>
              <a:rPr lang="en-US" dirty="0"/>
              <a:t> </a:t>
            </a:r>
            <a:r>
              <a:rPr lang="en-US" dirty="0" smtClean="0"/>
              <a:t/>
            </a:r>
            <a:br>
              <a:rPr lang="en-US" dirty="0" smtClean="0"/>
            </a:br>
            <a:r>
              <a:rPr lang="en-US" dirty="0" smtClean="0"/>
              <a:t>(</a:t>
            </a:r>
            <a:r>
              <a:rPr lang="en-US" dirty="0" smtClean="0"/>
              <a:t>still </a:t>
            </a:r>
            <a:r>
              <a:rPr lang="en-US" dirty="0" smtClean="0"/>
              <a:t>within safe </a:t>
            </a:r>
            <a:r>
              <a:rPr lang="en-US" dirty="0" smtClean="0"/>
              <a:t>boundaries)</a:t>
            </a:r>
            <a:endParaRPr lang="en-US" dirty="0" smtClean="0"/>
          </a:p>
          <a:p>
            <a:pPr marL="285750" indent="-285750">
              <a:buFont typeface="Arial"/>
              <a:buChar char="•"/>
            </a:pPr>
            <a:r>
              <a:rPr lang="en-US" dirty="0" smtClean="0"/>
              <a:t>dedicated</a:t>
            </a:r>
            <a:r>
              <a:rPr lang="en-US" dirty="0" smtClean="0"/>
              <a:t> </a:t>
            </a:r>
            <a:r>
              <a:rPr lang="en-US" dirty="0" smtClean="0"/>
              <a:t>TCSGs settings</a:t>
            </a:r>
          </a:p>
        </p:txBody>
      </p:sp>
      <p:sp>
        <p:nvSpPr>
          <p:cNvPr id="11" name="Right Arrow 10"/>
          <p:cNvSpPr/>
          <p:nvPr/>
        </p:nvSpPr>
        <p:spPr>
          <a:xfrm>
            <a:off x="3697658" y="5828632"/>
            <a:ext cx="1983920" cy="240631"/>
          </a:xfrm>
          <a:prstGeom prst="rightArrow">
            <a:avLst/>
          </a:prstGeom>
          <a:solidFill>
            <a:srgbClr val="800000"/>
          </a:solid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TextBox 11"/>
          <p:cNvSpPr txBox="1"/>
          <p:nvPr/>
        </p:nvSpPr>
        <p:spPr>
          <a:xfrm>
            <a:off x="3810003" y="5534530"/>
            <a:ext cx="1855396" cy="369332"/>
          </a:xfrm>
          <a:prstGeom prst="rect">
            <a:avLst/>
          </a:prstGeom>
          <a:noFill/>
        </p:spPr>
        <p:txBody>
          <a:bodyPr wrap="none" rtlCol="0">
            <a:spAutoFit/>
          </a:bodyPr>
          <a:lstStyle/>
          <a:p>
            <a:r>
              <a:rPr lang="en-GB" i="1" dirty="0" smtClean="0">
                <a:solidFill>
                  <a:srgbClr val="800000"/>
                </a:solidFill>
              </a:rPr>
              <a:t>If everything safe</a:t>
            </a:r>
            <a:endParaRPr lang="en-GB" i="1" dirty="0">
              <a:solidFill>
                <a:srgbClr val="800000"/>
              </a:solidFill>
            </a:endParaRPr>
          </a:p>
        </p:txBody>
      </p:sp>
      <p:sp>
        <p:nvSpPr>
          <p:cNvPr id="38" name="TextBox 37"/>
          <p:cNvSpPr txBox="1"/>
          <p:nvPr/>
        </p:nvSpPr>
        <p:spPr>
          <a:xfrm>
            <a:off x="3751130" y="5970295"/>
            <a:ext cx="1908032" cy="369332"/>
          </a:xfrm>
          <a:prstGeom prst="rect">
            <a:avLst/>
          </a:prstGeom>
          <a:noFill/>
        </p:spPr>
        <p:txBody>
          <a:bodyPr wrap="none" rtlCol="0">
            <a:spAutoFit/>
          </a:bodyPr>
          <a:lstStyle/>
          <a:p>
            <a:r>
              <a:rPr lang="en-GB" i="1" dirty="0" smtClean="0">
                <a:solidFill>
                  <a:srgbClr val="800000"/>
                </a:solidFill>
              </a:rPr>
              <a:t>and under control</a:t>
            </a:r>
            <a:endParaRPr lang="en-GB" i="1" dirty="0">
              <a:solidFill>
                <a:srgbClr val="800000"/>
              </a:solidFill>
            </a:endParaRPr>
          </a:p>
        </p:txBody>
      </p:sp>
    </p:spTree>
    <p:extLst>
      <p:ext uri="{BB962C8B-B14F-4D97-AF65-F5344CB8AC3E}">
        <p14:creationId xmlns:p14="http://schemas.microsoft.com/office/powerpoint/2010/main" val="18752359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275"/>
            <a:ext cx="8229600" cy="1143000"/>
          </a:xfrm>
        </p:spPr>
        <p:txBody>
          <a:bodyPr/>
          <a:lstStyle/>
          <a:p>
            <a:r>
              <a:rPr lang="en-US" dirty="0" smtClean="0"/>
              <a:t>Scope of these studies</a:t>
            </a:r>
            <a:endParaRPr lang="en-US" dirty="0"/>
          </a:p>
        </p:txBody>
      </p:sp>
      <p:sp>
        <p:nvSpPr>
          <p:cNvPr id="4" name="Date Placeholder 3"/>
          <p:cNvSpPr>
            <a:spLocks noGrp="1"/>
          </p:cNvSpPr>
          <p:nvPr>
            <p:ph type="dt" sz="half" idx="10"/>
          </p:nvPr>
        </p:nvSpPr>
        <p:spPr/>
        <p:txBody>
          <a:bodyPr/>
          <a:lstStyle/>
          <a:p>
            <a:fld id="{2D2EDDDD-942F-D14F-BF5D-B8C5D61C348A}" type="datetime1">
              <a:rPr lang="it-IT" smtClean="0"/>
              <a:t>22/08/14</a:t>
            </a:fld>
            <a:endParaRPr lang="en-US"/>
          </a:p>
        </p:txBody>
      </p:sp>
      <p:sp>
        <p:nvSpPr>
          <p:cNvPr id="5" name="Footer Placeholder 4"/>
          <p:cNvSpPr>
            <a:spLocks noGrp="1"/>
          </p:cNvSpPr>
          <p:nvPr>
            <p:ph type="ftr" sz="quarter" idx="11"/>
          </p:nvPr>
        </p:nvSpPr>
        <p:spPr/>
        <p:txBody>
          <a:bodyPr/>
          <a:lstStyle/>
          <a:p>
            <a:r>
              <a:rPr lang="en-US" smtClean="0"/>
              <a:t>Daniele Mirarchi, ColUSM #44</a:t>
            </a:r>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pPr/>
              <a:t>3</a:t>
            </a:fld>
            <a:endParaRPr lang="en-US"/>
          </a:p>
        </p:txBody>
      </p:sp>
      <p:pic>
        <p:nvPicPr>
          <p:cNvPr id="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9" y="-12958"/>
            <a:ext cx="958946" cy="958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8" name="Picture 1" descr="lcoll_logo3_small.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28790" y="0"/>
            <a:ext cx="930153" cy="986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p:nvPr/>
        </p:nvCxnSpPr>
        <p:spPr>
          <a:xfrm>
            <a:off x="1658717" y="945988"/>
            <a:ext cx="5883261" cy="0"/>
          </a:xfrm>
          <a:prstGeom prst="line">
            <a:avLst/>
          </a:prstGeom>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2791320" y="2458524"/>
            <a:ext cx="6246336" cy="923330"/>
          </a:xfrm>
          <a:prstGeom prst="rect">
            <a:avLst/>
          </a:prstGeom>
          <a:noFill/>
        </p:spPr>
        <p:txBody>
          <a:bodyPr wrap="square" rtlCol="0">
            <a:spAutoFit/>
          </a:bodyPr>
          <a:lstStyle/>
          <a:p>
            <a:pPr algn="ctr"/>
            <a:r>
              <a:rPr lang="en-GB" dirty="0" smtClean="0">
                <a:solidFill>
                  <a:srgbClr val="008000"/>
                </a:solidFill>
              </a:rPr>
              <a:t>Given the low circulating intensity we have to address if clear signals will be always visible on such detectors, and how to link those signals in terms of energy deposited on the magnets coil</a:t>
            </a:r>
            <a:endParaRPr lang="en-GB" dirty="0">
              <a:solidFill>
                <a:srgbClr val="008000"/>
              </a:solidFill>
            </a:endParaRPr>
          </a:p>
        </p:txBody>
      </p:sp>
      <p:sp>
        <p:nvSpPr>
          <p:cNvPr id="22" name="TextBox 21"/>
          <p:cNvSpPr txBox="1"/>
          <p:nvPr/>
        </p:nvSpPr>
        <p:spPr>
          <a:xfrm>
            <a:off x="237420" y="1179593"/>
            <a:ext cx="8639805" cy="646331"/>
          </a:xfrm>
          <a:prstGeom prst="rect">
            <a:avLst/>
          </a:prstGeom>
          <a:noFill/>
        </p:spPr>
        <p:txBody>
          <a:bodyPr wrap="square" rtlCol="0">
            <a:spAutoFit/>
          </a:bodyPr>
          <a:lstStyle/>
          <a:p>
            <a:pPr algn="ctr"/>
            <a:r>
              <a:rPr lang="en-GB" i="1" dirty="0" smtClean="0"/>
              <a:t>Systems performance evaluated through simulations </a:t>
            </a:r>
            <a:r>
              <a:rPr lang="en-GB" i="1" dirty="0" smtClean="0"/>
              <a:t>made using the Collimation version of </a:t>
            </a:r>
            <a:r>
              <a:rPr lang="en-GB" i="1" dirty="0" err="1" smtClean="0"/>
              <a:t>SixTrack</a:t>
            </a:r>
            <a:r>
              <a:rPr lang="en-GB" i="1" dirty="0" smtClean="0"/>
              <a:t>, in which a routine to simulate interactions with bent crystals is implemented </a:t>
            </a:r>
            <a:endParaRPr lang="en-GB" i="1" dirty="0"/>
          </a:p>
        </p:txBody>
      </p:sp>
      <p:sp>
        <p:nvSpPr>
          <p:cNvPr id="24" name="TextBox 23"/>
          <p:cNvSpPr txBox="1"/>
          <p:nvPr/>
        </p:nvSpPr>
        <p:spPr>
          <a:xfrm>
            <a:off x="143841" y="3595406"/>
            <a:ext cx="3358684" cy="646331"/>
          </a:xfrm>
          <a:prstGeom prst="rect">
            <a:avLst/>
          </a:prstGeom>
          <a:noFill/>
          <a:ln>
            <a:solidFill>
              <a:schemeClr val="tx1"/>
            </a:solidFill>
          </a:ln>
        </p:spPr>
        <p:txBody>
          <a:bodyPr wrap="square" rtlCol="0">
            <a:spAutoFit/>
          </a:bodyPr>
          <a:lstStyle/>
          <a:p>
            <a:pPr algn="ctr"/>
            <a:r>
              <a:rPr lang="en-GB" b="1" dirty="0" err="1" smtClean="0"/>
              <a:t>SixTrack</a:t>
            </a:r>
            <a:r>
              <a:rPr lang="en-GB" b="1" dirty="0"/>
              <a:t> </a:t>
            </a:r>
            <a:r>
              <a:rPr lang="en-GB" b="1" dirty="0" smtClean="0"/>
              <a:t>output: </a:t>
            </a:r>
          </a:p>
          <a:p>
            <a:pPr algn="ctr"/>
            <a:r>
              <a:rPr lang="en-GB" dirty="0" smtClean="0"/>
              <a:t>density of protons lost per meter</a:t>
            </a:r>
            <a:endParaRPr lang="en-GB" dirty="0"/>
          </a:p>
        </p:txBody>
      </p:sp>
      <p:sp>
        <p:nvSpPr>
          <p:cNvPr id="25" name="TextBox 24"/>
          <p:cNvSpPr txBox="1"/>
          <p:nvPr/>
        </p:nvSpPr>
        <p:spPr>
          <a:xfrm>
            <a:off x="4675640" y="3461925"/>
            <a:ext cx="3968375" cy="1200329"/>
          </a:xfrm>
          <a:prstGeom prst="rect">
            <a:avLst/>
          </a:prstGeom>
          <a:noFill/>
          <a:ln>
            <a:solidFill>
              <a:srgbClr val="000000"/>
            </a:solidFill>
          </a:ln>
        </p:spPr>
        <p:txBody>
          <a:bodyPr wrap="square" rtlCol="0">
            <a:spAutoFit/>
          </a:bodyPr>
          <a:lstStyle/>
          <a:p>
            <a:pPr algn="ctr"/>
            <a:r>
              <a:rPr lang="en-GB" b="1" dirty="0" smtClean="0"/>
              <a:t>What we need</a:t>
            </a:r>
            <a:r>
              <a:rPr lang="en-GB" b="1" dirty="0" smtClean="0"/>
              <a:t>: </a:t>
            </a:r>
          </a:p>
          <a:p>
            <a:pPr algn="ctr"/>
            <a:r>
              <a:rPr lang="en-GB" dirty="0" smtClean="0"/>
              <a:t>evaluation of BLM’s signal and energy deposition on IR7-DS magnets coil for different layout configurations</a:t>
            </a:r>
            <a:endParaRPr lang="en-GB" dirty="0"/>
          </a:p>
        </p:txBody>
      </p:sp>
      <p:sp>
        <p:nvSpPr>
          <p:cNvPr id="27" name="TextBox 26"/>
          <p:cNvSpPr txBox="1"/>
          <p:nvPr/>
        </p:nvSpPr>
        <p:spPr>
          <a:xfrm>
            <a:off x="1855177" y="4817341"/>
            <a:ext cx="5433646" cy="369332"/>
          </a:xfrm>
          <a:prstGeom prst="rect">
            <a:avLst/>
          </a:prstGeom>
          <a:noFill/>
        </p:spPr>
        <p:txBody>
          <a:bodyPr wrap="square" rtlCol="0">
            <a:spAutoFit/>
          </a:bodyPr>
          <a:lstStyle/>
          <a:p>
            <a:pPr algn="ctr"/>
            <a:r>
              <a:rPr lang="en-GB" u="sng" dirty="0" smtClean="0"/>
              <a:t>Energy deposition simulations are therefore needed</a:t>
            </a:r>
            <a:endParaRPr lang="en-GB" u="sng" dirty="0"/>
          </a:p>
        </p:txBody>
      </p:sp>
      <p:sp>
        <p:nvSpPr>
          <p:cNvPr id="11" name="TextBox 10"/>
          <p:cNvSpPr txBox="1"/>
          <p:nvPr/>
        </p:nvSpPr>
        <p:spPr>
          <a:xfrm>
            <a:off x="237420" y="1889128"/>
            <a:ext cx="8639805" cy="646331"/>
          </a:xfrm>
          <a:prstGeom prst="rect">
            <a:avLst/>
          </a:prstGeom>
          <a:noFill/>
        </p:spPr>
        <p:txBody>
          <a:bodyPr wrap="square" rtlCol="0">
            <a:spAutoFit/>
          </a:bodyPr>
          <a:lstStyle/>
          <a:p>
            <a:pPr marL="285750" indent="-285750">
              <a:buFont typeface="Wingdings" charset="2"/>
              <a:buChar char="Ø"/>
            </a:pPr>
            <a:r>
              <a:rPr lang="en-GB" dirty="0" smtClean="0">
                <a:solidFill>
                  <a:srgbClr val="FF0000"/>
                </a:solidFill>
              </a:rPr>
              <a:t>The validation of such performances for the different systems and layouts will rely on LHC-BLMs measurements</a:t>
            </a:r>
            <a:endParaRPr lang="en-GB" dirty="0">
              <a:solidFill>
                <a:srgbClr val="FF0000"/>
              </a:solidFill>
            </a:endParaRPr>
          </a:p>
        </p:txBody>
      </p:sp>
      <p:sp>
        <p:nvSpPr>
          <p:cNvPr id="33" name="TextBox 32"/>
          <p:cNvSpPr txBox="1"/>
          <p:nvPr/>
        </p:nvSpPr>
        <p:spPr>
          <a:xfrm>
            <a:off x="198348" y="6340562"/>
            <a:ext cx="8663249" cy="338554"/>
          </a:xfrm>
          <a:prstGeom prst="rect">
            <a:avLst/>
          </a:prstGeom>
          <a:solidFill>
            <a:srgbClr val="FFFFFF"/>
          </a:solidFill>
        </p:spPr>
        <p:txBody>
          <a:bodyPr wrap="none" rtlCol="0">
            <a:spAutoFit/>
          </a:bodyPr>
          <a:lstStyle/>
          <a:p>
            <a:r>
              <a:rPr lang="en-GB" sz="1600" dirty="0" smtClean="0">
                <a:hlinkClick r:id="rId4"/>
              </a:rPr>
              <a:t>http://lhc-collimation-upgrade-spec.web.cern.ch/lhc-collimation-upgrade-spec/Sim7TeV_crystals.php</a:t>
            </a:r>
            <a:endParaRPr lang="en-GB" sz="1600" dirty="0" smtClean="0"/>
          </a:p>
        </p:txBody>
      </p:sp>
      <p:sp>
        <p:nvSpPr>
          <p:cNvPr id="12" name="Bent-Up Arrow 11"/>
          <p:cNvSpPr/>
          <p:nvPr/>
        </p:nvSpPr>
        <p:spPr>
          <a:xfrm rot="5400000">
            <a:off x="1791829" y="2133838"/>
            <a:ext cx="486972" cy="1295704"/>
          </a:xfrm>
          <a:prstGeom prst="ben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Down Arrow 12"/>
          <p:cNvSpPr/>
          <p:nvPr/>
        </p:nvSpPr>
        <p:spPr>
          <a:xfrm>
            <a:off x="4220311" y="5188751"/>
            <a:ext cx="619059" cy="27373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ight Arrow 13"/>
          <p:cNvSpPr/>
          <p:nvPr/>
        </p:nvSpPr>
        <p:spPr>
          <a:xfrm>
            <a:off x="3716421" y="3769001"/>
            <a:ext cx="788737" cy="29895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Bent Arrow 14"/>
          <p:cNvSpPr/>
          <p:nvPr/>
        </p:nvSpPr>
        <p:spPr>
          <a:xfrm rot="10800000">
            <a:off x="7071060" y="4697344"/>
            <a:ext cx="574842" cy="452341"/>
          </a:xfrm>
          <a:prstGeom prst="bentArrow">
            <a:avLst>
              <a:gd name="adj1" fmla="val 28305"/>
              <a:gd name="adj2" fmla="val 25000"/>
              <a:gd name="adj3" fmla="val 25000"/>
              <a:gd name="adj4" fmla="val 4375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28" name="TextBox 27"/>
          <p:cNvSpPr txBox="1"/>
          <p:nvPr/>
        </p:nvSpPr>
        <p:spPr>
          <a:xfrm>
            <a:off x="0" y="5430381"/>
            <a:ext cx="9143999" cy="923330"/>
          </a:xfrm>
          <a:prstGeom prst="rect">
            <a:avLst/>
          </a:prstGeom>
          <a:noFill/>
        </p:spPr>
        <p:txBody>
          <a:bodyPr wrap="square" rtlCol="0">
            <a:spAutoFit/>
          </a:bodyPr>
          <a:lstStyle/>
          <a:p>
            <a:pPr algn="ctr"/>
            <a:r>
              <a:rPr lang="en-GB" dirty="0" err="1" smtClean="0"/>
              <a:t>SixTrack</a:t>
            </a:r>
            <a:r>
              <a:rPr lang="en-GB" dirty="0" smtClean="0"/>
              <a:t> outputs given to the FLUKA team to access if clear signals on BLMs are within reach with low intensity beams, and how to correlate them with energy released on the IR7-DS magnets coil, for any system and layout configuration</a:t>
            </a:r>
            <a:endParaRPr lang="en-GB" dirty="0"/>
          </a:p>
        </p:txBody>
      </p:sp>
    </p:spTree>
    <p:extLst>
      <p:ext uri="{BB962C8B-B14F-4D97-AF65-F5344CB8AC3E}">
        <p14:creationId xmlns:p14="http://schemas.microsoft.com/office/powerpoint/2010/main" val="300208063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275"/>
            <a:ext cx="8229600" cy="1143000"/>
          </a:xfrm>
        </p:spPr>
        <p:txBody>
          <a:bodyPr/>
          <a:lstStyle/>
          <a:p>
            <a:r>
              <a:rPr lang="en-US" dirty="0" smtClean="0"/>
              <a:t>Simulations </a:t>
            </a:r>
            <a:r>
              <a:rPr lang="en-GB" dirty="0" smtClean="0"/>
              <a:t>environment</a:t>
            </a:r>
            <a:endParaRPr lang="en-US" dirty="0"/>
          </a:p>
        </p:txBody>
      </p:sp>
      <p:sp>
        <p:nvSpPr>
          <p:cNvPr id="4" name="Date Placeholder 3"/>
          <p:cNvSpPr>
            <a:spLocks noGrp="1"/>
          </p:cNvSpPr>
          <p:nvPr>
            <p:ph type="dt" sz="half" idx="10"/>
          </p:nvPr>
        </p:nvSpPr>
        <p:spPr/>
        <p:txBody>
          <a:bodyPr/>
          <a:lstStyle/>
          <a:p>
            <a:fld id="{FC1CC933-8C63-9843-863D-D0737B71D651}" type="datetime1">
              <a:rPr lang="it-IT" smtClean="0"/>
              <a:t>22/08/14</a:t>
            </a:fld>
            <a:endParaRPr lang="en-US"/>
          </a:p>
        </p:txBody>
      </p:sp>
      <p:sp>
        <p:nvSpPr>
          <p:cNvPr id="5" name="Footer Placeholder 4"/>
          <p:cNvSpPr>
            <a:spLocks noGrp="1"/>
          </p:cNvSpPr>
          <p:nvPr>
            <p:ph type="ftr" sz="quarter" idx="11"/>
          </p:nvPr>
        </p:nvSpPr>
        <p:spPr/>
        <p:txBody>
          <a:bodyPr/>
          <a:lstStyle/>
          <a:p>
            <a:r>
              <a:rPr lang="en-US" smtClean="0"/>
              <a:t>Daniele Mirarchi, ColUSM #44</a:t>
            </a:r>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pPr/>
              <a:t>4</a:t>
            </a:fld>
            <a:endParaRPr lang="en-US"/>
          </a:p>
        </p:txBody>
      </p:sp>
      <p:pic>
        <p:nvPicPr>
          <p:cNvPr id="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9" y="-12958"/>
            <a:ext cx="958946" cy="958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8" name="Picture 1" descr="lcoll_logo3_small.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28790" y="0"/>
            <a:ext cx="930153" cy="986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p:nvPr/>
        </p:nvCxnSpPr>
        <p:spPr>
          <a:xfrm>
            <a:off x="1658717" y="945988"/>
            <a:ext cx="5883261"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457200" y="3443085"/>
            <a:ext cx="3191348" cy="369332"/>
          </a:xfrm>
          <a:prstGeom prst="rect">
            <a:avLst/>
          </a:prstGeom>
          <a:noFill/>
        </p:spPr>
        <p:txBody>
          <a:bodyPr wrap="none" rtlCol="0">
            <a:spAutoFit/>
          </a:bodyPr>
          <a:lstStyle/>
          <a:p>
            <a:r>
              <a:rPr lang="en-GB" b="1" dirty="0" smtClean="0">
                <a:solidFill>
                  <a:srgbClr val="0000FF"/>
                </a:solidFill>
              </a:rPr>
              <a:t>Simulated systems to compare:</a:t>
            </a:r>
          </a:p>
        </p:txBody>
      </p:sp>
      <p:sp>
        <p:nvSpPr>
          <p:cNvPr id="29" name="TextBox 28"/>
          <p:cNvSpPr txBox="1"/>
          <p:nvPr/>
        </p:nvSpPr>
        <p:spPr>
          <a:xfrm>
            <a:off x="96734" y="3852319"/>
            <a:ext cx="9075577" cy="2031325"/>
          </a:xfrm>
          <a:prstGeom prst="rect">
            <a:avLst/>
          </a:prstGeom>
          <a:noFill/>
        </p:spPr>
        <p:txBody>
          <a:bodyPr wrap="square" rtlCol="0">
            <a:spAutoFit/>
          </a:bodyPr>
          <a:lstStyle/>
          <a:p>
            <a:pPr marL="285750" indent="-285750">
              <a:buFont typeface="Wingdings" charset="2"/>
              <a:buChar char="ü"/>
            </a:pPr>
            <a:r>
              <a:rPr lang="en-US" u="sng" dirty="0" smtClean="0">
                <a:effectLst/>
              </a:rPr>
              <a:t>Present collimation system</a:t>
            </a:r>
            <a:r>
              <a:rPr lang="en-US" dirty="0" smtClean="0">
                <a:effectLst/>
              </a:rPr>
              <a:t> using </a:t>
            </a:r>
            <a:r>
              <a:rPr lang="en-US" u="sng" dirty="0" smtClean="0">
                <a:effectLst/>
              </a:rPr>
              <a:t>nominal settings at 7TeV</a:t>
            </a:r>
          </a:p>
          <a:p>
            <a:pPr marL="285750" indent="-285750">
              <a:buFont typeface="Wingdings" charset="2"/>
              <a:buChar char="ü"/>
            </a:pPr>
            <a:r>
              <a:rPr lang="en-US" u="sng" dirty="0" smtClean="0">
                <a:effectLst/>
              </a:rPr>
              <a:t>Present collimation system</a:t>
            </a:r>
            <a:r>
              <a:rPr lang="en-US" dirty="0" smtClean="0">
                <a:effectLst/>
              </a:rPr>
              <a:t> using </a:t>
            </a:r>
            <a:r>
              <a:rPr lang="en-US" u="sng" dirty="0" smtClean="0">
                <a:effectLst/>
              </a:rPr>
              <a:t>relaxed settings at 7TeV</a:t>
            </a:r>
            <a:r>
              <a:rPr lang="en-US" dirty="0" smtClean="0">
                <a:effectLst/>
              </a:rPr>
              <a:t> (most likely the settings will be used at the restart)</a:t>
            </a:r>
          </a:p>
          <a:p>
            <a:pPr marL="285750" indent="-285750">
              <a:buFont typeface="Wingdings" charset="2"/>
              <a:buChar char="ü"/>
            </a:pPr>
            <a:r>
              <a:rPr lang="en-US" u="sng" dirty="0" smtClean="0">
                <a:effectLst/>
              </a:rPr>
              <a:t>Crystal-assisted collimation system</a:t>
            </a:r>
            <a:r>
              <a:rPr lang="en-US" dirty="0" smtClean="0">
                <a:effectLst/>
              </a:rPr>
              <a:t>, with dedicate TCSGs settings and </a:t>
            </a:r>
            <a:r>
              <a:rPr lang="en-US" u="sng" dirty="0" smtClean="0">
                <a:effectLst/>
              </a:rPr>
              <a:t>crystal in optimal channeling orientation (CH)</a:t>
            </a:r>
          </a:p>
          <a:p>
            <a:pPr marL="285750" indent="-285750">
              <a:buFont typeface="Wingdings" charset="2"/>
              <a:buChar char="ü"/>
            </a:pPr>
            <a:r>
              <a:rPr lang="en-US" u="sng" dirty="0" smtClean="0">
                <a:effectLst/>
              </a:rPr>
              <a:t>Crystal-assisted collimation system</a:t>
            </a:r>
            <a:r>
              <a:rPr lang="en-US" dirty="0" smtClean="0">
                <a:effectLst/>
              </a:rPr>
              <a:t>, with dedicate TCSGs settings and </a:t>
            </a:r>
            <a:r>
              <a:rPr lang="en-US" u="sng" dirty="0" smtClean="0">
                <a:effectLst/>
              </a:rPr>
              <a:t>crystal in amorphous orientation (AM)</a:t>
            </a:r>
            <a:r>
              <a:rPr lang="en-US" dirty="0" smtClean="0">
                <a:effectLst/>
              </a:rPr>
              <a:t> (acting as any 4mm long Si scraper)</a:t>
            </a:r>
          </a:p>
        </p:txBody>
      </p:sp>
      <p:sp>
        <p:nvSpPr>
          <p:cNvPr id="11" name="TextBox 10"/>
          <p:cNvSpPr txBox="1"/>
          <p:nvPr/>
        </p:nvSpPr>
        <p:spPr>
          <a:xfrm>
            <a:off x="496445" y="1240920"/>
            <a:ext cx="7327647" cy="923330"/>
          </a:xfrm>
          <a:prstGeom prst="rect">
            <a:avLst/>
          </a:prstGeom>
          <a:noFill/>
        </p:spPr>
        <p:txBody>
          <a:bodyPr wrap="none" rtlCol="0">
            <a:spAutoFit/>
          </a:bodyPr>
          <a:lstStyle/>
          <a:p>
            <a:r>
              <a:rPr lang="en-GB" b="1" dirty="0" smtClean="0">
                <a:solidFill>
                  <a:srgbClr val="008000"/>
                </a:solidFill>
              </a:rPr>
              <a:t>Machine conditions:</a:t>
            </a:r>
          </a:p>
          <a:p>
            <a:pPr marL="285750" indent="-285750">
              <a:buFont typeface="Arial"/>
              <a:buChar char="•"/>
            </a:pPr>
            <a:r>
              <a:rPr lang="en-GB" dirty="0" smtClean="0"/>
              <a:t>Perfect machine (</a:t>
            </a:r>
            <a:r>
              <a:rPr lang="en-US" dirty="0" smtClean="0"/>
              <a:t>no</a:t>
            </a:r>
            <a:r>
              <a:rPr lang="en-US" dirty="0" smtClean="0">
                <a:effectLst/>
              </a:rPr>
              <a:t> optics and orbit errors</a:t>
            </a:r>
            <a:r>
              <a:rPr lang="en-GB" dirty="0" smtClean="0"/>
              <a:t>, </a:t>
            </a:r>
            <a:r>
              <a:rPr lang="en-US" dirty="0" smtClean="0">
                <a:effectLst/>
              </a:rPr>
              <a:t>no collimator setup errors</a:t>
            </a:r>
            <a:r>
              <a:rPr lang="en-US" dirty="0" smtClean="0"/>
              <a:t>)</a:t>
            </a:r>
          </a:p>
          <a:p>
            <a:pPr marL="285750" indent="-285750">
              <a:buFont typeface="Arial"/>
              <a:buChar char="•"/>
            </a:pPr>
            <a:r>
              <a:rPr lang="en-US" dirty="0" smtClean="0">
                <a:effectLst/>
              </a:rPr>
              <a:t>7TeV beam with nominal collision optics (β*=55cm IP1/5, β*=10m IP2/8)</a:t>
            </a:r>
          </a:p>
        </p:txBody>
      </p:sp>
      <p:sp>
        <p:nvSpPr>
          <p:cNvPr id="16" name="TextBox 15"/>
          <p:cNvSpPr txBox="1"/>
          <p:nvPr/>
        </p:nvSpPr>
        <p:spPr>
          <a:xfrm>
            <a:off x="448647" y="2311298"/>
            <a:ext cx="7571303" cy="923330"/>
          </a:xfrm>
          <a:prstGeom prst="rect">
            <a:avLst/>
          </a:prstGeom>
          <a:noFill/>
        </p:spPr>
        <p:txBody>
          <a:bodyPr wrap="none" rtlCol="0">
            <a:spAutoFit/>
          </a:bodyPr>
          <a:lstStyle/>
          <a:p>
            <a:r>
              <a:rPr lang="en-GB" b="1" dirty="0" smtClean="0">
                <a:solidFill>
                  <a:srgbClr val="800000"/>
                </a:solidFill>
              </a:rPr>
              <a:t>Crystal conditions:</a:t>
            </a:r>
          </a:p>
          <a:p>
            <a:pPr marL="285750" indent="-285750">
              <a:buFont typeface="Arial"/>
              <a:buChar char="•"/>
            </a:pPr>
            <a:r>
              <a:rPr lang="en-GB" dirty="0" smtClean="0"/>
              <a:t>Silicon crystal (strip) 4mm long with 50μrad bending, in the horizontal plane</a:t>
            </a:r>
            <a:endParaRPr lang="en-GB" dirty="0" smtClean="0"/>
          </a:p>
          <a:p>
            <a:pPr marL="285750" indent="-285750">
              <a:buFont typeface="Arial"/>
              <a:buChar char="•"/>
            </a:pPr>
            <a:r>
              <a:rPr lang="en-GB" dirty="0" smtClean="0"/>
              <a:t>Perfect crystal (</a:t>
            </a:r>
            <a:r>
              <a:rPr lang="en-US" dirty="0" smtClean="0"/>
              <a:t>no </a:t>
            </a:r>
            <a:r>
              <a:rPr lang="en-US" dirty="0" err="1" smtClean="0"/>
              <a:t>miscut</a:t>
            </a:r>
            <a:r>
              <a:rPr lang="en-US" dirty="0" smtClean="0"/>
              <a:t> angle, no amorphous layer</a:t>
            </a:r>
            <a:r>
              <a:rPr lang="en-GB" dirty="0"/>
              <a:t>)</a:t>
            </a:r>
            <a:endParaRPr lang="en-GB" dirty="0" smtClean="0"/>
          </a:p>
        </p:txBody>
      </p:sp>
      <p:sp>
        <p:nvSpPr>
          <p:cNvPr id="12" name="TextBox 11"/>
          <p:cNvSpPr txBox="1"/>
          <p:nvPr/>
        </p:nvSpPr>
        <p:spPr>
          <a:xfrm>
            <a:off x="-122669" y="6022150"/>
            <a:ext cx="9389338" cy="369332"/>
          </a:xfrm>
          <a:prstGeom prst="rect">
            <a:avLst/>
          </a:prstGeom>
          <a:noFill/>
        </p:spPr>
        <p:txBody>
          <a:bodyPr wrap="none" rtlCol="0">
            <a:spAutoFit/>
          </a:bodyPr>
          <a:lstStyle/>
          <a:p>
            <a:pPr algn="ctr"/>
            <a:r>
              <a:rPr lang="en-US" i="1" dirty="0" smtClean="0"/>
              <a:t>Statistics of &gt;10</a:t>
            </a:r>
            <a:r>
              <a:rPr lang="en-US" i="1" baseline="30000" dirty="0" smtClean="0"/>
              <a:t>7</a:t>
            </a:r>
            <a:r>
              <a:rPr lang="en-US" i="1" dirty="0" smtClean="0"/>
              <a:t> protons intercepted by the collimation system, to allow estimation of losses ~10</a:t>
            </a:r>
            <a:r>
              <a:rPr lang="en-US" i="1" baseline="30000" dirty="0" smtClean="0"/>
              <a:t>-6</a:t>
            </a:r>
            <a:endParaRPr lang="en-US" i="1" dirty="0" smtClean="0"/>
          </a:p>
        </p:txBody>
      </p:sp>
    </p:spTree>
    <p:extLst>
      <p:ext uri="{BB962C8B-B14F-4D97-AF65-F5344CB8AC3E}">
        <p14:creationId xmlns:p14="http://schemas.microsoft.com/office/powerpoint/2010/main" val="339431148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275"/>
            <a:ext cx="8229600" cy="1143000"/>
          </a:xfrm>
        </p:spPr>
        <p:txBody>
          <a:bodyPr/>
          <a:lstStyle/>
          <a:p>
            <a:r>
              <a:rPr lang="en-US" dirty="0" smtClean="0"/>
              <a:t>Nominal Settings for std. Coll.</a:t>
            </a:r>
            <a:endParaRPr lang="en-US" dirty="0"/>
          </a:p>
        </p:txBody>
      </p:sp>
      <p:sp>
        <p:nvSpPr>
          <p:cNvPr id="4" name="Date Placeholder 3"/>
          <p:cNvSpPr>
            <a:spLocks noGrp="1"/>
          </p:cNvSpPr>
          <p:nvPr>
            <p:ph type="dt" sz="half" idx="10"/>
          </p:nvPr>
        </p:nvSpPr>
        <p:spPr/>
        <p:txBody>
          <a:bodyPr/>
          <a:lstStyle/>
          <a:p>
            <a:fld id="{78E58EB6-5549-3A44-890D-307D9DCEDD4E}" type="datetime1">
              <a:rPr lang="it-IT" smtClean="0"/>
              <a:t>22/08/14</a:t>
            </a:fld>
            <a:endParaRPr lang="en-US"/>
          </a:p>
        </p:txBody>
      </p:sp>
      <p:sp>
        <p:nvSpPr>
          <p:cNvPr id="5" name="Footer Placeholder 4"/>
          <p:cNvSpPr>
            <a:spLocks noGrp="1"/>
          </p:cNvSpPr>
          <p:nvPr>
            <p:ph type="ftr" sz="quarter" idx="11"/>
          </p:nvPr>
        </p:nvSpPr>
        <p:spPr/>
        <p:txBody>
          <a:bodyPr/>
          <a:lstStyle/>
          <a:p>
            <a:r>
              <a:rPr lang="en-US" smtClean="0"/>
              <a:t>Daniele Mirarchi, ColUSM #44</a:t>
            </a:r>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pPr/>
              <a:t>5</a:t>
            </a:fld>
            <a:endParaRPr lang="en-US"/>
          </a:p>
        </p:txBody>
      </p:sp>
      <p:pic>
        <p:nvPicPr>
          <p:cNvPr id="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9" y="-12958"/>
            <a:ext cx="958946" cy="958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8" name="Picture 1" descr="lcoll_logo3_small.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28790" y="0"/>
            <a:ext cx="930153" cy="986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p:nvPr/>
        </p:nvCxnSpPr>
        <p:spPr>
          <a:xfrm>
            <a:off x="1658717" y="945988"/>
            <a:ext cx="5883261" cy="0"/>
          </a:xfrm>
          <a:prstGeom prst="line">
            <a:avLst/>
          </a:prstGeom>
        </p:spPr>
        <p:style>
          <a:lnRef idx="2">
            <a:schemeClr val="accent1"/>
          </a:lnRef>
          <a:fillRef idx="0">
            <a:schemeClr val="accent1"/>
          </a:fillRef>
          <a:effectRef idx="1">
            <a:schemeClr val="accent1"/>
          </a:effectRef>
          <a:fontRef idx="minor">
            <a:schemeClr val="tx1"/>
          </a:fontRef>
        </p:style>
      </p:cxnSp>
      <p:pic>
        <p:nvPicPr>
          <p:cNvPr id="11" name="Picture 10" descr="collgaps_std.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454559"/>
            <a:ext cx="9144000" cy="5235370"/>
          </a:xfrm>
          <a:prstGeom prst="rect">
            <a:avLst/>
          </a:prstGeom>
        </p:spPr>
      </p:pic>
      <p:cxnSp>
        <p:nvCxnSpPr>
          <p:cNvPr id="13" name="Straight Connector 12"/>
          <p:cNvCxnSpPr/>
          <p:nvPr/>
        </p:nvCxnSpPr>
        <p:spPr>
          <a:xfrm flipH="1">
            <a:off x="945987" y="4521125"/>
            <a:ext cx="7282803" cy="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632531" y="4377091"/>
            <a:ext cx="0" cy="27497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3154635" y="4383638"/>
            <a:ext cx="0" cy="27497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3709070" y="4383638"/>
            <a:ext cx="0" cy="27497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4226956" y="4377091"/>
            <a:ext cx="0" cy="27497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7695343" y="4377091"/>
            <a:ext cx="0" cy="27497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7838606" y="4377091"/>
            <a:ext cx="0" cy="27497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1121709" y="4379677"/>
            <a:ext cx="0" cy="27497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1185334" y="4162770"/>
            <a:ext cx="485154" cy="369332"/>
          </a:xfrm>
          <a:prstGeom prst="rect">
            <a:avLst/>
          </a:prstGeom>
          <a:noFill/>
        </p:spPr>
        <p:txBody>
          <a:bodyPr wrap="none" rtlCol="0">
            <a:spAutoFit/>
          </a:bodyPr>
          <a:lstStyle/>
          <a:p>
            <a:r>
              <a:rPr lang="en-GB" dirty="0" smtClean="0">
                <a:solidFill>
                  <a:srgbClr val="FF0000"/>
                </a:solidFill>
              </a:rPr>
              <a:t>IR2</a:t>
            </a:r>
            <a:endParaRPr lang="en-GB" dirty="0">
              <a:solidFill>
                <a:srgbClr val="FF0000"/>
              </a:solidFill>
            </a:endParaRPr>
          </a:p>
        </p:txBody>
      </p:sp>
      <p:sp>
        <p:nvSpPr>
          <p:cNvPr id="30" name="TextBox 29"/>
          <p:cNvSpPr txBox="1"/>
          <p:nvPr/>
        </p:nvSpPr>
        <p:spPr>
          <a:xfrm>
            <a:off x="2105646" y="4162770"/>
            <a:ext cx="485154" cy="369332"/>
          </a:xfrm>
          <a:prstGeom prst="rect">
            <a:avLst/>
          </a:prstGeom>
          <a:noFill/>
        </p:spPr>
        <p:txBody>
          <a:bodyPr wrap="none" rtlCol="0">
            <a:spAutoFit/>
          </a:bodyPr>
          <a:lstStyle/>
          <a:p>
            <a:r>
              <a:rPr lang="en-GB" dirty="0" smtClean="0">
                <a:solidFill>
                  <a:srgbClr val="FF0000"/>
                </a:solidFill>
              </a:rPr>
              <a:t>IR3</a:t>
            </a:r>
            <a:endParaRPr lang="en-GB" dirty="0">
              <a:solidFill>
                <a:srgbClr val="FF0000"/>
              </a:solidFill>
            </a:endParaRPr>
          </a:p>
        </p:txBody>
      </p:sp>
      <p:sp>
        <p:nvSpPr>
          <p:cNvPr id="31" name="TextBox 30"/>
          <p:cNvSpPr txBox="1"/>
          <p:nvPr/>
        </p:nvSpPr>
        <p:spPr>
          <a:xfrm>
            <a:off x="3190049" y="4162770"/>
            <a:ext cx="485154" cy="369332"/>
          </a:xfrm>
          <a:prstGeom prst="rect">
            <a:avLst/>
          </a:prstGeom>
          <a:noFill/>
        </p:spPr>
        <p:txBody>
          <a:bodyPr wrap="none" rtlCol="0">
            <a:spAutoFit/>
          </a:bodyPr>
          <a:lstStyle/>
          <a:p>
            <a:r>
              <a:rPr lang="en-GB" dirty="0" smtClean="0">
                <a:solidFill>
                  <a:srgbClr val="FF0000"/>
                </a:solidFill>
              </a:rPr>
              <a:t>IR5</a:t>
            </a:r>
            <a:endParaRPr lang="en-GB" dirty="0">
              <a:solidFill>
                <a:srgbClr val="FF0000"/>
              </a:solidFill>
            </a:endParaRPr>
          </a:p>
        </p:txBody>
      </p:sp>
      <p:sp>
        <p:nvSpPr>
          <p:cNvPr id="32" name="TextBox 31"/>
          <p:cNvSpPr txBox="1"/>
          <p:nvPr/>
        </p:nvSpPr>
        <p:spPr>
          <a:xfrm>
            <a:off x="3741802" y="4162770"/>
            <a:ext cx="485154" cy="369332"/>
          </a:xfrm>
          <a:prstGeom prst="rect">
            <a:avLst/>
          </a:prstGeom>
          <a:noFill/>
        </p:spPr>
        <p:txBody>
          <a:bodyPr wrap="none" rtlCol="0">
            <a:spAutoFit/>
          </a:bodyPr>
          <a:lstStyle/>
          <a:p>
            <a:r>
              <a:rPr lang="en-GB" dirty="0" smtClean="0">
                <a:solidFill>
                  <a:srgbClr val="FF0000"/>
                </a:solidFill>
              </a:rPr>
              <a:t>IR6</a:t>
            </a:r>
            <a:endParaRPr lang="en-GB" dirty="0">
              <a:solidFill>
                <a:srgbClr val="FF0000"/>
              </a:solidFill>
            </a:endParaRPr>
          </a:p>
        </p:txBody>
      </p:sp>
      <p:sp>
        <p:nvSpPr>
          <p:cNvPr id="33" name="TextBox 32"/>
          <p:cNvSpPr txBox="1"/>
          <p:nvPr/>
        </p:nvSpPr>
        <p:spPr>
          <a:xfrm>
            <a:off x="5647534" y="4179635"/>
            <a:ext cx="485154" cy="369332"/>
          </a:xfrm>
          <a:prstGeom prst="rect">
            <a:avLst/>
          </a:prstGeom>
          <a:noFill/>
        </p:spPr>
        <p:txBody>
          <a:bodyPr wrap="none" rtlCol="0">
            <a:spAutoFit/>
          </a:bodyPr>
          <a:lstStyle/>
          <a:p>
            <a:r>
              <a:rPr lang="en-GB" dirty="0" smtClean="0">
                <a:solidFill>
                  <a:srgbClr val="FF0000"/>
                </a:solidFill>
              </a:rPr>
              <a:t>IR7</a:t>
            </a:r>
            <a:endParaRPr lang="en-GB" dirty="0">
              <a:solidFill>
                <a:srgbClr val="FF0000"/>
              </a:solidFill>
            </a:endParaRPr>
          </a:p>
        </p:txBody>
      </p:sp>
      <p:sp>
        <p:nvSpPr>
          <p:cNvPr id="34" name="TextBox 33"/>
          <p:cNvSpPr txBox="1"/>
          <p:nvPr/>
        </p:nvSpPr>
        <p:spPr>
          <a:xfrm>
            <a:off x="7513756" y="3978104"/>
            <a:ext cx="485154" cy="369332"/>
          </a:xfrm>
          <a:prstGeom prst="rect">
            <a:avLst/>
          </a:prstGeom>
          <a:noFill/>
        </p:spPr>
        <p:txBody>
          <a:bodyPr wrap="none" rtlCol="0">
            <a:spAutoFit/>
          </a:bodyPr>
          <a:lstStyle/>
          <a:p>
            <a:r>
              <a:rPr lang="en-GB" dirty="0" smtClean="0">
                <a:solidFill>
                  <a:srgbClr val="FF0000"/>
                </a:solidFill>
              </a:rPr>
              <a:t>IR8</a:t>
            </a:r>
            <a:endParaRPr lang="en-GB" dirty="0">
              <a:solidFill>
                <a:srgbClr val="FF0000"/>
              </a:solidFill>
            </a:endParaRPr>
          </a:p>
        </p:txBody>
      </p:sp>
      <p:sp>
        <p:nvSpPr>
          <p:cNvPr id="35" name="TextBox 34"/>
          <p:cNvSpPr txBox="1"/>
          <p:nvPr/>
        </p:nvSpPr>
        <p:spPr>
          <a:xfrm>
            <a:off x="7986213" y="4162770"/>
            <a:ext cx="485154" cy="369332"/>
          </a:xfrm>
          <a:prstGeom prst="rect">
            <a:avLst/>
          </a:prstGeom>
          <a:noFill/>
        </p:spPr>
        <p:txBody>
          <a:bodyPr wrap="none" rtlCol="0">
            <a:spAutoFit/>
          </a:bodyPr>
          <a:lstStyle/>
          <a:p>
            <a:r>
              <a:rPr lang="en-GB" dirty="0" smtClean="0">
                <a:solidFill>
                  <a:srgbClr val="FF0000"/>
                </a:solidFill>
              </a:rPr>
              <a:t>IR1</a:t>
            </a:r>
            <a:endParaRPr lang="en-GB" dirty="0">
              <a:solidFill>
                <a:srgbClr val="FF0000"/>
              </a:solidFill>
            </a:endParaRPr>
          </a:p>
        </p:txBody>
      </p:sp>
      <p:sp>
        <p:nvSpPr>
          <p:cNvPr id="36" name="TextBox 35"/>
          <p:cNvSpPr txBox="1"/>
          <p:nvPr/>
        </p:nvSpPr>
        <p:spPr>
          <a:xfrm>
            <a:off x="636555" y="4162770"/>
            <a:ext cx="485154" cy="369332"/>
          </a:xfrm>
          <a:prstGeom prst="rect">
            <a:avLst/>
          </a:prstGeom>
          <a:noFill/>
        </p:spPr>
        <p:txBody>
          <a:bodyPr wrap="none" rtlCol="0">
            <a:spAutoFit/>
          </a:bodyPr>
          <a:lstStyle/>
          <a:p>
            <a:r>
              <a:rPr lang="en-GB" dirty="0" smtClean="0">
                <a:solidFill>
                  <a:srgbClr val="FF0000"/>
                </a:solidFill>
              </a:rPr>
              <a:t>IR1</a:t>
            </a:r>
            <a:endParaRPr lang="en-GB" dirty="0">
              <a:solidFill>
                <a:srgbClr val="FF0000"/>
              </a:solidFill>
            </a:endParaRPr>
          </a:p>
        </p:txBody>
      </p:sp>
      <p:sp>
        <p:nvSpPr>
          <p:cNvPr id="17" name="TextBox 16"/>
          <p:cNvSpPr txBox="1"/>
          <p:nvPr/>
        </p:nvSpPr>
        <p:spPr>
          <a:xfrm>
            <a:off x="2222961" y="1294544"/>
            <a:ext cx="4698083" cy="369332"/>
          </a:xfrm>
          <a:prstGeom prst="rect">
            <a:avLst/>
          </a:prstGeom>
          <a:noFill/>
        </p:spPr>
        <p:txBody>
          <a:bodyPr wrap="none" rtlCol="0">
            <a:spAutoFit/>
          </a:bodyPr>
          <a:lstStyle/>
          <a:p>
            <a:pPr algn="ctr"/>
            <a:r>
              <a:rPr lang="en-GB" i="1" dirty="0" smtClean="0"/>
              <a:t>Nominal LHC collimation chain settings at 7 </a:t>
            </a:r>
            <a:r>
              <a:rPr lang="en-GB" i="1" dirty="0" err="1" smtClean="0"/>
              <a:t>TeV</a:t>
            </a:r>
            <a:endParaRPr lang="en-GB" i="1" dirty="0"/>
          </a:p>
        </p:txBody>
      </p:sp>
    </p:spTree>
    <p:extLst>
      <p:ext uri="{BB962C8B-B14F-4D97-AF65-F5344CB8AC3E}">
        <p14:creationId xmlns:p14="http://schemas.microsoft.com/office/powerpoint/2010/main" val="404303225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275"/>
            <a:ext cx="8229600" cy="1143000"/>
          </a:xfrm>
        </p:spPr>
        <p:txBody>
          <a:bodyPr/>
          <a:lstStyle/>
          <a:p>
            <a:r>
              <a:rPr lang="en-US" dirty="0" smtClean="0"/>
              <a:t>Performance</a:t>
            </a:r>
            <a:r>
              <a:rPr lang="en-US" dirty="0" smtClean="0"/>
              <a:t> for std. Coll.</a:t>
            </a:r>
            <a:endParaRPr lang="en-US" dirty="0"/>
          </a:p>
        </p:txBody>
      </p:sp>
      <p:sp>
        <p:nvSpPr>
          <p:cNvPr id="4" name="Date Placeholder 3"/>
          <p:cNvSpPr>
            <a:spLocks noGrp="1"/>
          </p:cNvSpPr>
          <p:nvPr>
            <p:ph type="dt" sz="half" idx="10"/>
          </p:nvPr>
        </p:nvSpPr>
        <p:spPr/>
        <p:txBody>
          <a:bodyPr/>
          <a:lstStyle/>
          <a:p>
            <a:fld id="{0FC11B85-16FE-0446-BC41-F6D0684A7A9F}" type="datetime1">
              <a:rPr lang="it-IT" smtClean="0"/>
              <a:t>22/08/14</a:t>
            </a:fld>
            <a:endParaRPr lang="en-US"/>
          </a:p>
        </p:txBody>
      </p:sp>
      <p:sp>
        <p:nvSpPr>
          <p:cNvPr id="5" name="Footer Placeholder 4"/>
          <p:cNvSpPr>
            <a:spLocks noGrp="1"/>
          </p:cNvSpPr>
          <p:nvPr>
            <p:ph type="ftr" sz="quarter" idx="11"/>
          </p:nvPr>
        </p:nvSpPr>
        <p:spPr/>
        <p:txBody>
          <a:bodyPr/>
          <a:lstStyle/>
          <a:p>
            <a:r>
              <a:rPr lang="en-US" smtClean="0"/>
              <a:t>Daniele Mirarchi, ColUSM #44</a:t>
            </a:r>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pPr/>
              <a:t>6</a:t>
            </a:fld>
            <a:endParaRPr lang="en-US"/>
          </a:p>
        </p:txBody>
      </p:sp>
      <p:pic>
        <p:nvPicPr>
          <p:cNvPr id="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9" y="-12958"/>
            <a:ext cx="958946" cy="958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8" name="Picture 1" descr="lcoll_logo3_small.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28790" y="0"/>
            <a:ext cx="930153" cy="986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p:nvPr/>
        </p:nvCxnSpPr>
        <p:spPr>
          <a:xfrm>
            <a:off x="1658717" y="945988"/>
            <a:ext cx="5883261" cy="0"/>
          </a:xfrm>
          <a:prstGeom prst="line">
            <a:avLst/>
          </a:prstGeom>
        </p:spPr>
        <p:style>
          <a:lnRef idx="2">
            <a:schemeClr val="accent1"/>
          </a:lnRef>
          <a:fillRef idx="0">
            <a:schemeClr val="accent1"/>
          </a:fillRef>
          <a:effectRef idx="1">
            <a:schemeClr val="accent1"/>
          </a:effectRef>
          <a:fontRef idx="minor">
            <a:schemeClr val="tx1"/>
          </a:fontRef>
        </p:style>
      </p:cxnSp>
      <p:pic>
        <p:nvPicPr>
          <p:cNvPr id="3" name="Picture 2" descr="tot_STD-2.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111964"/>
            <a:ext cx="9144000" cy="5235370"/>
          </a:xfrm>
          <a:prstGeom prst="rect">
            <a:avLst/>
          </a:prstGeom>
        </p:spPr>
      </p:pic>
      <p:sp>
        <p:nvSpPr>
          <p:cNvPr id="24" name="TextBox 23"/>
          <p:cNvSpPr txBox="1"/>
          <p:nvPr/>
        </p:nvSpPr>
        <p:spPr>
          <a:xfrm>
            <a:off x="113533" y="1023306"/>
            <a:ext cx="8916975" cy="369332"/>
          </a:xfrm>
          <a:prstGeom prst="rect">
            <a:avLst/>
          </a:prstGeom>
          <a:noFill/>
        </p:spPr>
        <p:txBody>
          <a:bodyPr wrap="none" rtlCol="0">
            <a:spAutoFit/>
          </a:bodyPr>
          <a:lstStyle/>
          <a:p>
            <a:pPr algn="ctr"/>
            <a:r>
              <a:rPr lang="en-GB" i="1" dirty="0" smtClean="0"/>
              <a:t>Predicted performance of the present LHC collimation system at 7 </a:t>
            </a:r>
            <a:r>
              <a:rPr lang="en-GB" i="1" dirty="0" err="1" smtClean="0"/>
              <a:t>TeV</a:t>
            </a:r>
            <a:r>
              <a:rPr lang="en-GB" i="1" dirty="0" smtClean="0"/>
              <a:t> with nominal settings</a:t>
            </a:r>
            <a:endParaRPr lang="en-GB" i="1" dirty="0"/>
          </a:p>
        </p:txBody>
      </p:sp>
      <p:sp>
        <p:nvSpPr>
          <p:cNvPr id="12" name="Rounded Rectangle 11"/>
          <p:cNvSpPr/>
          <p:nvPr/>
        </p:nvSpPr>
        <p:spPr>
          <a:xfrm>
            <a:off x="6269962" y="1552222"/>
            <a:ext cx="350359" cy="4473222"/>
          </a:xfrm>
          <a:prstGeom prst="roundRect">
            <a:avLst/>
          </a:prstGeom>
          <a:noFill/>
          <a:ln w="19050" cmpd="sng">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nvGrpSpPr>
          <p:cNvPr id="23" name="Group 22"/>
          <p:cNvGrpSpPr/>
          <p:nvPr/>
        </p:nvGrpSpPr>
        <p:grpSpPr>
          <a:xfrm>
            <a:off x="1495355" y="1552222"/>
            <a:ext cx="6310104" cy="4001579"/>
            <a:chOff x="1495355" y="1552222"/>
            <a:chExt cx="6310104" cy="4001579"/>
          </a:xfrm>
        </p:grpSpPr>
        <p:grpSp>
          <p:nvGrpSpPr>
            <p:cNvPr id="20" name="Group 19"/>
            <p:cNvGrpSpPr/>
            <p:nvPr/>
          </p:nvGrpSpPr>
          <p:grpSpPr>
            <a:xfrm>
              <a:off x="1495355" y="1940970"/>
              <a:ext cx="6310104" cy="3612831"/>
              <a:chOff x="1495355" y="1940970"/>
              <a:chExt cx="6310104" cy="3612831"/>
            </a:xfrm>
          </p:grpSpPr>
          <p:pic>
            <p:nvPicPr>
              <p:cNvPr id="9" name="Picture 8" descr="IR7_STD.gi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95355" y="1940970"/>
                <a:ext cx="6310104" cy="3612831"/>
              </a:xfrm>
              <a:prstGeom prst="rect">
                <a:avLst/>
              </a:prstGeom>
              <a:ln w="19050" cmpd="sng">
                <a:solidFill>
                  <a:srgbClr val="F79646"/>
                </a:solidFill>
              </a:ln>
            </p:spPr>
          </p:pic>
          <p:cxnSp>
            <p:nvCxnSpPr>
              <p:cNvPr id="14" name="Straight Connector 13"/>
              <p:cNvCxnSpPr/>
              <p:nvPr/>
            </p:nvCxnSpPr>
            <p:spPr>
              <a:xfrm>
                <a:off x="1947333" y="4430889"/>
                <a:ext cx="5319889" cy="0"/>
              </a:xfrm>
              <a:prstGeom prst="line">
                <a:avLst/>
              </a:prstGeom>
              <a:ln>
                <a:solidFill>
                  <a:srgbClr val="008000"/>
                </a:solidFill>
                <a:prstDash val="dash"/>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5298601" y="3800024"/>
                <a:ext cx="1781062" cy="646309"/>
              </a:xfrm>
              <a:prstGeom prst="rect">
                <a:avLst/>
              </a:prstGeom>
              <a:noFill/>
            </p:spPr>
            <p:txBody>
              <a:bodyPr wrap="none" lIns="91418" tIns="45709" rIns="91418" bIns="45709" rtlCol="0">
                <a:spAutoFit/>
              </a:bodyPr>
              <a:lstStyle/>
              <a:p>
                <a:pPr algn="ctr"/>
                <a:r>
                  <a:rPr lang="en-US" dirty="0">
                    <a:solidFill>
                      <a:srgbClr val="008000"/>
                    </a:solidFill>
                  </a:rPr>
                  <a:t>Local inefficiency </a:t>
                </a:r>
                <a:endParaRPr lang="en-US" dirty="0" smtClean="0">
                  <a:solidFill>
                    <a:srgbClr val="008000"/>
                  </a:solidFill>
                </a:endParaRPr>
              </a:p>
              <a:p>
                <a:pPr algn="ctr"/>
                <a:r>
                  <a:rPr lang="en-US" dirty="0" smtClean="0">
                    <a:solidFill>
                      <a:srgbClr val="008000"/>
                    </a:solidFill>
                  </a:rPr>
                  <a:t>~1.4 </a:t>
                </a:r>
                <a:r>
                  <a:rPr lang="en-US" dirty="0">
                    <a:solidFill>
                      <a:srgbClr val="008000"/>
                    </a:solidFill>
                  </a:rPr>
                  <a:t>10</a:t>
                </a:r>
                <a:r>
                  <a:rPr lang="en-US" baseline="30000" dirty="0" smtClean="0">
                    <a:solidFill>
                      <a:srgbClr val="008000"/>
                    </a:solidFill>
                  </a:rPr>
                  <a:t>-5</a:t>
                </a:r>
                <a:endParaRPr lang="en-US" baseline="30000" dirty="0">
                  <a:solidFill>
                    <a:srgbClr val="008000"/>
                  </a:solidFill>
                </a:endParaRPr>
              </a:p>
            </p:txBody>
          </p:sp>
        </p:grpSp>
        <p:cxnSp>
          <p:nvCxnSpPr>
            <p:cNvPr id="22" name="Elbow Connector 21"/>
            <p:cNvCxnSpPr>
              <a:stCxn id="12" idx="0"/>
              <a:endCxn id="9" idx="0"/>
            </p:cNvCxnSpPr>
            <p:nvPr/>
          </p:nvCxnSpPr>
          <p:spPr>
            <a:xfrm rot="16200000" flipH="1" flipV="1">
              <a:off x="5353401" y="849228"/>
              <a:ext cx="388748" cy="1794735"/>
            </a:xfrm>
            <a:prstGeom prst="bentConnector3">
              <a:avLst>
                <a:gd name="adj1" fmla="val -58804"/>
              </a:avLst>
            </a:prstGeom>
            <a:ln>
              <a:solidFill>
                <a:srgbClr val="F79646"/>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1076364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p:cTn id="12" dur="500" fill="hold"/>
                                        <p:tgtEl>
                                          <p:spTgt spid="23"/>
                                        </p:tgtEl>
                                        <p:attrNameLst>
                                          <p:attrName>ppt_w</p:attrName>
                                        </p:attrNameLst>
                                      </p:cBhvr>
                                      <p:tavLst>
                                        <p:tav tm="0">
                                          <p:val>
                                            <p:fltVal val="0"/>
                                          </p:val>
                                        </p:tav>
                                        <p:tav tm="100000">
                                          <p:val>
                                            <p:strVal val="#ppt_w"/>
                                          </p:val>
                                        </p:tav>
                                      </p:tavLst>
                                    </p:anim>
                                    <p:anim calcmode="lin" valueType="num">
                                      <p:cBhvr>
                                        <p:cTn id="13" dur="500" fill="hold"/>
                                        <p:tgtEl>
                                          <p:spTgt spid="23"/>
                                        </p:tgtEl>
                                        <p:attrNameLst>
                                          <p:attrName>ppt_h</p:attrName>
                                        </p:attrNameLst>
                                      </p:cBhvr>
                                      <p:tavLst>
                                        <p:tav tm="0">
                                          <p:val>
                                            <p:fltVal val="0"/>
                                          </p:val>
                                        </p:tav>
                                        <p:tav tm="100000">
                                          <p:val>
                                            <p:strVal val="#ppt_h"/>
                                          </p:val>
                                        </p:tav>
                                      </p:tavLst>
                                    </p:anim>
                                    <p:animEffect transition="in" filter="fade">
                                      <p:cBhvr>
                                        <p:cTn id="1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275"/>
            <a:ext cx="8229600" cy="1143000"/>
          </a:xfrm>
        </p:spPr>
        <p:txBody>
          <a:bodyPr/>
          <a:lstStyle/>
          <a:p>
            <a:r>
              <a:rPr lang="en-US" dirty="0" smtClean="0"/>
              <a:t>Relaxed</a:t>
            </a:r>
            <a:r>
              <a:rPr lang="en-US" dirty="0" smtClean="0"/>
              <a:t> Settings for std. Coll.</a:t>
            </a:r>
            <a:endParaRPr lang="en-US" dirty="0"/>
          </a:p>
        </p:txBody>
      </p:sp>
      <p:sp>
        <p:nvSpPr>
          <p:cNvPr id="4" name="Date Placeholder 3"/>
          <p:cNvSpPr>
            <a:spLocks noGrp="1"/>
          </p:cNvSpPr>
          <p:nvPr>
            <p:ph type="dt" sz="half" idx="10"/>
          </p:nvPr>
        </p:nvSpPr>
        <p:spPr/>
        <p:txBody>
          <a:bodyPr/>
          <a:lstStyle/>
          <a:p>
            <a:fld id="{D25DEFAE-724E-E445-9924-9660238A0B02}" type="datetime1">
              <a:rPr lang="it-IT" smtClean="0"/>
              <a:t>22/08/14</a:t>
            </a:fld>
            <a:endParaRPr lang="en-US"/>
          </a:p>
        </p:txBody>
      </p:sp>
      <p:sp>
        <p:nvSpPr>
          <p:cNvPr id="5" name="Footer Placeholder 4"/>
          <p:cNvSpPr>
            <a:spLocks noGrp="1"/>
          </p:cNvSpPr>
          <p:nvPr>
            <p:ph type="ftr" sz="quarter" idx="11"/>
          </p:nvPr>
        </p:nvSpPr>
        <p:spPr/>
        <p:txBody>
          <a:bodyPr/>
          <a:lstStyle/>
          <a:p>
            <a:r>
              <a:rPr lang="en-US" smtClean="0"/>
              <a:t>Daniele Mirarchi, ColUSM #44</a:t>
            </a:r>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pPr/>
              <a:t>7</a:t>
            </a:fld>
            <a:endParaRPr lang="en-US"/>
          </a:p>
        </p:txBody>
      </p:sp>
      <p:pic>
        <p:nvPicPr>
          <p:cNvPr id="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9" y="-12958"/>
            <a:ext cx="958946" cy="958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8" name="Picture 1" descr="lcoll_logo3_small.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28790" y="0"/>
            <a:ext cx="930153" cy="986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p:nvPr/>
        </p:nvCxnSpPr>
        <p:spPr>
          <a:xfrm>
            <a:off x="1658717" y="945988"/>
            <a:ext cx="5883261" cy="0"/>
          </a:xfrm>
          <a:prstGeom prst="line">
            <a:avLst/>
          </a:prstGeom>
        </p:spPr>
        <p:style>
          <a:lnRef idx="2">
            <a:schemeClr val="accent1"/>
          </a:lnRef>
          <a:fillRef idx="0">
            <a:schemeClr val="accent1"/>
          </a:fillRef>
          <a:effectRef idx="1">
            <a:schemeClr val="accent1"/>
          </a:effectRef>
          <a:fontRef idx="minor">
            <a:schemeClr val="tx1"/>
          </a:fontRef>
        </p:style>
      </p:cxnSp>
      <p:pic>
        <p:nvPicPr>
          <p:cNvPr id="3" name="Picture 2" descr="collgaps_std_relaxed.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693332"/>
            <a:ext cx="9144000" cy="5028143"/>
          </a:xfrm>
          <a:prstGeom prst="rect">
            <a:avLst/>
          </a:prstGeom>
        </p:spPr>
      </p:pic>
      <p:cxnSp>
        <p:nvCxnSpPr>
          <p:cNvPr id="12" name="Straight Connector 11"/>
          <p:cNvCxnSpPr/>
          <p:nvPr/>
        </p:nvCxnSpPr>
        <p:spPr>
          <a:xfrm flipH="1">
            <a:off x="945987" y="4521125"/>
            <a:ext cx="7282803" cy="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1632531" y="4377091"/>
            <a:ext cx="0" cy="27497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3154635" y="4383638"/>
            <a:ext cx="0" cy="27497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3709070" y="4383638"/>
            <a:ext cx="0" cy="27497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4226956" y="4377091"/>
            <a:ext cx="0" cy="27497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7695343" y="4377091"/>
            <a:ext cx="0" cy="27497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38606" y="4377091"/>
            <a:ext cx="0" cy="27497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121709" y="4379677"/>
            <a:ext cx="0" cy="27497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185334" y="4162770"/>
            <a:ext cx="485154" cy="369332"/>
          </a:xfrm>
          <a:prstGeom prst="rect">
            <a:avLst/>
          </a:prstGeom>
          <a:noFill/>
        </p:spPr>
        <p:txBody>
          <a:bodyPr wrap="none" rtlCol="0">
            <a:spAutoFit/>
          </a:bodyPr>
          <a:lstStyle/>
          <a:p>
            <a:r>
              <a:rPr lang="en-GB" dirty="0" smtClean="0">
                <a:solidFill>
                  <a:srgbClr val="FF0000"/>
                </a:solidFill>
              </a:rPr>
              <a:t>IR2</a:t>
            </a:r>
            <a:endParaRPr lang="en-GB" dirty="0">
              <a:solidFill>
                <a:srgbClr val="FF0000"/>
              </a:solidFill>
            </a:endParaRPr>
          </a:p>
        </p:txBody>
      </p:sp>
      <p:sp>
        <p:nvSpPr>
          <p:cNvPr id="21" name="TextBox 20"/>
          <p:cNvSpPr txBox="1"/>
          <p:nvPr/>
        </p:nvSpPr>
        <p:spPr>
          <a:xfrm>
            <a:off x="2105646" y="4162770"/>
            <a:ext cx="485154" cy="369332"/>
          </a:xfrm>
          <a:prstGeom prst="rect">
            <a:avLst/>
          </a:prstGeom>
          <a:noFill/>
        </p:spPr>
        <p:txBody>
          <a:bodyPr wrap="none" rtlCol="0">
            <a:spAutoFit/>
          </a:bodyPr>
          <a:lstStyle/>
          <a:p>
            <a:r>
              <a:rPr lang="en-GB" dirty="0" smtClean="0">
                <a:solidFill>
                  <a:srgbClr val="FF0000"/>
                </a:solidFill>
              </a:rPr>
              <a:t>IR3</a:t>
            </a:r>
            <a:endParaRPr lang="en-GB" dirty="0">
              <a:solidFill>
                <a:srgbClr val="FF0000"/>
              </a:solidFill>
            </a:endParaRPr>
          </a:p>
        </p:txBody>
      </p:sp>
      <p:sp>
        <p:nvSpPr>
          <p:cNvPr id="22" name="TextBox 21"/>
          <p:cNvSpPr txBox="1"/>
          <p:nvPr/>
        </p:nvSpPr>
        <p:spPr>
          <a:xfrm>
            <a:off x="3190049" y="4162770"/>
            <a:ext cx="485154" cy="369332"/>
          </a:xfrm>
          <a:prstGeom prst="rect">
            <a:avLst/>
          </a:prstGeom>
          <a:noFill/>
        </p:spPr>
        <p:txBody>
          <a:bodyPr wrap="none" rtlCol="0">
            <a:spAutoFit/>
          </a:bodyPr>
          <a:lstStyle/>
          <a:p>
            <a:r>
              <a:rPr lang="en-GB" dirty="0" smtClean="0">
                <a:solidFill>
                  <a:srgbClr val="FF0000"/>
                </a:solidFill>
              </a:rPr>
              <a:t>IR5</a:t>
            </a:r>
            <a:endParaRPr lang="en-GB" dirty="0">
              <a:solidFill>
                <a:srgbClr val="FF0000"/>
              </a:solidFill>
            </a:endParaRPr>
          </a:p>
        </p:txBody>
      </p:sp>
      <p:sp>
        <p:nvSpPr>
          <p:cNvPr id="23" name="TextBox 22"/>
          <p:cNvSpPr txBox="1"/>
          <p:nvPr/>
        </p:nvSpPr>
        <p:spPr>
          <a:xfrm>
            <a:off x="3741802" y="4162770"/>
            <a:ext cx="485154" cy="369332"/>
          </a:xfrm>
          <a:prstGeom prst="rect">
            <a:avLst/>
          </a:prstGeom>
          <a:noFill/>
        </p:spPr>
        <p:txBody>
          <a:bodyPr wrap="none" rtlCol="0">
            <a:spAutoFit/>
          </a:bodyPr>
          <a:lstStyle/>
          <a:p>
            <a:r>
              <a:rPr lang="en-GB" dirty="0" smtClean="0">
                <a:solidFill>
                  <a:srgbClr val="FF0000"/>
                </a:solidFill>
              </a:rPr>
              <a:t>IR6</a:t>
            </a:r>
            <a:endParaRPr lang="en-GB" dirty="0">
              <a:solidFill>
                <a:srgbClr val="FF0000"/>
              </a:solidFill>
            </a:endParaRPr>
          </a:p>
        </p:txBody>
      </p:sp>
      <p:sp>
        <p:nvSpPr>
          <p:cNvPr id="24" name="TextBox 23"/>
          <p:cNvSpPr txBox="1"/>
          <p:nvPr/>
        </p:nvSpPr>
        <p:spPr>
          <a:xfrm>
            <a:off x="5647534" y="4179635"/>
            <a:ext cx="485154" cy="369332"/>
          </a:xfrm>
          <a:prstGeom prst="rect">
            <a:avLst/>
          </a:prstGeom>
          <a:noFill/>
        </p:spPr>
        <p:txBody>
          <a:bodyPr wrap="none" rtlCol="0">
            <a:spAutoFit/>
          </a:bodyPr>
          <a:lstStyle/>
          <a:p>
            <a:r>
              <a:rPr lang="en-GB" dirty="0" smtClean="0">
                <a:solidFill>
                  <a:srgbClr val="FF0000"/>
                </a:solidFill>
              </a:rPr>
              <a:t>IR7</a:t>
            </a:r>
            <a:endParaRPr lang="en-GB" dirty="0">
              <a:solidFill>
                <a:srgbClr val="FF0000"/>
              </a:solidFill>
            </a:endParaRPr>
          </a:p>
        </p:txBody>
      </p:sp>
      <p:sp>
        <p:nvSpPr>
          <p:cNvPr id="25" name="TextBox 24"/>
          <p:cNvSpPr txBox="1"/>
          <p:nvPr/>
        </p:nvSpPr>
        <p:spPr>
          <a:xfrm>
            <a:off x="7513756" y="3978104"/>
            <a:ext cx="485154" cy="369332"/>
          </a:xfrm>
          <a:prstGeom prst="rect">
            <a:avLst/>
          </a:prstGeom>
          <a:noFill/>
        </p:spPr>
        <p:txBody>
          <a:bodyPr wrap="none" rtlCol="0">
            <a:spAutoFit/>
          </a:bodyPr>
          <a:lstStyle/>
          <a:p>
            <a:r>
              <a:rPr lang="en-GB" dirty="0" smtClean="0">
                <a:solidFill>
                  <a:srgbClr val="FF0000"/>
                </a:solidFill>
              </a:rPr>
              <a:t>IR8</a:t>
            </a:r>
            <a:endParaRPr lang="en-GB" dirty="0">
              <a:solidFill>
                <a:srgbClr val="FF0000"/>
              </a:solidFill>
            </a:endParaRPr>
          </a:p>
        </p:txBody>
      </p:sp>
      <p:sp>
        <p:nvSpPr>
          <p:cNvPr id="26" name="TextBox 25"/>
          <p:cNvSpPr txBox="1"/>
          <p:nvPr/>
        </p:nvSpPr>
        <p:spPr>
          <a:xfrm>
            <a:off x="7986213" y="4162770"/>
            <a:ext cx="485154" cy="369332"/>
          </a:xfrm>
          <a:prstGeom prst="rect">
            <a:avLst/>
          </a:prstGeom>
          <a:noFill/>
        </p:spPr>
        <p:txBody>
          <a:bodyPr wrap="none" rtlCol="0">
            <a:spAutoFit/>
          </a:bodyPr>
          <a:lstStyle/>
          <a:p>
            <a:r>
              <a:rPr lang="en-GB" dirty="0" smtClean="0">
                <a:solidFill>
                  <a:srgbClr val="FF0000"/>
                </a:solidFill>
              </a:rPr>
              <a:t>IR1</a:t>
            </a:r>
            <a:endParaRPr lang="en-GB" dirty="0">
              <a:solidFill>
                <a:srgbClr val="FF0000"/>
              </a:solidFill>
            </a:endParaRPr>
          </a:p>
        </p:txBody>
      </p:sp>
      <p:sp>
        <p:nvSpPr>
          <p:cNvPr id="27" name="TextBox 26"/>
          <p:cNvSpPr txBox="1"/>
          <p:nvPr/>
        </p:nvSpPr>
        <p:spPr>
          <a:xfrm>
            <a:off x="636555" y="4162770"/>
            <a:ext cx="485154" cy="369332"/>
          </a:xfrm>
          <a:prstGeom prst="rect">
            <a:avLst/>
          </a:prstGeom>
          <a:noFill/>
        </p:spPr>
        <p:txBody>
          <a:bodyPr wrap="none" rtlCol="0">
            <a:spAutoFit/>
          </a:bodyPr>
          <a:lstStyle/>
          <a:p>
            <a:r>
              <a:rPr lang="en-GB" dirty="0" smtClean="0">
                <a:solidFill>
                  <a:srgbClr val="FF0000"/>
                </a:solidFill>
              </a:rPr>
              <a:t>IR1</a:t>
            </a:r>
            <a:endParaRPr lang="en-GB" dirty="0">
              <a:solidFill>
                <a:srgbClr val="FF0000"/>
              </a:solidFill>
            </a:endParaRPr>
          </a:p>
        </p:txBody>
      </p:sp>
      <p:sp>
        <p:nvSpPr>
          <p:cNvPr id="28" name="TextBox 27"/>
          <p:cNvSpPr txBox="1"/>
          <p:nvPr/>
        </p:nvSpPr>
        <p:spPr>
          <a:xfrm>
            <a:off x="394509" y="1294544"/>
            <a:ext cx="8354997" cy="369332"/>
          </a:xfrm>
          <a:prstGeom prst="rect">
            <a:avLst/>
          </a:prstGeom>
          <a:noFill/>
        </p:spPr>
        <p:txBody>
          <a:bodyPr wrap="none" rtlCol="0">
            <a:spAutoFit/>
          </a:bodyPr>
          <a:lstStyle/>
          <a:p>
            <a:pPr algn="ctr"/>
            <a:r>
              <a:rPr lang="en-GB" i="1" dirty="0" smtClean="0"/>
              <a:t>Relaxed LHC </a:t>
            </a:r>
            <a:r>
              <a:rPr lang="en-GB" i="1" dirty="0" smtClean="0"/>
              <a:t>collimation chain</a:t>
            </a:r>
            <a:r>
              <a:rPr lang="en-GB" i="1" dirty="0" smtClean="0"/>
              <a:t> settings at 7 </a:t>
            </a:r>
            <a:r>
              <a:rPr lang="en-GB" i="1" dirty="0" err="1" smtClean="0"/>
              <a:t>TeV</a:t>
            </a:r>
            <a:r>
              <a:rPr lang="en-GB" i="1" dirty="0" smtClean="0"/>
              <a:t> (most likely used at the restart in 2015)</a:t>
            </a:r>
            <a:endParaRPr lang="en-GB" i="1" dirty="0"/>
          </a:p>
        </p:txBody>
      </p:sp>
    </p:spTree>
    <p:extLst>
      <p:ext uri="{BB962C8B-B14F-4D97-AF65-F5344CB8AC3E}">
        <p14:creationId xmlns:p14="http://schemas.microsoft.com/office/powerpoint/2010/main" val="198314017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275"/>
            <a:ext cx="8229600" cy="1143000"/>
          </a:xfrm>
        </p:spPr>
        <p:txBody>
          <a:bodyPr/>
          <a:lstStyle/>
          <a:p>
            <a:r>
              <a:rPr lang="en-US" dirty="0" smtClean="0"/>
              <a:t>Performance</a:t>
            </a:r>
            <a:r>
              <a:rPr lang="en-US" dirty="0" smtClean="0"/>
              <a:t> for std. Coll.</a:t>
            </a:r>
            <a:endParaRPr lang="en-US" dirty="0"/>
          </a:p>
        </p:txBody>
      </p:sp>
      <p:sp>
        <p:nvSpPr>
          <p:cNvPr id="4" name="Date Placeholder 3"/>
          <p:cNvSpPr>
            <a:spLocks noGrp="1"/>
          </p:cNvSpPr>
          <p:nvPr>
            <p:ph type="dt" sz="half" idx="10"/>
          </p:nvPr>
        </p:nvSpPr>
        <p:spPr/>
        <p:txBody>
          <a:bodyPr/>
          <a:lstStyle/>
          <a:p>
            <a:fld id="{24892649-264F-C14A-B59B-6AA14B089089}" type="datetime1">
              <a:rPr lang="it-IT" smtClean="0"/>
              <a:t>22/08/14</a:t>
            </a:fld>
            <a:endParaRPr lang="en-US"/>
          </a:p>
        </p:txBody>
      </p:sp>
      <p:sp>
        <p:nvSpPr>
          <p:cNvPr id="5" name="Footer Placeholder 4"/>
          <p:cNvSpPr>
            <a:spLocks noGrp="1"/>
          </p:cNvSpPr>
          <p:nvPr>
            <p:ph type="ftr" sz="quarter" idx="11"/>
          </p:nvPr>
        </p:nvSpPr>
        <p:spPr/>
        <p:txBody>
          <a:bodyPr/>
          <a:lstStyle/>
          <a:p>
            <a:r>
              <a:rPr lang="en-US" smtClean="0"/>
              <a:t>Daniele Mirarchi, ColUSM #44</a:t>
            </a:r>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pPr/>
              <a:t>8</a:t>
            </a:fld>
            <a:endParaRPr lang="en-US"/>
          </a:p>
        </p:txBody>
      </p:sp>
      <p:pic>
        <p:nvPicPr>
          <p:cNvPr id="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9" y="-12958"/>
            <a:ext cx="958946" cy="958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8" name="Picture 1" descr="lcoll_logo3_small.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28790" y="0"/>
            <a:ext cx="930153" cy="986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p:nvPr/>
        </p:nvCxnSpPr>
        <p:spPr>
          <a:xfrm>
            <a:off x="1658717" y="945988"/>
            <a:ext cx="5883261" cy="0"/>
          </a:xfrm>
          <a:prstGeom prst="line">
            <a:avLst/>
          </a:prstGeom>
        </p:spPr>
        <p:style>
          <a:lnRef idx="2">
            <a:schemeClr val="accent1"/>
          </a:lnRef>
          <a:fillRef idx="0">
            <a:schemeClr val="accent1"/>
          </a:fillRef>
          <a:effectRef idx="1">
            <a:schemeClr val="accent1"/>
          </a:effectRef>
          <a:fontRef idx="minor">
            <a:schemeClr val="tx1"/>
          </a:fontRef>
        </p:style>
      </p:cxnSp>
      <p:pic>
        <p:nvPicPr>
          <p:cNvPr id="11" name="Picture 10" descr="tot_STD_relaxed.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196026"/>
            <a:ext cx="9144000" cy="5221111"/>
          </a:xfrm>
          <a:prstGeom prst="rect">
            <a:avLst/>
          </a:prstGeom>
        </p:spPr>
      </p:pic>
      <p:sp>
        <p:nvSpPr>
          <p:cNvPr id="20" name="TextBox 19"/>
          <p:cNvSpPr txBox="1"/>
          <p:nvPr/>
        </p:nvSpPr>
        <p:spPr>
          <a:xfrm>
            <a:off x="150109" y="1023306"/>
            <a:ext cx="8843826" cy="369332"/>
          </a:xfrm>
          <a:prstGeom prst="rect">
            <a:avLst/>
          </a:prstGeom>
          <a:noFill/>
        </p:spPr>
        <p:txBody>
          <a:bodyPr wrap="none" rtlCol="0">
            <a:spAutoFit/>
          </a:bodyPr>
          <a:lstStyle/>
          <a:p>
            <a:pPr algn="ctr"/>
            <a:r>
              <a:rPr lang="en-GB" i="1" dirty="0" smtClean="0"/>
              <a:t>Predicted performances of the present LHC collimation system at 7 </a:t>
            </a:r>
            <a:r>
              <a:rPr lang="en-GB" i="1" dirty="0" err="1" smtClean="0"/>
              <a:t>TeV</a:t>
            </a:r>
            <a:r>
              <a:rPr lang="en-GB" i="1" dirty="0" smtClean="0"/>
              <a:t> with relaxed settings</a:t>
            </a:r>
            <a:endParaRPr lang="en-GB" i="1" dirty="0"/>
          </a:p>
        </p:txBody>
      </p:sp>
      <p:sp>
        <p:nvSpPr>
          <p:cNvPr id="13" name="Rounded Rectangle 12"/>
          <p:cNvSpPr/>
          <p:nvPr/>
        </p:nvSpPr>
        <p:spPr>
          <a:xfrm>
            <a:off x="6251222" y="1478248"/>
            <a:ext cx="354501" cy="4473222"/>
          </a:xfrm>
          <a:prstGeom prst="roundRect">
            <a:avLst/>
          </a:prstGeom>
          <a:noFill/>
          <a:ln w="19050" cmpd="sng">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nvGrpSpPr>
          <p:cNvPr id="19" name="Group 18"/>
          <p:cNvGrpSpPr/>
          <p:nvPr/>
        </p:nvGrpSpPr>
        <p:grpSpPr>
          <a:xfrm>
            <a:off x="1343779" y="1478248"/>
            <a:ext cx="6591709" cy="4006850"/>
            <a:chOff x="1343779" y="1552222"/>
            <a:chExt cx="6591709" cy="4006850"/>
          </a:xfrm>
        </p:grpSpPr>
        <p:grpSp>
          <p:nvGrpSpPr>
            <p:cNvPr id="16" name="Group 15"/>
            <p:cNvGrpSpPr/>
            <p:nvPr/>
          </p:nvGrpSpPr>
          <p:grpSpPr>
            <a:xfrm>
              <a:off x="1343779" y="2102556"/>
              <a:ext cx="6591709" cy="3456516"/>
              <a:chOff x="1343779" y="2102556"/>
              <a:chExt cx="6591709" cy="3456516"/>
            </a:xfrm>
          </p:grpSpPr>
          <p:pic>
            <p:nvPicPr>
              <p:cNvPr id="12" name="Picture 11" descr="IR7_STD_relaxed.gi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43779" y="2102556"/>
                <a:ext cx="6591709" cy="3456516"/>
              </a:xfrm>
              <a:prstGeom prst="rect">
                <a:avLst/>
              </a:prstGeom>
              <a:ln w="19050" cmpd="sng">
                <a:solidFill>
                  <a:schemeClr val="accent6"/>
                </a:solidFill>
              </a:ln>
            </p:spPr>
          </p:pic>
          <p:cxnSp>
            <p:nvCxnSpPr>
              <p:cNvPr id="14" name="Straight Connector 13"/>
              <p:cNvCxnSpPr/>
              <p:nvPr/>
            </p:nvCxnSpPr>
            <p:spPr>
              <a:xfrm>
                <a:off x="1947333" y="4430889"/>
                <a:ext cx="5319889" cy="0"/>
              </a:xfrm>
              <a:prstGeom prst="line">
                <a:avLst/>
              </a:prstGeom>
              <a:ln>
                <a:solidFill>
                  <a:srgbClr val="008000"/>
                </a:solidFill>
                <a:prstDash val="dash"/>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298601" y="3800024"/>
                <a:ext cx="1781062" cy="646309"/>
              </a:xfrm>
              <a:prstGeom prst="rect">
                <a:avLst/>
              </a:prstGeom>
              <a:noFill/>
            </p:spPr>
            <p:txBody>
              <a:bodyPr wrap="none" lIns="91418" tIns="45709" rIns="91418" bIns="45709" rtlCol="0">
                <a:spAutoFit/>
              </a:bodyPr>
              <a:lstStyle/>
              <a:p>
                <a:pPr algn="ctr"/>
                <a:r>
                  <a:rPr lang="en-US" dirty="0">
                    <a:solidFill>
                      <a:srgbClr val="008000"/>
                    </a:solidFill>
                  </a:rPr>
                  <a:t>Local inefficiency </a:t>
                </a:r>
                <a:endParaRPr lang="en-US" dirty="0" smtClean="0">
                  <a:solidFill>
                    <a:srgbClr val="008000"/>
                  </a:solidFill>
                </a:endParaRPr>
              </a:p>
              <a:p>
                <a:pPr algn="ctr"/>
                <a:r>
                  <a:rPr lang="en-US" dirty="0" smtClean="0">
                    <a:solidFill>
                      <a:srgbClr val="008000"/>
                    </a:solidFill>
                  </a:rPr>
                  <a:t>~</a:t>
                </a:r>
                <a:r>
                  <a:rPr lang="en-US" dirty="0" smtClean="0">
                    <a:solidFill>
                      <a:srgbClr val="008000"/>
                    </a:solidFill>
                  </a:rPr>
                  <a:t>1.8 </a:t>
                </a:r>
                <a:r>
                  <a:rPr lang="en-US" dirty="0">
                    <a:solidFill>
                      <a:srgbClr val="008000"/>
                    </a:solidFill>
                  </a:rPr>
                  <a:t>10</a:t>
                </a:r>
                <a:r>
                  <a:rPr lang="en-US" baseline="30000" dirty="0" smtClean="0">
                    <a:solidFill>
                      <a:srgbClr val="008000"/>
                    </a:solidFill>
                  </a:rPr>
                  <a:t>-5</a:t>
                </a:r>
                <a:endParaRPr lang="en-US" baseline="30000" dirty="0">
                  <a:solidFill>
                    <a:srgbClr val="008000"/>
                  </a:solidFill>
                </a:endParaRPr>
              </a:p>
            </p:txBody>
          </p:sp>
        </p:grpSp>
        <p:cxnSp>
          <p:nvCxnSpPr>
            <p:cNvPr id="18" name="Elbow Connector 17"/>
            <p:cNvCxnSpPr>
              <a:stCxn id="13" idx="0"/>
              <a:endCxn id="12" idx="0"/>
            </p:cNvCxnSpPr>
            <p:nvPr/>
          </p:nvCxnSpPr>
          <p:spPr>
            <a:xfrm rot="16200000" flipH="1" flipV="1">
              <a:off x="5258887" y="932969"/>
              <a:ext cx="550334" cy="1788839"/>
            </a:xfrm>
            <a:prstGeom prst="bentConnector3">
              <a:avLst>
                <a:gd name="adj1" fmla="val -41538"/>
              </a:avLst>
            </a:prstGeom>
            <a:ln>
              <a:solidFill>
                <a:srgbClr val="F79646"/>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3403681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275"/>
            <a:ext cx="8229600" cy="1143000"/>
          </a:xfrm>
        </p:spPr>
        <p:txBody>
          <a:bodyPr/>
          <a:lstStyle/>
          <a:p>
            <a:r>
              <a:rPr lang="en-US" dirty="0" smtClean="0"/>
              <a:t>Settings for Cry. Coll.</a:t>
            </a:r>
            <a:endParaRPr lang="en-US" dirty="0"/>
          </a:p>
        </p:txBody>
      </p:sp>
      <p:sp>
        <p:nvSpPr>
          <p:cNvPr id="4" name="Date Placeholder 3"/>
          <p:cNvSpPr>
            <a:spLocks noGrp="1"/>
          </p:cNvSpPr>
          <p:nvPr>
            <p:ph type="dt" sz="half" idx="10"/>
          </p:nvPr>
        </p:nvSpPr>
        <p:spPr/>
        <p:txBody>
          <a:bodyPr/>
          <a:lstStyle/>
          <a:p>
            <a:fld id="{F2A76285-F991-FE4E-8DA4-F0C8D6546E93}" type="datetime1">
              <a:rPr lang="it-IT" smtClean="0"/>
              <a:t>22/08/14</a:t>
            </a:fld>
            <a:endParaRPr lang="en-US"/>
          </a:p>
        </p:txBody>
      </p:sp>
      <p:sp>
        <p:nvSpPr>
          <p:cNvPr id="5" name="Footer Placeholder 4"/>
          <p:cNvSpPr>
            <a:spLocks noGrp="1"/>
          </p:cNvSpPr>
          <p:nvPr>
            <p:ph type="ftr" sz="quarter" idx="11"/>
          </p:nvPr>
        </p:nvSpPr>
        <p:spPr/>
        <p:txBody>
          <a:bodyPr/>
          <a:lstStyle/>
          <a:p>
            <a:r>
              <a:rPr lang="en-US" smtClean="0"/>
              <a:t>Daniele Mirarchi, ColUSM #44</a:t>
            </a:r>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pPr/>
              <a:t>9</a:t>
            </a:fld>
            <a:endParaRPr lang="en-US"/>
          </a:p>
        </p:txBody>
      </p:sp>
      <p:pic>
        <p:nvPicPr>
          <p:cNvPr id="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9" y="-12958"/>
            <a:ext cx="958946" cy="958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8" name="Picture 1" descr="lcoll_logo3_small.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28790" y="0"/>
            <a:ext cx="930153" cy="986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p:nvPr/>
        </p:nvCxnSpPr>
        <p:spPr>
          <a:xfrm>
            <a:off x="1658717" y="945988"/>
            <a:ext cx="5883261" cy="0"/>
          </a:xfrm>
          <a:prstGeom prst="line">
            <a:avLst/>
          </a:prstGeom>
        </p:spPr>
        <p:style>
          <a:lnRef idx="2">
            <a:schemeClr val="accent1"/>
          </a:lnRef>
          <a:fillRef idx="0">
            <a:schemeClr val="accent1"/>
          </a:fillRef>
          <a:effectRef idx="1">
            <a:schemeClr val="accent1"/>
          </a:effectRef>
          <a:fontRef idx="minor">
            <a:schemeClr val="tx1"/>
          </a:fontRef>
        </p:style>
      </p:cxnSp>
      <p:pic>
        <p:nvPicPr>
          <p:cNvPr id="3" name="Picture 2" descr="collgaps_CH.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943" y="1079027"/>
            <a:ext cx="9144000" cy="5611275"/>
          </a:xfrm>
          <a:prstGeom prst="rect">
            <a:avLst/>
          </a:prstGeom>
        </p:spPr>
      </p:pic>
      <p:cxnSp>
        <p:nvCxnSpPr>
          <p:cNvPr id="12" name="Straight Connector 11"/>
          <p:cNvCxnSpPr/>
          <p:nvPr/>
        </p:nvCxnSpPr>
        <p:spPr>
          <a:xfrm flipH="1">
            <a:off x="945987" y="4521125"/>
            <a:ext cx="7282803" cy="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1632531" y="4377091"/>
            <a:ext cx="0" cy="27497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3154635" y="4383638"/>
            <a:ext cx="0" cy="27497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3709070" y="4383638"/>
            <a:ext cx="0" cy="27497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4226956" y="4377091"/>
            <a:ext cx="0" cy="27497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7695343" y="4377091"/>
            <a:ext cx="0" cy="27497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38606" y="4377091"/>
            <a:ext cx="0" cy="27497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121709" y="4379677"/>
            <a:ext cx="0" cy="27497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185334" y="4162770"/>
            <a:ext cx="485154" cy="369332"/>
          </a:xfrm>
          <a:prstGeom prst="rect">
            <a:avLst/>
          </a:prstGeom>
          <a:noFill/>
        </p:spPr>
        <p:txBody>
          <a:bodyPr wrap="none" rtlCol="0">
            <a:spAutoFit/>
          </a:bodyPr>
          <a:lstStyle/>
          <a:p>
            <a:r>
              <a:rPr lang="en-GB" dirty="0" smtClean="0">
                <a:solidFill>
                  <a:srgbClr val="FF0000"/>
                </a:solidFill>
              </a:rPr>
              <a:t>IR2</a:t>
            </a:r>
            <a:endParaRPr lang="en-GB" dirty="0">
              <a:solidFill>
                <a:srgbClr val="FF0000"/>
              </a:solidFill>
            </a:endParaRPr>
          </a:p>
        </p:txBody>
      </p:sp>
      <p:sp>
        <p:nvSpPr>
          <p:cNvPr id="21" name="TextBox 20"/>
          <p:cNvSpPr txBox="1"/>
          <p:nvPr/>
        </p:nvSpPr>
        <p:spPr>
          <a:xfrm>
            <a:off x="2105646" y="4162770"/>
            <a:ext cx="485154" cy="369332"/>
          </a:xfrm>
          <a:prstGeom prst="rect">
            <a:avLst/>
          </a:prstGeom>
          <a:noFill/>
        </p:spPr>
        <p:txBody>
          <a:bodyPr wrap="none" rtlCol="0">
            <a:spAutoFit/>
          </a:bodyPr>
          <a:lstStyle/>
          <a:p>
            <a:r>
              <a:rPr lang="en-GB" dirty="0" smtClean="0">
                <a:solidFill>
                  <a:srgbClr val="FF0000"/>
                </a:solidFill>
              </a:rPr>
              <a:t>IR3</a:t>
            </a:r>
            <a:endParaRPr lang="en-GB" dirty="0">
              <a:solidFill>
                <a:srgbClr val="FF0000"/>
              </a:solidFill>
            </a:endParaRPr>
          </a:p>
        </p:txBody>
      </p:sp>
      <p:sp>
        <p:nvSpPr>
          <p:cNvPr id="22" name="TextBox 21"/>
          <p:cNvSpPr txBox="1"/>
          <p:nvPr/>
        </p:nvSpPr>
        <p:spPr>
          <a:xfrm>
            <a:off x="3190049" y="4162770"/>
            <a:ext cx="485154" cy="369332"/>
          </a:xfrm>
          <a:prstGeom prst="rect">
            <a:avLst/>
          </a:prstGeom>
          <a:noFill/>
        </p:spPr>
        <p:txBody>
          <a:bodyPr wrap="none" rtlCol="0">
            <a:spAutoFit/>
          </a:bodyPr>
          <a:lstStyle/>
          <a:p>
            <a:r>
              <a:rPr lang="en-GB" dirty="0" smtClean="0">
                <a:solidFill>
                  <a:srgbClr val="FF0000"/>
                </a:solidFill>
              </a:rPr>
              <a:t>IR5</a:t>
            </a:r>
            <a:endParaRPr lang="en-GB" dirty="0">
              <a:solidFill>
                <a:srgbClr val="FF0000"/>
              </a:solidFill>
            </a:endParaRPr>
          </a:p>
        </p:txBody>
      </p:sp>
      <p:sp>
        <p:nvSpPr>
          <p:cNvPr id="23" name="TextBox 22"/>
          <p:cNvSpPr txBox="1"/>
          <p:nvPr/>
        </p:nvSpPr>
        <p:spPr>
          <a:xfrm>
            <a:off x="3741802" y="4162770"/>
            <a:ext cx="485154" cy="369332"/>
          </a:xfrm>
          <a:prstGeom prst="rect">
            <a:avLst/>
          </a:prstGeom>
          <a:noFill/>
        </p:spPr>
        <p:txBody>
          <a:bodyPr wrap="none" rtlCol="0">
            <a:spAutoFit/>
          </a:bodyPr>
          <a:lstStyle/>
          <a:p>
            <a:r>
              <a:rPr lang="en-GB" dirty="0" smtClean="0">
                <a:solidFill>
                  <a:srgbClr val="FF0000"/>
                </a:solidFill>
              </a:rPr>
              <a:t>IR6</a:t>
            </a:r>
            <a:endParaRPr lang="en-GB" dirty="0">
              <a:solidFill>
                <a:srgbClr val="FF0000"/>
              </a:solidFill>
            </a:endParaRPr>
          </a:p>
        </p:txBody>
      </p:sp>
      <p:sp>
        <p:nvSpPr>
          <p:cNvPr id="24" name="TextBox 23"/>
          <p:cNvSpPr txBox="1"/>
          <p:nvPr/>
        </p:nvSpPr>
        <p:spPr>
          <a:xfrm>
            <a:off x="5647534" y="4179635"/>
            <a:ext cx="485154" cy="369332"/>
          </a:xfrm>
          <a:prstGeom prst="rect">
            <a:avLst/>
          </a:prstGeom>
          <a:noFill/>
        </p:spPr>
        <p:txBody>
          <a:bodyPr wrap="none" rtlCol="0">
            <a:spAutoFit/>
          </a:bodyPr>
          <a:lstStyle/>
          <a:p>
            <a:r>
              <a:rPr lang="en-GB" dirty="0" smtClean="0">
                <a:solidFill>
                  <a:srgbClr val="FF0000"/>
                </a:solidFill>
              </a:rPr>
              <a:t>IR7</a:t>
            </a:r>
            <a:endParaRPr lang="en-GB" dirty="0">
              <a:solidFill>
                <a:srgbClr val="FF0000"/>
              </a:solidFill>
            </a:endParaRPr>
          </a:p>
        </p:txBody>
      </p:sp>
      <p:sp>
        <p:nvSpPr>
          <p:cNvPr id="25" name="TextBox 24"/>
          <p:cNvSpPr txBox="1"/>
          <p:nvPr/>
        </p:nvSpPr>
        <p:spPr>
          <a:xfrm>
            <a:off x="7513756" y="3978104"/>
            <a:ext cx="485154" cy="369332"/>
          </a:xfrm>
          <a:prstGeom prst="rect">
            <a:avLst/>
          </a:prstGeom>
          <a:noFill/>
        </p:spPr>
        <p:txBody>
          <a:bodyPr wrap="none" rtlCol="0">
            <a:spAutoFit/>
          </a:bodyPr>
          <a:lstStyle/>
          <a:p>
            <a:r>
              <a:rPr lang="en-GB" dirty="0" smtClean="0">
                <a:solidFill>
                  <a:srgbClr val="FF0000"/>
                </a:solidFill>
              </a:rPr>
              <a:t>IR8</a:t>
            </a:r>
            <a:endParaRPr lang="en-GB" dirty="0">
              <a:solidFill>
                <a:srgbClr val="FF0000"/>
              </a:solidFill>
            </a:endParaRPr>
          </a:p>
        </p:txBody>
      </p:sp>
      <p:sp>
        <p:nvSpPr>
          <p:cNvPr id="26" name="TextBox 25"/>
          <p:cNvSpPr txBox="1"/>
          <p:nvPr/>
        </p:nvSpPr>
        <p:spPr>
          <a:xfrm>
            <a:off x="7986213" y="4162770"/>
            <a:ext cx="485154" cy="369332"/>
          </a:xfrm>
          <a:prstGeom prst="rect">
            <a:avLst/>
          </a:prstGeom>
          <a:noFill/>
        </p:spPr>
        <p:txBody>
          <a:bodyPr wrap="none" rtlCol="0">
            <a:spAutoFit/>
          </a:bodyPr>
          <a:lstStyle/>
          <a:p>
            <a:r>
              <a:rPr lang="en-GB" dirty="0" smtClean="0">
                <a:solidFill>
                  <a:srgbClr val="FF0000"/>
                </a:solidFill>
              </a:rPr>
              <a:t>IR1</a:t>
            </a:r>
            <a:endParaRPr lang="en-GB" dirty="0">
              <a:solidFill>
                <a:srgbClr val="FF0000"/>
              </a:solidFill>
            </a:endParaRPr>
          </a:p>
        </p:txBody>
      </p:sp>
      <p:sp>
        <p:nvSpPr>
          <p:cNvPr id="27" name="TextBox 26"/>
          <p:cNvSpPr txBox="1"/>
          <p:nvPr/>
        </p:nvSpPr>
        <p:spPr>
          <a:xfrm>
            <a:off x="636555" y="4162770"/>
            <a:ext cx="485154" cy="369332"/>
          </a:xfrm>
          <a:prstGeom prst="rect">
            <a:avLst/>
          </a:prstGeom>
          <a:noFill/>
        </p:spPr>
        <p:txBody>
          <a:bodyPr wrap="none" rtlCol="0">
            <a:spAutoFit/>
          </a:bodyPr>
          <a:lstStyle/>
          <a:p>
            <a:r>
              <a:rPr lang="en-GB" dirty="0" smtClean="0">
                <a:solidFill>
                  <a:srgbClr val="FF0000"/>
                </a:solidFill>
              </a:rPr>
              <a:t>IR1</a:t>
            </a:r>
            <a:endParaRPr lang="en-GB" dirty="0">
              <a:solidFill>
                <a:srgbClr val="FF0000"/>
              </a:solidFill>
            </a:endParaRPr>
          </a:p>
        </p:txBody>
      </p:sp>
      <p:sp>
        <p:nvSpPr>
          <p:cNvPr id="28" name="TextBox 27"/>
          <p:cNvSpPr txBox="1"/>
          <p:nvPr/>
        </p:nvSpPr>
        <p:spPr>
          <a:xfrm>
            <a:off x="-59144" y="1158925"/>
            <a:ext cx="9262322" cy="369332"/>
          </a:xfrm>
          <a:prstGeom prst="rect">
            <a:avLst/>
          </a:prstGeom>
          <a:noFill/>
        </p:spPr>
        <p:txBody>
          <a:bodyPr wrap="none" rtlCol="0">
            <a:spAutoFit/>
          </a:bodyPr>
          <a:lstStyle/>
          <a:p>
            <a:pPr algn="ctr"/>
            <a:r>
              <a:rPr lang="en-GB" i="1" dirty="0" smtClean="0"/>
              <a:t>Dedicated LHC </a:t>
            </a:r>
            <a:r>
              <a:rPr lang="en-GB" i="1" dirty="0" smtClean="0"/>
              <a:t>collimation chain</a:t>
            </a:r>
            <a:r>
              <a:rPr lang="en-GB" i="1" dirty="0" smtClean="0"/>
              <a:t> settings at 7 </a:t>
            </a:r>
            <a:r>
              <a:rPr lang="en-GB" i="1" dirty="0" err="1" smtClean="0"/>
              <a:t>TeV</a:t>
            </a:r>
            <a:r>
              <a:rPr lang="en-GB" i="1" dirty="0" smtClean="0"/>
              <a:t> for crystal-collimation tests with minimal TCSGs</a:t>
            </a:r>
            <a:endParaRPr lang="en-GB" i="1" dirty="0"/>
          </a:p>
        </p:txBody>
      </p:sp>
    </p:spTree>
    <p:extLst>
      <p:ext uri="{BB962C8B-B14F-4D97-AF65-F5344CB8AC3E}">
        <p14:creationId xmlns:p14="http://schemas.microsoft.com/office/powerpoint/2010/main" val="19831401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297</TotalTime>
  <Words>1021</Words>
  <Application>Microsoft Macintosh PowerPoint</Application>
  <PresentationFormat>On-screen Show (4:3)</PresentationFormat>
  <Paragraphs>135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Recap. of crystal simulations for MD configurations</vt:lpstr>
      <vt:lpstr>Introduction</vt:lpstr>
      <vt:lpstr>Scope of these studies</vt:lpstr>
      <vt:lpstr>Simulations environment</vt:lpstr>
      <vt:lpstr>Nominal Settings for std. Coll.</vt:lpstr>
      <vt:lpstr>Performance for std. Coll.</vt:lpstr>
      <vt:lpstr>Relaxed Settings for std. Coll.</vt:lpstr>
      <vt:lpstr>Performance for std. Coll.</vt:lpstr>
      <vt:lpstr>Settings for Cry. Coll.</vt:lpstr>
      <vt:lpstr>Performance for Cry. Coll. CH</vt:lpstr>
      <vt:lpstr>Performance for Cry. Coll. AM</vt:lpstr>
      <vt:lpstr>Conclusions</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Recap. of crystal simulations for MD configurations</dc:title>
  <dc:creator>Daniele Mirarchi</dc:creator>
  <cp:lastModifiedBy>Daniele Mirarchi</cp:lastModifiedBy>
  <cp:revision>31</cp:revision>
  <dcterms:created xsi:type="dcterms:W3CDTF">2014-08-22T08:52:47Z</dcterms:created>
  <dcterms:modified xsi:type="dcterms:W3CDTF">2014-08-22T13:50:17Z</dcterms:modified>
</cp:coreProperties>
</file>