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33"/>
  </p:notesMasterIdLst>
  <p:sldIdLst>
    <p:sldId id="347" r:id="rId2"/>
    <p:sldId id="377" r:id="rId3"/>
    <p:sldId id="381" r:id="rId4"/>
    <p:sldId id="344" r:id="rId5"/>
    <p:sldId id="330" r:id="rId6"/>
    <p:sldId id="317" r:id="rId7"/>
    <p:sldId id="382" r:id="rId8"/>
    <p:sldId id="348" r:id="rId9"/>
    <p:sldId id="350" r:id="rId10"/>
    <p:sldId id="354" r:id="rId11"/>
    <p:sldId id="355" r:id="rId12"/>
    <p:sldId id="356" r:id="rId13"/>
    <p:sldId id="358" r:id="rId14"/>
    <p:sldId id="357" r:id="rId15"/>
    <p:sldId id="359" r:id="rId16"/>
    <p:sldId id="360" r:id="rId17"/>
    <p:sldId id="351" r:id="rId18"/>
    <p:sldId id="353" r:id="rId19"/>
    <p:sldId id="363" r:id="rId20"/>
    <p:sldId id="364" r:id="rId21"/>
    <p:sldId id="378" r:id="rId22"/>
    <p:sldId id="380" r:id="rId23"/>
    <p:sldId id="379" r:id="rId24"/>
    <p:sldId id="370" r:id="rId25"/>
    <p:sldId id="371" r:id="rId26"/>
    <p:sldId id="373" r:id="rId27"/>
    <p:sldId id="384" r:id="rId28"/>
    <p:sldId id="383" r:id="rId29"/>
    <p:sldId id="375" r:id="rId30"/>
    <p:sldId id="300" r:id="rId31"/>
    <p:sldId id="376" r:id="rId3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  <a:srgbClr val="0066FF"/>
    <a:srgbClr val="008000"/>
    <a:srgbClr val="6699FF"/>
    <a:srgbClr val="FF0000"/>
    <a:srgbClr val="FFFF66"/>
    <a:srgbClr val="FF00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2357" autoAdjust="0"/>
  </p:normalViewPr>
  <p:slideViewPr>
    <p:cSldViewPr>
      <p:cViewPr varScale="1">
        <p:scale>
          <a:sx n="91" d="100"/>
          <a:sy n="91" d="100"/>
        </p:scale>
        <p:origin x="-9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93E44-BF83-4A98-AB6A-201A5681D9BD}" type="datetimeFigureOut">
              <a:rPr lang="be-BY" smtClean="0"/>
              <a:t>14.08.2013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C1B32-CA2A-4E09-B881-5D9211775483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61405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3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53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Click to edit Master title style</a:t>
            </a:r>
          </a:p>
        </p:txBody>
      </p:sp>
      <p:sp>
        <p:nvSpPr>
          <p:cNvPr id="1353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9E45F-0A30-4C4A-9225-B5EA79ECE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9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9BB4E-F40E-42F0-8221-056F17525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1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9FCBE-D43A-4F49-B407-9E784326D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380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09BAD-409C-4AEF-888E-35EB9EF89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94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84354-FBD6-4B0B-AF8E-828267900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4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849A3-89B6-4C93-ABC2-FFDCA0EAD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08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F422-86B6-4A3D-AB39-819F37911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8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3C931-E9FD-449B-AF47-F27770FAE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9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67AB7-98B3-4C31-8E4E-E4CBE1147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8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9BEB3-B6BF-4D86-8BAB-1111832B7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92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6E325-15F0-4E81-B84F-8810FC725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0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BEA3-5380-481F-8C20-52EF2F027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45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341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341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2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3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436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213E2BC-608C-46D3-904A-248410D1A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436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36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36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3436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1.tmp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tm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tmp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7.tmp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tmp"/><Relationship Id="rId11" Type="http://schemas.openxmlformats.org/officeDocument/2006/relationships/image" Target="../media/image14.png"/><Relationship Id="rId5" Type="http://schemas.openxmlformats.org/officeDocument/2006/relationships/image" Target="../media/image39.tmp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38.tmp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tmp"/><Relationship Id="rId3" Type="http://schemas.openxmlformats.org/officeDocument/2006/relationships/image" Target="../media/image41.tmp"/><Relationship Id="rId7" Type="http://schemas.openxmlformats.org/officeDocument/2006/relationships/image" Target="../media/image43.tmp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png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6.png"/><Relationship Id="rId4" Type="http://schemas.openxmlformats.org/officeDocument/2006/relationships/image" Target="../media/image42.tmp"/><Relationship Id="rId9" Type="http://schemas.openxmlformats.org/officeDocument/2006/relationships/image" Target="../media/image45.tm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8.png"/><Relationship Id="rId7" Type="http://schemas.openxmlformats.org/officeDocument/2006/relationships/image" Target="../media/image36.png"/><Relationship Id="rId12" Type="http://schemas.openxmlformats.org/officeDocument/2006/relationships/image" Target="../media/image33.png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tmp"/><Relationship Id="rId11" Type="http://schemas.openxmlformats.org/officeDocument/2006/relationships/image" Target="../media/image53.tmp"/><Relationship Id="rId5" Type="http://schemas.openxmlformats.org/officeDocument/2006/relationships/image" Target="../media/image50.tmp"/><Relationship Id="rId10" Type="http://schemas.openxmlformats.org/officeDocument/2006/relationships/image" Target="../media/image46.png"/><Relationship Id="rId4" Type="http://schemas.openxmlformats.org/officeDocument/2006/relationships/image" Target="../media/image49.tmp"/><Relationship Id="rId9" Type="http://schemas.openxmlformats.org/officeDocument/2006/relationships/image" Target="../media/image52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mp"/><Relationship Id="rId7" Type="http://schemas.openxmlformats.org/officeDocument/2006/relationships/image" Target="../media/image73.tmp"/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tmp"/><Relationship Id="rId5" Type="http://schemas.openxmlformats.org/officeDocument/2006/relationships/image" Target="../media/image71.tmp"/><Relationship Id="rId4" Type="http://schemas.openxmlformats.org/officeDocument/2006/relationships/image" Target="../media/image70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tmp"/><Relationship Id="rId5" Type="http://schemas.openxmlformats.org/officeDocument/2006/relationships/image" Target="../media/image70.tmp"/><Relationship Id="rId4" Type="http://schemas.openxmlformats.org/officeDocument/2006/relationships/image" Target="../media/image69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tmp"/><Relationship Id="rId5" Type="http://schemas.openxmlformats.org/officeDocument/2006/relationships/image" Target="../media/image82.tmp"/><Relationship Id="rId4" Type="http://schemas.openxmlformats.org/officeDocument/2006/relationships/image" Target="../media/image81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tmp"/><Relationship Id="rId2" Type="http://schemas.openxmlformats.org/officeDocument/2006/relationships/image" Target="../media/image84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tmp"/><Relationship Id="rId4" Type="http://schemas.openxmlformats.org/officeDocument/2006/relationships/image" Target="../media/image86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mp"/><Relationship Id="rId7" Type="http://schemas.openxmlformats.org/officeDocument/2006/relationships/image" Target="../media/image93.tmp"/><Relationship Id="rId2" Type="http://schemas.openxmlformats.org/officeDocument/2006/relationships/image" Target="../media/image88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tmp"/><Relationship Id="rId5" Type="http://schemas.openxmlformats.org/officeDocument/2006/relationships/image" Target="../media/image91.tmp"/><Relationship Id="rId4" Type="http://schemas.openxmlformats.org/officeDocument/2006/relationships/image" Target="../media/image90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9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tmp"/><Relationship Id="rId2" Type="http://schemas.openxmlformats.org/officeDocument/2006/relationships/image" Target="../media/image9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hyperlink" Target="http://www-ap.fnal.gov/users/drozhdin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44475"/>
            <a:ext cx="9144000" cy="5937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Crystal routine studies</a:t>
            </a:r>
            <a:endParaRPr lang="ru-RU" sz="4000" dirty="0" smtClean="0">
              <a:latin typeface="Times New Roman" pitchFamily="18" charset="0"/>
            </a:endParaRPr>
          </a:p>
        </p:txBody>
      </p:sp>
      <p:grpSp>
        <p:nvGrpSpPr>
          <p:cNvPr id="4099" name="Группа 1"/>
          <p:cNvGrpSpPr>
            <a:grpSpLocks/>
          </p:cNvGrpSpPr>
          <p:nvPr/>
        </p:nvGrpSpPr>
        <p:grpSpPr bwMode="auto">
          <a:xfrm>
            <a:off x="7848600" y="914400"/>
            <a:ext cx="1244600" cy="1074738"/>
            <a:chOff x="107950" y="5516563"/>
            <a:chExt cx="1512888" cy="1307734"/>
          </a:xfrm>
        </p:grpSpPr>
        <p:graphicFrame>
          <p:nvGraphicFramePr>
            <p:cNvPr id="4105" name="Object 169"/>
            <p:cNvGraphicFramePr>
              <a:graphicFrameLocks noChangeAspect="1"/>
            </p:cNvGraphicFramePr>
            <p:nvPr/>
          </p:nvGraphicFramePr>
          <p:xfrm>
            <a:off x="107950" y="5516563"/>
            <a:ext cx="608013" cy="93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8" name="Photo Editor Photo" r:id="rId3" imgW="847843" imgH="1305107" progId="MSPhotoEd.3">
                    <p:embed/>
                  </p:oleObj>
                </mc:Choice>
                <mc:Fallback>
                  <p:oleObj name="Photo Editor Photo" r:id="rId3" imgW="847843" imgH="1305107" progId="MSPhotoEd.3">
                    <p:embed/>
                    <p:pic>
                      <p:nvPicPr>
                        <p:cNvPr id="0" name="Object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950" y="5516563"/>
                          <a:ext cx="608013" cy="936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6" name="Object 170"/>
            <p:cNvGraphicFramePr>
              <a:graphicFrameLocks noChangeAspect="1"/>
            </p:cNvGraphicFramePr>
            <p:nvPr/>
          </p:nvGraphicFramePr>
          <p:xfrm>
            <a:off x="900113" y="5589588"/>
            <a:ext cx="630237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9" name="Photo Editor Photo" r:id="rId5" imgW="333333" imgH="380852" progId="MSPhotoEd.3">
                    <p:embed/>
                  </p:oleObj>
                </mc:Choice>
                <mc:Fallback>
                  <p:oleObj name="Photo Editor Photo" r:id="rId5" imgW="333333" imgH="380852" progId="MSPhotoEd.3">
                    <p:embed/>
                    <p:pic>
                      <p:nvPicPr>
                        <p:cNvPr id="0" name="Object 1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113" y="5589588"/>
                          <a:ext cx="630237" cy="719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7" name="Text Box 171"/>
            <p:cNvSpPr txBox="1">
              <a:spLocks noChangeArrowheads="1"/>
            </p:cNvSpPr>
            <p:nvPr/>
          </p:nvSpPr>
          <p:spPr bwMode="auto">
            <a:xfrm>
              <a:off x="107950" y="6450013"/>
              <a:ext cx="1512888" cy="374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sz="1400" b="1" i="1">
                  <a:solidFill>
                    <a:srgbClr val="000099"/>
                  </a:solidFill>
                </a:rPr>
                <a:t>BSU      INP</a:t>
              </a:r>
              <a:endParaRPr lang="ru-RU" sz="1400" b="1" i="1">
                <a:solidFill>
                  <a:srgbClr val="000099"/>
                </a:solidFill>
              </a:endParaRPr>
            </a:p>
          </p:txBody>
        </p:sp>
      </p:grpSp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990600" y="9144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200" b="1" dirty="0" smtClean="0">
                <a:latin typeface="Times New Roman" pitchFamily="18" charset="0"/>
              </a:rPr>
              <a:t>ALEXEI SYTOV</a:t>
            </a:r>
          </a:p>
          <a:p>
            <a:pPr eaLnBrk="1" hangingPunct="1">
              <a:defRPr/>
            </a:pPr>
            <a:r>
              <a:rPr lang="en-US" sz="1800" b="1" dirty="0">
                <a:latin typeface="Times New Roman" pitchFamily="18" charset="0"/>
              </a:rPr>
              <a:t>European Organization for Nuclear Research</a:t>
            </a:r>
            <a:endParaRPr lang="en-US" sz="1800" b="1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1800" b="1" dirty="0" smtClean="0">
                <a:latin typeface="Times New Roman" pitchFamily="18" charset="0"/>
              </a:rPr>
              <a:t>Belarusian State University, Research Institute for Nuclear Problems</a:t>
            </a:r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 bwMode="auto">
          <a:xfrm>
            <a:off x="5562600" y="5410200"/>
            <a:ext cx="335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l" eaLnBrk="1" hangingPunct="1">
              <a:defRPr/>
            </a:pPr>
            <a:r>
              <a:rPr lang="en-US" sz="2400" b="1" dirty="0" smtClean="0">
                <a:latin typeface="Times New Roman" pitchFamily="18" charset="0"/>
              </a:rPr>
              <a:t>Supervisor:</a:t>
            </a:r>
          </a:p>
          <a:p>
            <a:pPr algn="l" eaLnBrk="1" hangingPunct="1">
              <a:defRPr/>
            </a:pPr>
            <a:r>
              <a:rPr lang="fi-FI" sz="2400" b="1" dirty="0" smtClean="0">
                <a:latin typeface="Times New Roman" pitchFamily="18" charset="0"/>
              </a:rPr>
              <a:t>STEFANO REDAELLI</a:t>
            </a:r>
            <a:endParaRPr lang="fi-FI" sz="2400" b="1" dirty="0">
              <a:latin typeface="Times New Roman" pitchFamily="18" charset="0"/>
            </a:endParaRPr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 bwMode="auto">
          <a:xfrm>
            <a:off x="304800" y="5410200"/>
            <a:ext cx="434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algn="l" eaLnBrk="1" hangingPunct="1">
              <a:defRPr/>
            </a:pPr>
            <a:r>
              <a:rPr lang="en-US" sz="2400" b="1" dirty="0" smtClean="0">
                <a:latin typeface="Times New Roman" pitchFamily="18" charset="0"/>
              </a:rPr>
              <a:t>Supervisor in Belarus</a:t>
            </a:r>
          </a:p>
          <a:p>
            <a:pPr algn="l" eaLnBrk="1" hangingPunct="1">
              <a:defRPr/>
            </a:pPr>
            <a:r>
              <a:rPr lang="en-US" sz="2400" b="1" dirty="0" smtClean="0">
                <a:latin typeface="Times New Roman" pitchFamily="18" charset="0"/>
              </a:rPr>
              <a:t>VICTOR TIKHOMIROV</a:t>
            </a:r>
          </a:p>
        </p:txBody>
      </p:sp>
      <p:pic>
        <p:nvPicPr>
          <p:cNvPr id="4104" name="Рисунок 13" descr="Вырезка э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047750"/>
            <a:ext cx="8651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 bwMode="auto">
          <a:xfrm>
            <a:off x="4724400" y="495300"/>
            <a:ext cx="4419600" cy="636270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0" y="495300"/>
            <a:ext cx="4596470" cy="636270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8885"/>
            <a:ext cx="4596470" cy="2989115"/>
          </a:xfrm>
          <a:prstGeom prst="rect">
            <a:avLst/>
          </a:prstGeom>
        </p:spPr>
      </p:pic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876800" y="490240"/>
            <a:ext cx="4191000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Volume capture:</a:t>
            </a:r>
          </a:p>
          <a:p>
            <a:pPr algn="l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CRYAPR: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0.05%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l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CRYSTAL-channeling: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0.3%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+ ~0.3% (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dechanneled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≈0.6%. </a:t>
            </a:r>
          </a:p>
          <a:p>
            <a:pPr algn="l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By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Biryukov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approximation formula*:</a:t>
            </a:r>
          </a:p>
          <a:p>
            <a:pPr algn="l"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R=75m, L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≈3m, </a:t>
            </a:r>
          </a:p>
          <a:p>
            <a:pPr algn="l">
              <a:defRPr/>
            </a:pPr>
            <a:r>
              <a:rPr 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θ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=2.1</a:t>
            </a:r>
            <a:r>
              <a:rPr lang="el-GR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μ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rad (bent)=&gt;</a:t>
            </a:r>
            <a:r>
              <a:rPr lang="el-G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η</a:t>
            </a:r>
            <a:r>
              <a:rPr lang="en-US" sz="20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VC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=0.008%.</a:t>
            </a:r>
          </a:p>
          <a:p>
            <a:pPr algn="l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But for 7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TeV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sz="2000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Dn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~l</a:t>
            </a:r>
            <a:r>
              <a:rPr lang="en-US" sz="2000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sz="2000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&gt;&gt;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sz="2000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cr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So,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main mechanism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for both the volume capture and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dechanneling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at    7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TeV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scattering by nuclei but not by electrons. So, L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Dn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~2.6cm and: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7159" name="Rectangle 23"/>
          <p:cNvSpPr>
            <a:spLocks noChangeArrowheads="1"/>
          </p:cNvSpPr>
          <p:nvPr/>
        </p:nvSpPr>
        <p:spPr bwMode="auto">
          <a:xfrm>
            <a:off x="0" y="0"/>
            <a:ext cx="9144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Volume capture, 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VR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orientation: –25µrad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0" name="Группа 39"/>
          <p:cNvGrpSpPr>
            <a:grpSpLocks/>
          </p:cNvGrpSpPr>
          <p:nvPr/>
        </p:nvGrpSpPr>
        <p:grpSpPr bwMode="auto">
          <a:xfrm>
            <a:off x="0" y="495300"/>
            <a:ext cx="4897135" cy="3162300"/>
            <a:chOff x="20180547" y="12578857"/>
            <a:chExt cx="10339189" cy="6676748"/>
          </a:xfrm>
        </p:grpSpPr>
        <p:pic>
          <p:nvPicPr>
            <p:cNvPr id="51" name="Рисунок 20" descr="Вырезка экрана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" t="-1895" r="-249" b="-175"/>
            <a:stretch/>
          </p:blipFill>
          <p:spPr bwMode="auto">
            <a:xfrm>
              <a:off x="20180547" y="12578857"/>
              <a:ext cx="9704403" cy="6676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Рисунок 10" descr="Вырезка экрана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3355" y="13440599"/>
              <a:ext cx="1973263" cy="1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4" name="Прямая со стрелкой 53"/>
            <p:cNvCxnSpPr/>
            <p:nvPr/>
          </p:nvCxnSpPr>
          <p:spPr>
            <a:xfrm flipH="1">
              <a:off x="27134933" y="15750494"/>
              <a:ext cx="957200" cy="685783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7"/>
            <p:cNvSpPr txBox="1">
              <a:spLocks noChangeArrowheads="1"/>
            </p:cNvSpPr>
            <p:nvPr/>
          </p:nvSpPr>
          <p:spPr bwMode="auto">
            <a:xfrm>
              <a:off x="26340830" y="14444531"/>
              <a:ext cx="4178906" cy="1759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98624" tIns="199312" rIns="398624" bIns="199312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Volume capture </a:t>
              </a:r>
            </a:p>
            <a:p>
              <a:pPr eaLnBrk="1" hangingPunct="1"/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 channeling</a:t>
              </a:r>
              <a:endParaRPr lang="be-BY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8"/>
            <p:cNvSpPr txBox="1">
              <a:spLocks noChangeArrowheads="1"/>
            </p:cNvSpPr>
            <p:nvPr/>
          </p:nvSpPr>
          <p:spPr bwMode="auto">
            <a:xfrm>
              <a:off x="21131743" y="13129670"/>
              <a:ext cx="2227609" cy="1304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98624" tIns="199312" rIns="398624" bIns="199312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VR</a:t>
              </a:r>
              <a:endParaRPr lang="be-BY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7" name="Прямая со стрелкой 56"/>
            <p:cNvCxnSpPr/>
            <p:nvPr/>
          </p:nvCxnSpPr>
          <p:spPr>
            <a:xfrm>
              <a:off x="22512433" y="13737594"/>
              <a:ext cx="981011" cy="273043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11"/>
            <p:cNvSpPr txBox="1">
              <a:spLocks noChangeArrowheads="1"/>
            </p:cNvSpPr>
            <p:nvPr/>
          </p:nvSpPr>
          <p:spPr bwMode="auto">
            <a:xfrm>
              <a:off x="23789800" y="14112634"/>
              <a:ext cx="3808114" cy="1304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98624" tIns="199312" rIns="398624" bIns="199312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Dechanneling</a:t>
              </a:r>
              <a:endParaRPr lang="be-BY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 стрелкой 58"/>
            <p:cNvCxnSpPr/>
            <p:nvPr/>
          </p:nvCxnSpPr>
          <p:spPr>
            <a:xfrm>
              <a:off x="25671353" y="15063124"/>
              <a:ext cx="269857" cy="1104873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/>
            <p:nvPr/>
          </p:nvCxnSpPr>
          <p:spPr>
            <a:xfrm flipH="1">
              <a:off x="25268154" y="15063124"/>
              <a:ext cx="403199" cy="1104873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flipH="1">
              <a:off x="24799872" y="15063124"/>
              <a:ext cx="904816" cy="596885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15"/>
            <p:cNvSpPr txBox="1">
              <a:spLocks noChangeArrowheads="1"/>
            </p:cNvSpPr>
            <p:nvPr/>
          </p:nvSpPr>
          <p:spPr bwMode="auto">
            <a:xfrm>
              <a:off x="21773384" y="16702618"/>
              <a:ext cx="4968820" cy="1759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98624" tIns="199312" rIns="398624" bIns="199312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Nuclear + diffractive </a:t>
              </a:r>
            </a:p>
            <a:p>
              <a:pPr algn="ctr" eaLnBrk="1" hangingPunct="1"/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scattering</a:t>
              </a:r>
              <a:endParaRPr lang="be-BY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25941210" y="17582425"/>
              <a:ext cx="2403319" cy="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 flipH="1" flipV="1">
              <a:off x="21647561" y="17279502"/>
              <a:ext cx="1073080" cy="43468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/>
            <p:nvPr/>
          </p:nvCxnSpPr>
          <p:spPr>
            <a:xfrm>
              <a:off x="25704689" y="15063125"/>
              <a:ext cx="750140" cy="1426645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6781800" y="6243638"/>
            <a:ext cx="2133600" cy="457200"/>
          </a:xfrm>
        </p:spPr>
        <p:txBody>
          <a:bodyPr/>
          <a:lstStyle/>
          <a:p>
            <a:pPr>
              <a:defRPr/>
            </a:pPr>
            <a:fld id="{C3D09BAD-409C-4AEF-888E-35EB9EF895C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20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238464"/>
              </p:ext>
            </p:extLst>
          </p:nvPr>
        </p:nvGraphicFramePr>
        <p:xfrm>
          <a:off x="6400800" y="2143724"/>
          <a:ext cx="1374748" cy="68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0" name="Формула" r:id="rId6" imgW="787320" imgH="393480" progId="Equation.3">
                  <p:embed/>
                </p:oleObj>
              </mc:Choice>
              <mc:Fallback>
                <p:oleObj name="Формула" r:id="rId6" imgW="787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143724"/>
                        <a:ext cx="1374748" cy="68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572000" y="57822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*</a:t>
            </a:r>
            <a:r>
              <a:rPr lang="en-US" dirty="0" err="1">
                <a:solidFill>
                  <a:srgbClr val="000000"/>
                </a:solidFill>
              </a:rPr>
              <a:t>V.M.Biryukov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Y.A.Chesnokov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V.I.Kotov</a:t>
            </a:r>
            <a:r>
              <a:rPr lang="en-US" dirty="0">
                <a:solidFill>
                  <a:srgbClr val="000000"/>
                </a:solidFill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</a:rPr>
              <a:t>Crystal channeling and its application at high energy accelerators, Springer, 1997</a:t>
            </a:r>
            <a:r>
              <a:rPr lang="en-US" dirty="0"/>
              <a:t>.</a:t>
            </a:r>
            <a:endParaRPr lang="be-BY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54247" y="3581400"/>
            <a:ext cx="3260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sz="1600" dirty="0" err="1" smtClean="0">
                <a:cs typeface="Times New Roman" pitchFamily="18" charset="0"/>
              </a:rPr>
              <a:t>Interplanar</a:t>
            </a:r>
            <a:r>
              <a:rPr lang="en-US" sz="1600" dirty="0" smtClean="0">
                <a:cs typeface="Times New Roman" pitchFamily="18" charset="0"/>
              </a:rPr>
              <a:t> potential in bent crystal</a:t>
            </a:r>
            <a:endParaRPr lang="en-US" sz="1600" dirty="0"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>
            <a:off x="381000" y="5029200"/>
            <a:ext cx="37344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 стрелкой 11"/>
          <p:cNvCxnSpPr/>
          <p:nvPr/>
        </p:nvCxnSpPr>
        <p:spPr bwMode="auto">
          <a:xfrm>
            <a:off x="754444" y="5029200"/>
            <a:ext cx="0" cy="457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Пятно 1 15"/>
          <p:cNvSpPr/>
          <p:nvPr/>
        </p:nvSpPr>
        <p:spPr bwMode="auto">
          <a:xfrm>
            <a:off x="649424" y="4824377"/>
            <a:ext cx="409645" cy="409645"/>
          </a:xfrm>
          <a:prstGeom prst="irregularSeal1">
            <a:avLst/>
          </a:prstGeom>
          <a:solidFill>
            <a:srgbClr val="FFC00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 bwMode="auto">
          <a:xfrm>
            <a:off x="450532" y="4824377"/>
            <a:ext cx="3461534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Прямая со стрелкой 39"/>
          <p:cNvCxnSpPr/>
          <p:nvPr/>
        </p:nvCxnSpPr>
        <p:spPr bwMode="auto">
          <a:xfrm flipH="1">
            <a:off x="754444" y="4953000"/>
            <a:ext cx="3112410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Прямая со стрелкой 42"/>
          <p:cNvCxnSpPr/>
          <p:nvPr/>
        </p:nvCxnSpPr>
        <p:spPr bwMode="auto">
          <a:xfrm>
            <a:off x="838200" y="5029199"/>
            <a:ext cx="0" cy="60960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Прямоугольник 47"/>
          <p:cNvSpPr/>
          <p:nvPr/>
        </p:nvSpPr>
        <p:spPr>
          <a:xfrm>
            <a:off x="932766" y="4953000"/>
            <a:ext cx="896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>
                <a:solidFill>
                  <a:srgbClr val="000000"/>
                </a:solidFill>
                <a:cs typeface="Times New Roman" pitchFamily="18" charset="0"/>
              </a:rPr>
              <a:t>Volume </a:t>
            </a:r>
          </a:p>
          <a:p>
            <a:pPr lvl="0"/>
            <a:r>
              <a:rPr lang="en-US" sz="1600" b="1" dirty="0" smtClean="0">
                <a:solidFill>
                  <a:srgbClr val="000000"/>
                </a:solidFill>
                <a:cs typeface="Times New Roman" pitchFamily="18" charset="0"/>
              </a:rPr>
              <a:t>capture</a:t>
            </a:r>
            <a:endParaRPr lang="be-BY" sz="16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90600" y="3962400"/>
            <a:ext cx="3302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solidFill>
                  <a:srgbClr val="000000"/>
                </a:solidFill>
                <a:cs typeface="Times New Roman" pitchFamily="18" charset="0"/>
              </a:rPr>
              <a:t>Phase is almost the same =&gt;only </a:t>
            </a:r>
            <a:r>
              <a:rPr lang="en-US" sz="1600" b="1" dirty="0" smtClean="0">
                <a:solidFill>
                  <a:srgbClr val="C00000"/>
                </a:solidFill>
                <a:cs typeface="Times New Roman" pitchFamily="18" charset="0"/>
              </a:rPr>
              <a:t>high</a:t>
            </a:r>
            <a:r>
              <a:rPr lang="en-US" sz="1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cs typeface="Times New Roman" pitchFamily="18" charset="0"/>
              </a:rPr>
              <a:t>dechanneling</a:t>
            </a:r>
            <a:r>
              <a:rPr lang="en-US" sz="1600" dirty="0" smtClean="0">
                <a:solidFill>
                  <a:srgbClr val="000000"/>
                </a:solidFill>
                <a:cs typeface="Times New Roman" pitchFamily="18" charset="0"/>
              </a:rPr>
              <a:t> peaks are visible </a:t>
            </a:r>
            <a:endParaRPr lang="be-BY" sz="16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 bwMode="auto">
          <a:xfrm flipH="1">
            <a:off x="990600" y="4254787"/>
            <a:ext cx="346220" cy="39341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029975"/>
              </p:ext>
            </p:extLst>
          </p:nvPr>
        </p:nvGraphicFramePr>
        <p:xfrm>
          <a:off x="5708650" y="4959350"/>
          <a:ext cx="221456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1" name="Формула" r:id="rId8" imgW="1282680" imgH="393480" progId="Equation.3">
                  <p:embed/>
                </p:oleObj>
              </mc:Choice>
              <mc:Fallback>
                <p:oleObj name="Формула" r:id="rId8" imgW="1282680" imgH="39348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959350"/>
                        <a:ext cx="2214563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59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 bwMode="auto">
          <a:xfrm>
            <a:off x="0" y="457200"/>
            <a:ext cx="9144000" cy="640080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36" y="462467"/>
            <a:ext cx="4609670" cy="3093669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4572000" cy="3098935"/>
          </a:xfrm>
          <a:prstGeom prst="rect">
            <a:avLst/>
          </a:prstGeom>
        </p:spPr>
      </p:pic>
      <p:sp>
        <p:nvSpPr>
          <p:cNvPr id="347159" name="Rectangle 23"/>
          <p:cNvSpPr>
            <a:spLocks noChangeArrowheads="1"/>
          </p:cNvSpPr>
          <p:nvPr/>
        </p:nvSpPr>
        <p:spPr bwMode="auto">
          <a:xfrm>
            <a:off x="0" y="-762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Horizontal kick distribution, amorphous orientation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686840" y="3711476"/>
            <a:ext cx="441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dirty="0" smtClean="0">
                <a:cs typeface="Times New Roman" pitchFamily="18" charset="0"/>
              </a:rPr>
              <a:t>About </a:t>
            </a:r>
            <a:r>
              <a:rPr lang="en-US" dirty="0" smtClean="0">
                <a:cs typeface="Times New Roman" pitchFamily="18" charset="0"/>
              </a:rPr>
              <a:t>0.7% </a:t>
            </a:r>
            <a:r>
              <a:rPr lang="en-US" dirty="0" smtClean="0">
                <a:cs typeface="Times New Roman" pitchFamily="18" charset="0"/>
              </a:rPr>
              <a:t>of particles are scattered by single coulomb scattering. It may be important for collimation.</a:t>
            </a:r>
          </a:p>
          <a:p>
            <a:pPr algn="l" eaLnBrk="1" hangingPunct="1"/>
            <a:endParaRPr lang="en-US" dirty="0" smtClean="0">
              <a:cs typeface="Times New Roman" pitchFamily="18" charset="0"/>
            </a:endParaRPr>
          </a:p>
          <a:p>
            <a:pPr algn="l" eaLnBrk="1" hangingPunct="1"/>
            <a:r>
              <a:rPr lang="en-US" dirty="0" smtClean="0">
                <a:cs typeface="Times New Roman" pitchFamily="18" charset="0"/>
              </a:rPr>
              <a:t>About 0.3% of particles will be scattered by either elastic or diffractive nuclear scattering. A correct model for such events can be also essential.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25" name="Рисунок 133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808" y="779065"/>
            <a:ext cx="944942" cy="58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411599" y="1258565"/>
            <a:ext cx="2177205" cy="83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Single </a:t>
            </a:r>
          </a:p>
          <a:p>
            <a:pPr algn="ctr"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coulomb scattering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649564" y="507868"/>
            <a:ext cx="1503944" cy="104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Multiple </a:t>
            </a:r>
          </a:p>
          <a:p>
            <a:pPr algn="ctr"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coulomb </a:t>
            </a:r>
          </a:p>
          <a:p>
            <a:pPr algn="ctr"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scattering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718924" y="1036036"/>
            <a:ext cx="694833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066340" y="1922065"/>
            <a:ext cx="219660" cy="53936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066340" y="1922065"/>
            <a:ext cx="852456" cy="53936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752489" y="2326874"/>
            <a:ext cx="180170" cy="48577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1285605" y="2569761"/>
            <a:ext cx="47132" cy="313122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2918796" y="1482817"/>
            <a:ext cx="1593647" cy="104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Nuclear + </a:t>
            </a:r>
          </a:p>
          <a:p>
            <a:pPr algn="ctr"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diffractive </a:t>
            </a:r>
          </a:p>
          <a:p>
            <a:pPr algn="ctr"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scattering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604712" y="1769665"/>
            <a:ext cx="1593647" cy="104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Nuclear + </a:t>
            </a:r>
          </a:p>
          <a:p>
            <a:pPr algn="ctr"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diffractive </a:t>
            </a:r>
          </a:p>
          <a:p>
            <a:pPr algn="ctr"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scattering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5868"/>
            <a:ext cx="4609670" cy="308513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D09BAD-409C-4AEF-888E-35EB9EF895C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9" name="Рисунок 133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58" y="3914239"/>
            <a:ext cx="944942" cy="58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33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838200"/>
            <a:ext cx="944942" cy="58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2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19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129" y="706432"/>
            <a:ext cx="974671" cy="29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2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466" y="758143"/>
            <a:ext cx="956534" cy="286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Прямоугольник 46"/>
          <p:cNvSpPr/>
          <p:nvPr/>
        </p:nvSpPr>
        <p:spPr bwMode="auto">
          <a:xfrm>
            <a:off x="0" y="419214"/>
            <a:ext cx="9144000" cy="6438786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32" y="4348257"/>
            <a:ext cx="4124968" cy="2509743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5" y="4343400"/>
            <a:ext cx="3796705" cy="2472726"/>
          </a:xfrm>
          <a:prstGeom prst="rect">
            <a:avLst/>
          </a:prstGeom>
        </p:spPr>
      </p:pic>
      <p:sp>
        <p:nvSpPr>
          <p:cNvPr id="347159" name="Rectangle 23"/>
          <p:cNvSpPr>
            <a:spLocks noChangeArrowheads="1"/>
          </p:cNvSpPr>
          <p:nvPr/>
        </p:nvSpPr>
        <p:spPr bwMode="auto">
          <a:xfrm>
            <a:off x="0" y="-762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Ionization losses, channeling orientation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" name="Рисунок 23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19214"/>
            <a:ext cx="3584640" cy="367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428346" y="426763"/>
            <a:ext cx="2686454" cy="59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Dechanneling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amorphous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7"/>
          <p:cNvSpPr txBox="1">
            <a:spLocks noChangeArrowheads="1"/>
          </p:cNvSpPr>
          <p:nvPr/>
        </p:nvSpPr>
        <p:spPr bwMode="auto">
          <a:xfrm>
            <a:off x="577357" y="670138"/>
            <a:ext cx="2220713" cy="80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Nuclear + diffractive</a:t>
            </a:r>
          </a:p>
          <a:p>
            <a:pPr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scattering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 flipH="1">
            <a:off x="1017336" y="1099960"/>
            <a:ext cx="220934" cy="178851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 bwMode="auto">
          <a:xfrm>
            <a:off x="2097119" y="1091482"/>
            <a:ext cx="1140831" cy="21673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 bwMode="auto">
          <a:xfrm flipH="1">
            <a:off x="2253921" y="846352"/>
            <a:ext cx="399083" cy="490261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1037794" y="2772348"/>
            <a:ext cx="1696498" cy="80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Channeling, </a:t>
            </a:r>
          </a:p>
          <a:p>
            <a:pPr eaLnBrk="1" hangingPunct="1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dechanneling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 bwMode="auto">
          <a:xfrm flipV="1">
            <a:off x="1927080" y="2636963"/>
            <a:ext cx="398381" cy="27704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141" descr="Вырезка экран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617" y="3869602"/>
            <a:ext cx="384796" cy="22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26" descr="Вырезка э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28" y="670138"/>
            <a:ext cx="707035" cy="15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17" descr="Вырезка экран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2036"/>
            <a:ext cx="3573795" cy="367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7"/>
          <p:cNvSpPr txBox="1">
            <a:spLocks noChangeArrowheads="1"/>
          </p:cNvSpPr>
          <p:nvPr/>
        </p:nvSpPr>
        <p:spPr bwMode="auto">
          <a:xfrm>
            <a:off x="4790162" y="2126388"/>
            <a:ext cx="1822941" cy="104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Exit through </a:t>
            </a:r>
          </a:p>
          <a:p>
            <a:pPr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crystal lateral </a:t>
            </a:r>
          </a:p>
          <a:p>
            <a:pPr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surface + VR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11"/>
          <p:cNvSpPr txBox="1">
            <a:spLocks noChangeArrowheads="1"/>
          </p:cNvSpPr>
          <p:nvPr/>
        </p:nvSpPr>
        <p:spPr bwMode="auto">
          <a:xfrm>
            <a:off x="6685897" y="2489436"/>
            <a:ext cx="1633787" cy="6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Channeling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19"/>
          <p:cNvSpPr txBox="1">
            <a:spLocks noChangeArrowheads="1"/>
          </p:cNvSpPr>
          <p:nvPr/>
        </p:nvSpPr>
        <p:spPr bwMode="auto">
          <a:xfrm>
            <a:off x="5805084" y="432036"/>
            <a:ext cx="2792757" cy="6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Dechanneling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amorphous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27"/>
          <p:cNvSpPr txBox="1">
            <a:spLocks noChangeArrowheads="1"/>
          </p:cNvSpPr>
          <p:nvPr/>
        </p:nvSpPr>
        <p:spPr bwMode="auto">
          <a:xfrm>
            <a:off x="4825330" y="633294"/>
            <a:ext cx="2308587" cy="83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Nuclear + diffractive</a:t>
            </a:r>
          </a:p>
          <a:p>
            <a:pPr algn="l"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scattering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 bwMode="auto">
          <a:xfrm>
            <a:off x="6186084" y="2650673"/>
            <a:ext cx="365216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 bwMode="auto">
          <a:xfrm flipH="1" flipV="1">
            <a:off x="7165335" y="2473993"/>
            <a:ext cx="286743" cy="228091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 bwMode="auto">
          <a:xfrm flipH="1">
            <a:off x="6001278" y="1044136"/>
            <a:ext cx="226643" cy="1803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 bwMode="auto">
          <a:xfrm>
            <a:off x="6685897" y="1021201"/>
            <a:ext cx="622810" cy="22617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 bwMode="auto">
          <a:xfrm flipH="1">
            <a:off x="6922762" y="849116"/>
            <a:ext cx="0" cy="21795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20" descr="Вырезка экран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48" y="3886502"/>
            <a:ext cx="387820" cy="22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Рисунок 25" descr="Вырезка экран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23" y="665456"/>
            <a:ext cx="799055" cy="17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533400" y="4044734"/>
            <a:ext cx="32605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sz="1400" dirty="0" smtClean="0">
                <a:cs typeface="Times New Roman" pitchFamily="18" charset="0"/>
              </a:rPr>
              <a:t>Ionization energy losses </a:t>
            </a:r>
            <a:r>
              <a:rPr lang="en-US" sz="1400" i="1" dirty="0" err="1" smtClean="0">
                <a:cs typeface="Times New Roman" pitchFamily="18" charset="0"/>
              </a:rPr>
              <a:t>vs</a:t>
            </a:r>
            <a:r>
              <a:rPr lang="en-US" sz="1400" dirty="0" smtClean="0">
                <a:cs typeface="Times New Roman" pitchFamily="18" charset="0"/>
              </a:rPr>
              <a:t> passed distance</a:t>
            </a:r>
            <a:endParaRPr lang="en-US" sz="1400" dirty="0">
              <a:cs typeface="Times New Roman" pitchFamily="18" charset="0"/>
            </a:endParaRPr>
          </a:p>
        </p:txBody>
      </p:sp>
      <p:sp>
        <p:nvSpPr>
          <p:cNvPr id="56" name="TextBox 11"/>
          <p:cNvSpPr txBox="1">
            <a:spLocks noChangeArrowheads="1"/>
          </p:cNvSpPr>
          <p:nvPr/>
        </p:nvSpPr>
        <p:spPr bwMode="auto">
          <a:xfrm>
            <a:off x="762000" y="5795996"/>
            <a:ext cx="1997668" cy="83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Channeling with</a:t>
            </a:r>
          </a:p>
          <a:p>
            <a:pPr eaLnBrk="1" hangingPunct="1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amplitude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 bwMode="auto">
          <a:xfrm flipH="1">
            <a:off x="762002" y="6212698"/>
            <a:ext cx="377460" cy="9221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11"/>
          <p:cNvSpPr txBox="1">
            <a:spLocks noChangeArrowheads="1"/>
          </p:cNvSpPr>
          <p:nvPr/>
        </p:nvSpPr>
        <p:spPr bwMode="auto">
          <a:xfrm>
            <a:off x="152400" y="4800600"/>
            <a:ext cx="1803705" cy="6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Dechanneling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 bwMode="auto">
          <a:xfrm>
            <a:off x="958506" y="5266160"/>
            <a:ext cx="361913" cy="4572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09177" y="4335040"/>
            <a:ext cx="1653023" cy="6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Amorphous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 bwMode="auto">
          <a:xfrm>
            <a:off x="1963505" y="4656560"/>
            <a:ext cx="462789" cy="45302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4495800" y="4047362"/>
            <a:ext cx="4291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sz="1400" dirty="0" smtClean="0">
                <a:cs typeface="Times New Roman" pitchFamily="18" charset="0"/>
              </a:rPr>
              <a:t>Ionization energy losses per cm </a:t>
            </a:r>
            <a:r>
              <a:rPr lang="en-US" sz="1400" i="1" dirty="0" err="1" smtClean="0">
                <a:cs typeface="Times New Roman" pitchFamily="18" charset="0"/>
              </a:rPr>
              <a:t>vs</a:t>
            </a:r>
            <a:r>
              <a:rPr lang="en-US" sz="1400" dirty="0" smtClean="0">
                <a:cs typeface="Times New Roman" pitchFamily="18" charset="0"/>
              </a:rPr>
              <a:t> transverse coordinate</a:t>
            </a:r>
            <a:endParaRPr lang="en-US" sz="1400" dirty="0">
              <a:cs typeface="Times New Roman" pitchFamily="18" charset="0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4724400" y="4343400"/>
            <a:ext cx="1758821" cy="6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Crystal plane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Прямая со стрелкой 68"/>
          <p:cNvCxnSpPr/>
          <p:nvPr/>
        </p:nvCxnSpPr>
        <p:spPr bwMode="auto">
          <a:xfrm>
            <a:off x="5885716" y="4782624"/>
            <a:ext cx="499300" cy="32695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6962387" y="4419600"/>
            <a:ext cx="1648213" cy="104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Losses in </a:t>
            </a:r>
          </a:p>
          <a:p>
            <a:pPr eaLnBrk="1" hangingPunct="1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amorphous </a:t>
            </a:r>
          </a:p>
          <a:p>
            <a:pPr eaLnBrk="1" hangingPunct="1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direction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Прямая со стрелкой 71"/>
          <p:cNvCxnSpPr/>
          <p:nvPr/>
        </p:nvCxnSpPr>
        <p:spPr bwMode="auto">
          <a:xfrm flipH="1">
            <a:off x="7620000" y="5304970"/>
            <a:ext cx="166493" cy="46827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D09BAD-409C-4AEF-888E-35EB9EF895C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209800" y="5181600"/>
            <a:ext cx="17084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Increasing of losses </a:t>
            </a:r>
            <a:endParaRPr lang="en-US" sz="1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0"/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up to </a:t>
            </a:r>
            <a:r>
              <a:rPr lang="en-US" sz="1400" b="1" dirty="0" smtClean="0">
                <a:solidFill>
                  <a:srgbClr val="000000"/>
                </a:solidFill>
                <a:cs typeface="Times New Roman" pitchFamily="18" charset="0"/>
              </a:rPr>
              <a:t>15%</a:t>
            </a: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 w.r.t. amorphous orientation;</a:t>
            </a:r>
          </a:p>
          <a:p>
            <a:pPr lvl="0"/>
            <a:r>
              <a:rPr lang="en-US" sz="1400" b="1" dirty="0" smtClean="0">
                <a:solidFill>
                  <a:srgbClr val="000000"/>
                </a:solidFill>
                <a:cs typeface="Times New Roman" pitchFamily="18" charset="0"/>
              </a:rPr>
              <a:t>10%</a:t>
            </a: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 of particles</a:t>
            </a:r>
            <a:endParaRPr lang="be-BY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85417"/>
            <a:ext cx="974670" cy="2954790"/>
          </a:xfrm>
          <a:prstGeom prst="rect">
            <a:avLst/>
          </a:prstGeom>
        </p:spPr>
      </p:pic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29" y="704078"/>
            <a:ext cx="958741" cy="2921877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 bwMode="auto">
          <a:xfrm>
            <a:off x="0" y="419214"/>
            <a:ext cx="9144000" cy="6438786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7" name="Рисунок 16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2" y="462481"/>
            <a:ext cx="3521128" cy="3638174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57199"/>
            <a:ext cx="3521129" cy="3649171"/>
          </a:xfrm>
          <a:prstGeom prst="rect">
            <a:avLst/>
          </a:prstGeom>
        </p:spPr>
      </p:pic>
      <p:sp>
        <p:nvSpPr>
          <p:cNvPr id="347159" name="Rectangle 23"/>
          <p:cNvSpPr>
            <a:spLocks noChangeArrowheads="1"/>
          </p:cNvSpPr>
          <p:nvPr/>
        </p:nvSpPr>
        <p:spPr bwMode="auto">
          <a:xfrm>
            <a:off x="0" y="-762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Ionization losses, amorphous orientation: 100</a:t>
            </a:r>
            <a:r>
              <a:rPr lang="el-G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" name="TextBox 7"/>
          <p:cNvSpPr txBox="1">
            <a:spLocks noChangeArrowheads="1"/>
          </p:cNvSpPr>
          <p:nvPr/>
        </p:nvSpPr>
        <p:spPr bwMode="auto">
          <a:xfrm>
            <a:off x="4876800" y="2362200"/>
            <a:ext cx="1822941" cy="104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Exit through </a:t>
            </a:r>
          </a:p>
          <a:p>
            <a:pPr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crystal lateral </a:t>
            </a:r>
          </a:p>
          <a:p>
            <a:pPr eaLnBrk="1" hangingPunct="1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surface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27"/>
          <p:cNvSpPr txBox="1">
            <a:spLocks noChangeArrowheads="1"/>
          </p:cNvSpPr>
          <p:nvPr/>
        </p:nvSpPr>
        <p:spPr bwMode="auto">
          <a:xfrm>
            <a:off x="5616213" y="685800"/>
            <a:ext cx="2308587" cy="83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Nuclear + diffractive</a:t>
            </a:r>
          </a:p>
          <a:p>
            <a:pPr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scattering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 bwMode="auto">
          <a:xfrm flipV="1">
            <a:off x="6324600" y="2650673"/>
            <a:ext cx="365216" cy="235951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 bwMode="auto">
          <a:xfrm flipH="1">
            <a:off x="6046954" y="1189385"/>
            <a:ext cx="277646" cy="81971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 bwMode="auto">
          <a:xfrm>
            <a:off x="7162800" y="1199847"/>
            <a:ext cx="228600" cy="80925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20" descr="Вырезка экран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164" y="3886502"/>
            <a:ext cx="387820" cy="22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Рисунок 25" descr="Вырезка э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39" y="685800"/>
            <a:ext cx="799055" cy="17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27"/>
          <p:cNvSpPr txBox="1">
            <a:spLocks noChangeArrowheads="1"/>
          </p:cNvSpPr>
          <p:nvPr/>
        </p:nvSpPr>
        <p:spPr bwMode="auto">
          <a:xfrm>
            <a:off x="6019800" y="1223996"/>
            <a:ext cx="1503943" cy="83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Coulomb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scattering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Прямая со стрелкой 63"/>
          <p:cNvCxnSpPr/>
          <p:nvPr/>
        </p:nvCxnSpPr>
        <p:spPr bwMode="auto">
          <a:xfrm>
            <a:off x="6781800" y="1836013"/>
            <a:ext cx="0" cy="2213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27"/>
          <p:cNvSpPr txBox="1">
            <a:spLocks noChangeArrowheads="1"/>
          </p:cNvSpPr>
          <p:nvPr/>
        </p:nvSpPr>
        <p:spPr bwMode="auto">
          <a:xfrm>
            <a:off x="1028284" y="685801"/>
            <a:ext cx="2308587" cy="83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Nuclear + diffractive</a:t>
            </a:r>
          </a:p>
          <a:p>
            <a:pPr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scattering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Прямая со стрелкой 74"/>
          <p:cNvCxnSpPr/>
          <p:nvPr/>
        </p:nvCxnSpPr>
        <p:spPr bwMode="auto">
          <a:xfrm flipH="1">
            <a:off x="1459025" y="1189386"/>
            <a:ext cx="277646" cy="81971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 bwMode="auto">
          <a:xfrm>
            <a:off x="2574871" y="1199848"/>
            <a:ext cx="228600" cy="80925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20" descr="Вырезка экран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71" y="3886502"/>
            <a:ext cx="387820" cy="22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Box 27"/>
          <p:cNvSpPr txBox="1">
            <a:spLocks noChangeArrowheads="1"/>
          </p:cNvSpPr>
          <p:nvPr/>
        </p:nvSpPr>
        <p:spPr bwMode="auto">
          <a:xfrm>
            <a:off x="1431871" y="1223997"/>
            <a:ext cx="1503943" cy="83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Coulomb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scattering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 bwMode="auto">
          <a:xfrm>
            <a:off x="2183842" y="1893487"/>
            <a:ext cx="0" cy="2213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Рисунок 26" descr="Вырезка экран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62" y="704079"/>
            <a:ext cx="707035" cy="15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" name="Группа 86"/>
          <p:cNvGrpSpPr/>
          <p:nvPr/>
        </p:nvGrpSpPr>
        <p:grpSpPr>
          <a:xfrm>
            <a:off x="304800" y="4495800"/>
            <a:ext cx="3431087" cy="2095193"/>
            <a:chOff x="444889" y="4016068"/>
            <a:chExt cx="4591050" cy="2803525"/>
          </a:xfrm>
          <a:scene3d>
            <a:camera prst="orthographicFront">
              <a:rot lat="0" lon="0" rev="20700000"/>
            </a:camera>
            <a:lightRig rig="threePt" dir="t"/>
          </a:scene3d>
        </p:grpSpPr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5482839"/>
                </p:ext>
              </p:extLst>
            </p:nvPr>
          </p:nvGraphicFramePr>
          <p:xfrm>
            <a:off x="444889" y="4016068"/>
            <a:ext cx="4591050" cy="280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28" name="Photo Editor Photo" r:id="rId10" imgW="6628571" imgH="4048690" progId="MSPhotoEd.3">
                    <p:embed/>
                  </p:oleObj>
                </mc:Choice>
                <mc:Fallback>
                  <p:oleObj name="Photo Editor Photo" r:id="rId10" imgW="6628571" imgH="4048690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889" y="4016068"/>
                          <a:ext cx="4591050" cy="2803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Полилиния 28"/>
            <p:cNvSpPr/>
            <p:nvPr/>
          </p:nvSpPr>
          <p:spPr>
            <a:xfrm>
              <a:off x="525517" y="4740166"/>
              <a:ext cx="4151586" cy="1618633"/>
            </a:xfrm>
            <a:custGeom>
              <a:avLst/>
              <a:gdLst>
                <a:gd name="connsiteX0" fmla="*/ 0 w 4151586"/>
                <a:gd name="connsiteY0" fmla="*/ 84082 h 1618633"/>
                <a:gd name="connsiteX1" fmla="*/ 52552 w 4151586"/>
                <a:gd name="connsiteY1" fmla="*/ 63062 h 1618633"/>
                <a:gd name="connsiteX2" fmla="*/ 84083 w 4151586"/>
                <a:gd name="connsiteY2" fmla="*/ 42041 h 1618633"/>
                <a:gd name="connsiteX3" fmla="*/ 168166 w 4151586"/>
                <a:gd name="connsiteY3" fmla="*/ 31531 h 1618633"/>
                <a:gd name="connsiteX4" fmla="*/ 199697 w 4151586"/>
                <a:gd name="connsiteY4" fmla="*/ 21020 h 1618633"/>
                <a:gd name="connsiteX5" fmla="*/ 231228 w 4151586"/>
                <a:gd name="connsiteY5" fmla="*/ 0 h 1618633"/>
                <a:gd name="connsiteX6" fmla="*/ 451945 w 4151586"/>
                <a:gd name="connsiteY6" fmla="*/ 10510 h 1618633"/>
                <a:gd name="connsiteX7" fmla="*/ 578069 w 4151586"/>
                <a:gd name="connsiteY7" fmla="*/ 73572 h 1618633"/>
                <a:gd name="connsiteX8" fmla="*/ 609600 w 4151586"/>
                <a:gd name="connsiteY8" fmla="*/ 84082 h 1618633"/>
                <a:gd name="connsiteX9" fmla="*/ 704193 w 4151586"/>
                <a:gd name="connsiteY9" fmla="*/ 147144 h 1618633"/>
                <a:gd name="connsiteX10" fmla="*/ 735724 w 4151586"/>
                <a:gd name="connsiteY10" fmla="*/ 168165 h 1618633"/>
                <a:gd name="connsiteX11" fmla="*/ 840828 w 4151586"/>
                <a:gd name="connsiteY11" fmla="*/ 210206 h 1618633"/>
                <a:gd name="connsiteX12" fmla="*/ 851338 w 4151586"/>
                <a:gd name="connsiteY12" fmla="*/ 241737 h 1618633"/>
                <a:gd name="connsiteX13" fmla="*/ 893380 w 4151586"/>
                <a:gd name="connsiteY13" fmla="*/ 252248 h 1618633"/>
                <a:gd name="connsiteX14" fmla="*/ 987973 w 4151586"/>
                <a:gd name="connsiteY14" fmla="*/ 273268 h 1618633"/>
                <a:gd name="connsiteX15" fmla="*/ 1061545 w 4151586"/>
                <a:gd name="connsiteY15" fmla="*/ 315310 h 1618633"/>
                <a:gd name="connsiteX16" fmla="*/ 1187669 w 4151586"/>
                <a:gd name="connsiteY16" fmla="*/ 325820 h 1618633"/>
                <a:gd name="connsiteX17" fmla="*/ 1292773 w 4151586"/>
                <a:gd name="connsiteY17" fmla="*/ 315310 h 1618633"/>
                <a:gd name="connsiteX18" fmla="*/ 1481959 w 4151586"/>
                <a:gd name="connsiteY18" fmla="*/ 304800 h 1618633"/>
                <a:gd name="connsiteX19" fmla="*/ 1555531 w 4151586"/>
                <a:gd name="connsiteY19" fmla="*/ 283779 h 1618633"/>
                <a:gd name="connsiteX20" fmla="*/ 1566042 w 4151586"/>
                <a:gd name="connsiteY20" fmla="*/ 252248 h 1618633"/>
                <a:gd name="connsiteX21" fmla="*/ 1744717 w 4151586"/>
                <a:gd name="connsiteY21" fmla="*/ 252248 h 1618633"/>
                <a:gd name="connsiteX22" fmla="*/ 1944414 w 4151586"/>
                <a:gd name="connsiteY22" fmla="*/ 283779 h 1618633"/>
                <a:gd name="connsiteX23" fmla="*/ 1975945 w 4151586"/>
                <a:gd name="connsiteY23" fmla="*/ 304800 h 1618633"/>
                <a:gd name="connsiteX24" fmla="*/ 2007476 w 4151586"/>
                <a:gd name="connsiteY24" fmla="*/ 315310 h 1618633"/>
                <a:gd name="connsiteX25" fmla="*/ 2039007 w 4151586"/>
                <a:gd name="connsiteY25" fmla="*/ 336331 h 1618633"/>
                <a:gd name="connsiteX26" fmla="*/ 2102069 w 4151586"/>
                <a:gd name="connsiteY26" fmla="*/ 357351 h 1618633"/>
                <a:gd name="connsiteX27" fmla="*/ 2133600 w 4151586"/>
                <a:gd name="connsiteY27" fmla="*/ 378372 h 1618633"/>
                <a:gd name="connsiteX28" fmla="*/ 2175642 w 4151586"/>
                <a:gd name="connsiteY28" fmla="*/ 441434 h 1618633"/>
                <a:gd name="connsiteX29" fmla="*/ 2186152 w 4151586"/>
                <a:gd name="connsiteY29" fmla="*/ 472965 h 1618633"/>
                <a:gd name="connsiteX30" fmla="*/ 2207173 w 4151586"/>
                <a:gd name="connsiteY30" fmla="*/ 504496 h 1618633"/>
                <a:gd name="connsiteX31" fmla="*/ 2270235 w 4151586"/>
                <a:gd name="connsiteY31" fmla="*/ 536027 h 1618633"/>
                <a:gd name="connsiteX32" fmla="*/ 2312276 w 4151586"/>
                <a:gd name="connsiteY32" fmla="*/ 599089 h 1618633"/>
                <a:gd name="connsiteX33" fmla="*/ 2406869 w 4151586"/>
                <a:gd name="connsiteY33" fmla="*/ 662151 h 1618633"/>
                <a:gd name="connsiteX34" fmla="*/ 2438400 w 4151586"/>
                <a:gd name="connsiteY34" fmla="*/ 683172 h 1618633"/>
                <a:gd name="connsiteX35" fmla="*/ 2469931 w 4151586"/>
                <a:gd name="connsiteY35" fmla="*/ 693682 h 1618633"/>
                <a:gd name="connsiteX36" fmla="*/ 2554014 w 4151586"/>
                <a:gd name="connsiteY36" fmla="*/ 714703 h 1618633"/>
                <a:gd name="connsiteX37" fmla="*/ 2596055 w 4151586"/>
                <a:gd name="connsiteY37" fmla="*/ 735724 h 1618633"/>
                <a:gd name="connsiteX38" fmla="*/ 2701159 w 4151586"/>
                <a:gd name="connsiteY38" fmla="*/ 746234 h 1618633"/>
                <a:gd name="connsiteX39" fmla="*/ 2722180 w 4151586"/>
                <a:gd name="connsiteY39" fmla="*/ 777765 h 1618633"/>
                <a:gd name="connsiteX40" fmla="*/ 2806262 w 4151586"/>
                <a:gd name="connsiteY40" fmla="*/ 809296 h 1618633"/>
                <a:gd name="connsiteX41" fmla="*/ 3026980 w 4151586"/>
                <a:gd name="connsiteY41" fmla="*/ 840827 h 1618633"/>
                <a:gd name="connsiteX42" fmla="*/ 3289738 w 4151586"/>
                <a:gd name="connsiteY42" fmla="*/ 830317 h 1618633"/>
                <a:gd name="connsiteX43" fmla="*/ 3363311 w 4151586"/>
                <a:gd name="connsiteY43" fmla="*/ 872358 h 1618633"/>
                <a:gd name="connsiteX44" fmla="*/ 3457904 w 4151586"/>
                <a:gd name="connsiteY44" fmla="*/ 914400 h 1618633"/>
                <a:gd name="connsiteX45" fmla="*/ 3499945 w 4151586"/>
                <a:gd name="connsiteY45" fmla="*/ 977462 h 1618633"/>
                <a:gd name="connsiteX46" fmla="*/ 3520966 w 4151586"/>
                <a:gd name="connsiteY46" fmla="*/ 1008993 h 1618633"/>
                <a:gd name="connsiteX47" fmla="*/ 3552497 w 4151586"/>
                <a:gd name="connsiteY47" fmla="*/ 1030013 h 1618633"/>
                <a:gd name="connsiteX48" fmla="*/ 3584028 w 4151586"/>
                <a:gd name="connsiteY48" fmla="*/ 1093075 h 1618633"/>
                <a:gd name="connsiteX49" fmla="*/ 3615559 w 4151586"/>
                <a:gd name="connsiteY49" fmla="*/ 1114096 h 1618633"/>
                <a:gd name="connsiteX50" fmla="*/ 3668111 w 4151586"/>
                <a:gd name="connsiteY50" fmla="*/ 1198179 h 1618633"/>
                <a:gd name="connsiteX51" fmla="*/ 3699642 w 4151586"/>
                <a:gd name="connsiteY51" fmla="*/ 1261241 h 1618633"/>
                <a:gd name="connsiteX52" fmla="*/ 3710152 w 4151586"/>
                <a:gd name="connsiteY52" fmla="*/ 1303282 h 1618633"/>
                <a:gd name="connsiteX53" fmla="*/ 3752193 w 4151586"/>
                <a:gd name="connsiteY53" fmla="*/ 1366344 h 1618633"/>
                <a:gd name="connsiteX54" fmla="*/ 3773214 w 4151586"/>
                <a:gd name="connsiteY54" fmla="*/ 1397875 h 1618633"/>
                <a:gd name="connsiteX55" fmla="*/ 3794235 w 4151586"/>
                <a:gd name="connsiteY55" fmla="*/ 1429406 h 1618633"/>
                <a:gd name="connsiteX56" fmla="*/ 3804745 w 4151586"/>
                <a:gd name="connsiteY56" fmla="*/ 1460937 h 1618633"/>
                <a:gd name="connsiteX57" fmla="*/ 3867807 w 4151586"/>
                <a:gd name="connsiteY57" fmla="*/ 1502979 h 1618633"/>
                <a:gd name="connsiteX58" fmla="*/ 3888828 w 4151586"/>
                <a:gd name="connsiteY58" fmla="*/ 1534510 h 1618633"/>
                <a:gd name="connsiteX59" fmla="*/ 4078014 w 4151586"/>
                <a:gd name="connsiteY59" fmla="*/ 1566041 h 1618633"/>
                <a:gd name="connsiteX60" fmla="*/ 4109545 w 4151586"/>
                <a:gd name="connsiteY60" fmla="*/ 1587062 h 1618633"/>
                <a:gd name="connsiteX61" fmla="*/ 4151586 w 4151586"/>
                <a:gd name="connsiteY61" fmla="*/ 1618593 h 161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151586" h="1618633">
                  <a:moveTo>
                    <a:pt x="0" y="84082"/>
                  </a:moveTo>
                  <a:cubicBezTo>
                    <a:pt x="17517" y="77075"/>
                    <a:pt x="35677" y="71499"/>
                    <a:pt x="52552" y="63062"/>
                  </a:cubicBezTo>
                  <a:cubicBezTo>
                    <a:pt x="63850" y="57413"/>
                    <a:pt x="71896" y="45365"/>
                    <a:pt x="84083" y="42041"/>
                  </a:cubicBezTo>
                  <a:cubicBezTo>
                    <a:pt x="111334" y="34609"/>
                    <a:pt x="140138" y="35034"/>
                    <a:pt x="168166" y="31531"/>
                  </a:cubicBezTo>
                  <a:cubicBezTo>
                    <a:pt x="178676" y="28027"/>
                    <a:pt x="189788" y="25975"/>
                    <a:pt x="199697" y="21020"/>
                  </a:cubicBezTo>
                  <a:cubicBezTo>
                    <a:pt x="210995" y="15371"/>
                    <a:pt x="218607" y="526"/>
                    <a:pt x="231228" y="0"/>
                  </a:cubicBezTo>
                  <a:lnTo>
                    <a:pt x="451945" y="10510"/>
                  </a:lnTo>
                  <a:cubicBezTo>
                    <a:pt x="533442" y="64841"/>
                    <a:pt x="491041" y="44563"/>
                    <a:pt x="578069" y="73572"/>
                  </a:cubicBezTo>
                  <a:lnTo>
                    <a:pt x="609600" y="84082"/>
                  </a:lnTo>
                  <a:lnTo>
                    <a:pt x="704193" y="147144"/>
                  </a:lnTo>
                  <a:cubicBezTo>
                    <a:pt x="714703" y="154151"/>
                    <a:pt x="724113" y="163189"/>
                    <a:pt x="735724" y="168165"/>
                  </a:cubicBezTo>
                  <a:cubicBezTo>
                    <a:pt x="819480" y="204060"/>
                    <a:pt x="783984" y="191259"/>
                    <a:pt x="840828" y="210206"/>
                  </a:cubicBezTo>
                  <a:cubicBezTo>
                    <a:pt x="844331" y="220716"/>
                    <a:pt x="842687" y="234816"/>
                    <a:pt x="851338" y="241737"/>
                  </a:cubicBezTo>
                  <a:cubicBezTo>
                    <a:pt x="862618" y="250761"/>
                    <a:pt x="879215" y="249415"/>
                    <a:pt x="893380" y="252248"/>
                  </a:cubicBezTo>
                  <a:cubicBezTo>
                    <a:pt x="985873" y="270747"/>
                    <a:pt x="926606" y="252813"/>
                    <a:pt x="987973" y="273268"/>
                  </a:cubicBezTo>
                  <a:cubicBezTo>
                    <a:pt x="1004494" y="284282"/>
                    <a:pt x="1042993" y="311831"/>
                    <a:pt x="1061545" y="315310"/>
                  </a:cubicBezTo>
                  <a:cubicBezTo>
                    <a:pt x="1103009" y="323085"/>
                    <a:pt x="1145628" y="322317"/>
                    <a:pt x="1187669" y="325820"/>
                  </a:cubicBezTo>
                  <a:cubicBezTo>
                    <a:pt x="1222704" y="322317"/>
                    <a:pt x="1257653" y="317818"/>
                    <a:pt x="1292773" y="315310"/>
                  </a:cubicBezTo>
                  <a:cubicBezTo>
                    <a:pt x="1355772" y="310810"/>
                    <a:pt x="1419059" y="310518"/>
                    <a:pt x="1481959" y="304800"/>
                  </a:cubicBezTo>
                  <a:cubicBezTo>
                    <a:pt x="1500100" y="303151"/>
                    <a:pt x="1536870" y="289999"/>
                    <a:pt x="1555531" y="283779"/>
                  </a:cubicBezTo>
                  <a:cubicBezTo>
                    <a:pt x="1559035" y="273269"/>
                    <a:pt x="1556824" y="258394"/>
                    <a:pt x="1566042" y="252248"/>
                  </a:cubicBezTo>
                  <a:cubicBezTo>
                    <a:pt x="1601524" y="228593"/>
                    <a:pt x="1738793" y="251754"/>
                    <a:pt x="1744717" y="252248"/>
                  </a:cubicBezTo>
                  <a:cubicBezTo>
                    <a:pt x="1830606" y="309503"/>
                    <a:pt x="1729743" y="249882"/>
                    <a:pt x="1944414" y="283779"/>
                  </a:cubicBezTo>
                  <a:cubicBezTo>
                    <a:pt x="1956891" y="285749"/>
                    <a:pt x="1964647" y="299151"/>
                    <a:pt x="1975945" y="304800"/>
                  </a:cubicBezTo>
                  <a:cubicBezTo>
                    <a:pt x="1985854" y="309755"/>
                    <a:pt x="1996966" y="311807"/>
                    <a:pt x="2007476" y="315310"/>
                  </a:cubicBezTo>
                  <a:cubicBezTo>
                    <a:pt x="2017986" y="322317"/>
                    <a:pt x="2027464" y="331201"/>
                    <a:pt x="2039007" y="336331"/>
                  </a:cubicBezTo>
                  <a:cubicBezTo>
                    <a:pt x="2059255" y="345330"/>
                    <a:pt x="2102069" y="357351"/>
                    <a:pt x="2102069" y="357351"/>
                  </a:cubicBezTo>
                  <a:cubicBezTo>
                    <a:pt x="2112579" y="364358"/>
                    <a:pt x="2125282" y="368866"/>
                    <a:pt x="2133600" y="378372"/>
                  </a:cubicBezTo>
                  <a:cubicBezTo>
                    <a:pt x="2150236" y="397385"/>
                    <a:pt x="2175642" y="441434"/>
                    <a:pt x="2175642" y="441434"/>
                  </a:cubicBezTo>
                  <a:cubicBezTo>
                    <a:pt x="2179145" y="451944"/>
                    <a:pt x="2181197" y="463056"/>
                    <a:pt x="2186152" y="472965"/>
                  </a:cubicBezTo>
                  <a:cubicBezTo>
                    <a:pt x="2191801" y="484263"/>
                    <a:pt x="2198241" y="495564"/>
                    <a:pt x="2207173" y="504496"/>
                  </a:cubicBezTo>
                  <a:cubicBezTo>
                    <a:pt x="2227549" y="524872"/>
                    <a:pt x="2244589" y="527479"/>
                    <a:pt x="2270235" y="536027"/>
                  </a:cubicBezTo>
                  <a:cubicBezTo>
                    <a:pt x="2284249" y="557048"/>
                    <a:pt x="2291255" y="585075"/>
                    <a:pt x="2312276" y="599089"/>
                  </a:cubicBezTo>
                  <a:lnTo>
                    <a:pt x="2406869" y="662151"/>
                  </a:lnTo>
                  <a:cubicBezTo>
                    <a:pt x="2417379" y="669158"/>
                    <a:pt x="2426416" y="679178"/>
                    <a:pt x="2438400" y="683172"/>
                  </a:cubicBezTo>
                  <a:cubicBezTo>
                    <a:pt x="2448910" y="686675"/>
                    <a:pt x="2459183" y="690995"/>
                    <a:pt x="2469931" y="693682"/>
                  </a:cubicBezTo>
                  <a:cubicBezTo>
                    <a:pt x="2509404" y="703550"/>
                    <a:pt x="2520384" y="700290"/>
                    <a:pt x="2554014" y="714703"/>
                  </a:cubicBezTo>
                  <a:cubicBezTo>
                    <a:pt x="2568415" y="720875"/>
                    <a:pt x="2580735" y="732441"/>
                    <a:pt x="2596055" y="735724"/>
                  </a:cubicBezTo>
                  <a:cubicBezTo>
                    <a:pt x="2630483" y="743101"/>
                    <a:pt x="2666124" y="742731"/>
                    <a:pt x="2701159" y="746234"/>
                  </a:cubicBezTo>
                  <a:cubicBezTo>
                    <a:pt x="2708166" y="756744"/>
                    <a:pt x="2712476" y="769678"/>
                    <a:pt x="2722180" y="777765"/>
                  </a:cubicBezTo>
                  <a:cubicBezTo>
                    <a:pt x="2746980" y="798432"/>
                    <a:pt x="2776828" y="801268"/>
                    <a:pt x="2806262" y="809296"/>
                  </a:cubicBezTo>
                  <a:cubicBezTo>
                    <a:pt x="2934915" y="844383"/>
                    <a:pt x="2839359" y="827426"/>
                    <a:pt x="3026980" y="840827"/>
                  </a:cubicBezTo>
                  <a:cubicBezTo>
                    <a:pt x="3153279" y="798727"/>
                    <a:pt x="3067915" y="818641"/>
                    <a:pt x="3289738" y="830317"/>
                  </a:cubicBezTo>
                  <a:cubicBezTo>
                    <a:pt x="3386174" y="862461"/>
                    <a:pt x="3236057" y="808731"/>
                    <a:pt x="3363311" y="872358"/>
                  </a:cubicBezTo>
                  <a:cubicBezTo>
                    <a:pt x="3513395" y="947400"/>
                    <a:pt x="3365158" y="852568"/>
                    <a:pt x="3457904" y="914400"/>
                  </a:cubicBezTo>
                  <a:lnTo>
                    <a:pt x="3499945" y="977462"/>
                  </a:lnTo>
                  <a:cubicBezTo>
                    <a:pt x="3506952" y="987972"/>
                    <a:pt x="3510456" y="1001986"/>
                    <a:pt x="3520966" y="1008993"/>
                  </a:cubicBezTo>
                  <a:lnTo>
                    <a:pt x="3552497" y="1030013"/>
                  </a:lnTo>
                  <a:cubicBezTo>
                    <a:pt x="3561045" y="1055659"/>
                    <a:pt x="3563652" y="1072699"/>
                    <a:pt x="3584028" y="1093075"/>
                  </a:cubicBezTo>
                  <a:cubicBezTo>
                    <a:pt x="3592960" y="1102007"/>
                    <a:pt x="3605049" y="1107089"/>
                    <a:pt x="3615559" y="1114096"/>
                  </a:cubicBezTo>
                  <a:cubicBezTo>
                    <a:pt x="3640575" y="1189142"/>
                    <a:pt x="3618144" y="1164867"/>
                    <a:pt x="3668111" y="1198179"/>
                  </a:cubicBezTo>
                  <a:cubicBezTo>
                    <a:pt x="3691140" y="1232724"/>
                    <a:pt x="3688764" y="1223168"/>
                    <a:pt x="3699642" y="1261241"/>
                  </a:cubicBezTo>
                  <a:cubicBezTo>
                    <a:pt x="3703610" y="1275130"/>
                    <a:pt x="3703692" y="1290362"/>
                    <a:pt x="3710152" y="1303282"/>
                  </a:cubicBezTo>
                  <a:cubicBezTo>
                    <a:pt x="3721450" y="1325879"/>
                    <a:pt x="3738179" y="1345323"/>
                    <a:pt x="3752193" y="1366344"/>
                  </a:cubicBezTo>
                  <a:lnTo>
                    <a:pt x="3773214" y="1397875"/>
                  </a:lnTo>
                  <a:lnTo>
                    <a:pt x="3794235" y="1429406"/>
                  </a:lnTo>
                  <a:cubicBezTo>
                    <a:pt x="3797738" y="1439916"/>
                    <a:pt x="3796911" y="1453103"/>
                    <a:pt x="3804745" y="1460937"/>
                  </a:cubicBezTo>
                  <a:cubicBezTo>
                    <a:pt x="3822609" y="1478801"/>
                    <a:pt x="3867807" y="1502979"/>
                    <a:pt x="3867807" y="1502979"/>
                  </a:cubicBezTo>
                  <a:cubicBezTo>
                    <a:pt x="3874814" y="1513489"/>
                    <a:pt x="3878116" y="1527815"/>
                    <a:pt x="3888828" y="1534510"/>
                  </a:cubicBezTo>
                  <a:cubicBezTo>
                    <a:pt x="3936406" y="1564247"/>
                    <a:pt x="4035488" y="1562497"/>
                    <a:pt x="4078014" y="1566041"/>
                  </a:cubicBezTo>
                  <a:cubicBezTo>
                    <a:pt x="4088524" y="1573048"/>
                    <a:pt x="4099841" y="1578975"/>
                    <a:pt x="4109545" y="1587062"/>
                  </a:cubicBezTo>
                  <a:cubicBezTo>
                    <a:pt x="4150355" y="1621070"/>
                    <a:pt x="4124609" y="1618593"/>
                    <a:pt x="4151586" y="1618593"/>
                  </a:cubicBezTo>
                </a:path>
              </a:pathLst>
            </a:custGeom>
            <a:ln w="69850">
              <a:solidFill>
                <a:schemeClr val="bg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e-BY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4582510" y="6306207"/>
              <a:ext cx="252249" cy="94593"/>
            </a:xfrm>
            <a:custGeom>
              <a:avLst/>
              <a:gdLst>
                <a:gd name="connsiteX0" fmla="*/ 0 w 252249"/>
                <a:gd name="connsiteY0" fmla="*/ 0 h 94593"/>
                <a:gd name="connsiteX1" fmla="*/ 63062 w 252249"/>
                <a:gd name="connsiteY1" fmla="*/ 10510 h 94593"/>
                <a:gd name="connsiteX2" fmla="*/ 126124 w 252249"/>
                <a:gd name="connsiteY2" fmla="*/ 31531 h 94593"/>
                <a:gd name="connsiteX3" fmla="*/ 157656 w 252249"/>
                <a:gd name="connsiteY3" fmla="*/ 42041 h 94593"/>
                <a:gd name="connsiteX4" fmla="*/ 210207 w 252249"/>
                <a:gd name="connsiteY4" fmla="*/ 52552 h 94593"/>
                <a:gd name="connsiteX5" fmla="*/ 252249 w 252249"/>
                <a:gd name="connsiteY5" fmla="*/ 94593 h 9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249" h="94593">
                  <a:moveTo>
                    <a:pt x="0" y="0"/>
                  </a:moveTo>
                  <a:cubicBezTo>
                    <a:pt x="21021" y="3503"/>
                    <a:pt x="42388" y="5341"/>
                    <a:pt x="63062" y="10510"/>
                  </a:cubicBezTo>
                  <a:cubicBezTo>
                    <a:pt x="84558" y="15884"/>
                    <a:pt x="105103" y="24524"/>
                    <a:pt x="126124" y="31531"/>
                  </a:cubicBezTo>
                  <a:cubicBezTo>
                    <a:pt x="136635" y="35035"/>
                    <a:pt x="146792" y="39868"/>
                    <a:pt x="157656" y="42041"/>
                  </a:cubicBezTo>
                  <a:lnTo>
                    <a:pt x="210207" y="52552"/>
                  </a:lnTo>
                  <a:lnTo>
                    <a:pt x="252249" y="94593"/>
                  </a:lnTo>
                </a:path>
              </a:pathLst>
            </a:custGeom>
            <a:ln w="161925">
              <a:solidFill>
                <a:schemeClr val="bg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e-BY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3" name="Полилиния 82"/>
            <p:cNvSpPr/>
            <p:nvPr/>
          </p:nvSpPr>
          <p:spPr>
            <a:xfrm>
              <a:off x="3429000" y="5544207"/>
              <a:ext cx="252249" cy="94593"/>
            </a:xfrm>
            <a:custGeom>
              <a:avLst/>
              <a:gdLst>
                <a:gd name="connsiteX0" fmla="*/ 0 w 252249"/>
                <a:gd name="connsiteY0" fmla="*/ 0 h 94593"/>
                <a:gd name="connsiteX1" fmla="*/ 63062 w 252249"/>
                <a:gd name="connsiteY1" fmla="*/ 10510 h 94593"/>
                <a:gd name="connsiteX2" fmla="*/ 126124 w 252249"/>
                <a:gd name="connsiteY2" fmla="*/ 31531 h 94593"/>
                <a:gd name="connsiteX3" fmla="*/ 157656 w 252249"/>
                <a:gd name="connsiteY3" fmla="*/ 42041 h 94593"/>
                <a:gd name="connsiteX4" fmla="*/ 210207 w 252249"/>
                <a:gd name="connsiteY4" fmla="*/ 52552 h 94593"/>
                <a:gd name="connsiteX5" fmla="*/ 252249 w 252249"/>
                <a:gd name="connsiteY5" fmla="*/ 94593 h 9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249" h="94593">
                  <a:moveTo>
                    <a:pt x="0" y="0"/>
                  </a:moveTo>
                  <a:cubicBezTo>
                    <a:pt x="21021" y="3503"/>
                    <a:pt x="42388" y="5341"/>
                    <a:pt x="63062" y="10510"/>
                  </a:cubicBezTo>
                  <a:cubicBezTo>
                    <a:pt x="84558" y="15884"/>
                    <a:pt x="105103" y="24524"/>
                    <a:pt x="126124" y="31531"/>
                  </a:cubicBezTo>
                  <a:cubicBezTo>
                    <a:pt x="136635" y="35035"/>
                    <a:pt x="146792" y="39868"/>
                    <a:pt x="157656" y="42041"/>
                  </a:cubicBezTo>
                  <a:lnTo>
                    <a:pt x="210207" y="52552"/>
                  </a:lnTo>
                  <a:lnTo>
                    <a:pt x="252249" y="94593"/>
                  </a:lnTo>
                </a:path>
              </a:pathLst>
            </a:custGeom>
            <a:ln w="161925">
              <a:solidFill>
                <a:schemeClr val="bg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e-BY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4" name="Полилиния 83"/>
            <p:cNvSpPr/>
            <p:nvPr/>
          </p:nvSpPr>
          <p:spPr>
            <a:xfrm>
              <a:off x="1881351" y="4953000"/>
              <a:ext cx="252249" cy="94593"/>
            </a:xfrm>
            <a:custGeom>
              <a:avLst/>
              <a:gdLst>
                <a:gd name="connsiteX0" fmla="*/ 0 w 252249"/>
                <a:gd name="connsiteY0" fmla="*/ 0 h 94593"/>
                <a:gd name="connsiteX1" fmla="*/ 63062 w 252249"/>
                <a:gd name="connsiteY1" fmla="*/ 10510 h 94593"/>
                <a:gd name="connsiteX2" fmla="*/ 126124 w 252249"/>
                <a:gd name="connsiteY2" fmla="*/ 31531 h 94593"/>
                <a:gd name="connsiteX3" fmla="*/ 157656 w 252249"/>
                <a:gd name="connsiteY3" fmla="*/ 42041 h 94593"/>
                <a:gd name="connsiteX4" fmla="*/ 210207 w 252249"/>
                <a:gd name="connsiteY4" fmla="*/ 52552 h 94593"/>
                <a:gd name="connsiteX5" fmla="*/ 252249 w 252249"/>
                <a:gd name="connsiteY5" fmla="*/ 94593 h 9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249" h="94593">
                  <a:moveTo>
                    <a:pt x="0" y="0"/>
                  </a:moveTo>
                  <a:cubicBezTo>
                    <a:pt x="21021" y="3503"/>
                    <a:pt x="42388" y="5341"/>
                    <a:pt x="63062" y="10510"/>
                  </a:cubicBezTo>
                  <a:cubicBezTo>
                    <a:pt x="84558" y="15884"/>
                    <a:pt x="105103" y="24524"/>
                    <a:pt x="126124" y="31531"/>
                  </a:cubicBezTo>
                  <a:cubicBezTo>
                    <a:pt x="136635" y="35035"/>
                    <a:pt x="146792" y="39868"/>
                    <a:pt x="157656" y="42041"/>
                  </a:cubicBezTo>
                  <a:lnTo>
                    <a:pt x="210207" y="52552"/>
                  </a:lnTo>
                  <a:lnTo>
                    <a:pt x="252249" y="94593"/>
                  </a:lnTo>
                </a:path>
              </a:pathLst>
            </a:custGeom>
            <a:ln w="161925">
              <a:solidFill>
                <a:schemeClr val="bg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e-BY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533400" y="4800600"/>
              <a:ext cx="252249" cy="94593"/>
            </a:xfrm>
            <a:custGeom>
              <a:avLst/>
              <a:gdLst>
                <a:gd name="connsiteX0" fmla="*/ 0 w 252249"/>
                <a:gd name="connsiteY0" fmla="*/ 0 h 94593"/>
                <a:gd name="connsiteX1" fmla="*/ 63062 w 252249"/>
                <a:gd name="connsiteY1" fmla="*/ 10510 h 94593"/>
                <a:gd name="connsiteX2" fmla="*/ 126124 w 252249"/>
                <a:gd name="connsiteY2" fmla="*/ 31531 h 94593"/>
                <a:gd name="connsiteX3" fmla="*/ 157656 w 252249"/>
                <a:gd name="connsiteY3" fmla="*/ 42041 h 94593"/>
                <a:gd name="connsiteX4" fmla="*/ 210207 w 252249"/>
                <a:gd name="connsiteY4" fmla="*/ 52552 h 94593"/>
                <a:gd name="connsiteX5" fmla="*/ 252249 w 252249"/>
                <a:gd name="connsiteY5" fmla="*/ 94593 h 9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249" h="94593">
                  <a:moveTo>
                    <a:pt x="0" y="0"/>
                  </a:moveTo>
                  <a:cubicBezTo>
                    <a:pt x="21021" y="3503"/>
                    <a:pt x="42388" y="5341"/>
                    <a:pt x="63062" y="10510"/>
                  </a:cubicBezTo>
                  <a:cubicBezTo>
                    <a:pt x="84558" y="15884"/>
                    <a:pt x="105103" y="24524"/>
                    <a:pt x="126124" y="31531"/>
                  </a:cubicBezTo>
                  <a:cubicBezTo>
                    <a:pt x="136635" y="35035"/>
                    <a:pt x="146792" y="39868"/>
                    <a:pt x="157656" y="42041"/>
                  </a:cubicBezTo>
                  <a:lnTo>
                    <a:pt x="210207" y="52552"/>
                  </a:lnTo>
                  <a:lnTo>
                    <a:pt x="252249" y="94593"/>
                  </a:lnTo>
                </a:path>
              </a:pathLst>
            </a:custGeom>
            <a:ln w="161925">
              <a:solidFill>
                <a:schemeClr val="bg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e-BY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>
              <a:endCxn id="29" idx="58"/>
            </p:cNvCxnSpPr>
            <p:nvPr/>
          </p:nvCxnSpPr>
          <p:spPr bwMode="auto">
            <a:xfrm>
              <a:off x="4267200" y="6172200"/>
              <a:ext cx="147145" cy="102476"/>
            </a:xfrm>
            <a:prstGeom prst="line">
              <a:avLst/>
            </a:prstGeom>
            <a:solidFill>
              <a:schemeClr val="accent1"/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Прямая соединительная линия 85"/>
            <p:cNvCxnSpPr/>
            <p:nvPr/>
          </p:nvCxnSpPr>
          <p:spPr bwMode="auto">
            <a:xfrm flipH="1">
              <a:off x="4356373" y="6217526"/>
              <a:ext cx="141725" cy="177362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9" name="Прямая со стрелкой 88"/>
          <p:cNvCxnSpPr/>
          <p:nvPr/>
        </p:nvCxnSpPr>
        <p:spPr bwMode="auto">
          <a:xfrm>
            <a:off x="172753" y="4419600"/>
            <a:ext cx="3408647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7"/>
          <p:cNvSpPr txBox="1">
            <a:spLocks noChangeArrowheads="1"/>
          </p:cNvSpPr>
          <p:nvPr/>
        </p:nvSpPr>
        <p:spPr bwMode="auto">
          <a:xfrm>
            <a:off x="2209800" y="4285152"/>
            <a:ext cx="1822941" cy="104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Exit through </a:t>
            </a:r>
          </a:p>
          <a:p>
            <a:pPr eaLnBrk="1" hangingPunct="1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crystal lateral </a:t>
            </a:r>
          </a:p>
          <a:p>
            <a:pPr eaLnBrk="1" hangingPunct="1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surface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191000" y="4114800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dirty="0" smtClean="0">
                <a:cs typeface="Times New Roman" pitchFamily="18" charset="0"/>
              </a:rPr>
              <a:t>About 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7</a:t>
            </a:r>
            <a:r>
              <a:rPr lang="en-US" dirty="0" smtClean="0">
                <a:cs typeface="Times New Roman" pitchFamily="18" charset="0"/>
              </a:rPr>
              <a:t>% </a:t>
            </a:r>
            <a:r>
              <a:rPr lang="en-US" dirty="0" smtClean="0">
                <a:cs typeface="Times New Roman" pitchFamily="18" charset="0"/>
              </a:rPr>
              <a:t>of particles will escape the crystal through its lateral surface at amorphous orientation. </a:t>
            </a:r>
          </a:p>
          <a:p>
            <a:pPr algn="l" eaLnBrk="1" hangingPunct="1"/>
            <a:r>
              <a:rPr lang="en-US" dirty="0" smtClean="0">
                <a:cs typeface="Times New Roman" pitchFamily="18" charset="0"/>
              </a:rPr>
              <a:t>It may be important for collimation.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D09BAD-409C-4AEF-888E-35EB9EF895C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114800" y="5401270"/>
            <a:ext cx="4648200" cy="92333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dirty="0" smtClean="0">
                <a:cs typeface="Times New Roman" pitchFamily="18" charset="0"/>
              </a:rPr>
              <a:t>Ionization losses for LHC proton beam are not important, but for heavy ion beam they are </a:t>
            </a:r>
            <a:r>
              <a:rPr lang="en-US" dirty="0" err="1" smtClean="0">
                <a:cs typeface="Times New Roman" pitchFamily="18" charset="0"/>
              </a:rPr>
              <a:t>im</a:t>
            </a:r>
            <a:r>
              <a:rPr lang="en-US" dirty="0" smtClean="0">
                <a:cs typeface="Times New Roman" pitchFamily="18" charset="0"/>
              </a:rPr>
              <a:t>-</a:t>
            </a:r>
          </a:p>
          <a:p>
            <a:pPr algn="l" eaLnBrk="1" hangingPunct="1"/>
            <a:r>
              <a:rPr lang="en-US" dirty="0" err="1" smtClean="0">
                <a:cs typeface="Times New Roman" pitchFamily="18" charset="0"/>
              </a:rPr>
              <a:t>portant</a:t>
            </a:r>
            <a:r>
              <a:rPr lang="en-US" dirty="0" smtClean="0">
                <a:cs typeface="Times New Roman" pitchFamily="18" charset="0"/>
              </a:rPr>
              <a:t>: dEloss~20-50GeV/cm for 574TeV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ions.</a:t>
            </a:r>
            <a:endParaRPr lang="en-US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11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10" y="704079"/>
            <a:ext cx="951796" cy="2954537"/>
          </a:xfrm>
          <a:prstGeom prst="rect">
            <a:avLst/>
          </a:prstGeom>
        </p:spPr>
      </p:pic>
      <p:pic>
        <p:nvPicPr>
          <p:cNvPr id="347148" name="Рисунок 347147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405" y="682790"/>
            <a:ext cx="950660" cy="2952806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 bwMode="auto">
          <a:xfrm>
            <a:off x="0" y="419214"/>
            <a:ext cx="9144000" cy="6438786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47158" name="Объект 3471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529301"/>
              </p:ext>
            </p:extLst>
          </p:nvPr>
        </p:nvGraphicFramePr>
        <p:xfrm>
          <a:off x="5410200" y="4633437"/>
          <a:ext cx="3393373" cy="207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4" name="Photo Editor Photo" r:id="rId5" imgW="6628571" imgH="4048690" progId="MSPhotoEd.3">
                  <p:embed/>
                </p:oleObj>
              </mc:Choice>
              <mc:Fallback>
                <p:oleObj name="Photo Editor Photo" r:id="rId5" imgW="6628571" imgH="4048690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633437"/>
                        <a:ext cx="3393373" cy="207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" name="Рисунок 152" descr="Вырезка экран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3" y="4171428"/>
            <a:ext cx="3962400" cy="2674712"/>
          </a:xfrm>
          <a:prstGeom prst="rect">
            <a:avLst/>
          </a:prstGeom>
        </p:spPr>
      </p:pic>
      <p:pic>
        <p:nvPicPr>
          <p:cNvPr id="114" name="Рисунок 113" descr="Вырезка э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66" y="483948"/>
            <a:ext cx="3512534" cy="3595239"/>
          </a:xfrm>
          <a:prstGeom prst="rect">
            <a:avLst/>
          </a:prstGeom>
        </p:spPr>
      </p:pic>
      <p:pic>
        <p:nvPicPr>
          <p:cNvPr id="100" name="Рисунок 99" descr="Вырезка экран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60" y="457199"/>
            <a:ext cx="3558840" cy="3643456"/>
          </a:xfrm>
          <a:prstGeom prst="rect">
            <a:avLst/>
          </a:prstGeom>
        </p:spPr>
      </p:pic>
      <p:sp>
        <p:nvSpPr>
          <p:cNvPr id="347159" name="Rectangle 23"/>
          <p:cNvSpPr>
            <a:spLocks noChangeArrowheads="1"/>
          </p:cNvSpPr>
          <p:nvPr/>
        </p:nvSpPr>
        <p:spPr bwMode="auto">
          <a:xfrm>
            <a:off x="0" y="-762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Ionization losses, amorphous orientation: –100</a:t>
            </a:r>
            <a:r>
              <a:rPr lang="el-GR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" name="TextBox 7"/>
          <p:cNvSpPr txBox="1">
            <a:spLocks noChangeArrowheads="1"/>
          </p:cNvSpPr>
          <p:nvPr/>
        </p:nvSpPr>
        <p:spPr bwMode="auto">
          <a:xfrm>
            <a:off x="5051152" y="2286000"/>
            <a:ext cx="1822940" cy="126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Entrance </a:t>
            </a:r>
          </a:p>
          <a:p>
            <a:pPr eaLnBrk="1" hangingPunct="1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through 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crystal lateral </a:t>
            </a:r>
          </a:p>
          <a:p>
            <a:pPr eaLnBrk="1" hangingPunct="1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surface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27"/>
          <p:cNvSpPr txBox="1">
            <a:spLocks noChangeArrowheads="1"/>
          </p:cNvSpPr>
          <p:nvPr/>
        </p:nvSpPr>
        <p:spPr bwMode="auto">
          <a:xfrm>
            <a:off x="5730903" y="685800"/>
            <a:ext cx="2308587" cy="83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Nuclear + diffractive</a:t>
            </a:r>
          </a:p>
          <a:p>
            <a:pPr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scattering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 bwMode="auto">
          <a:xfrm flipV="1">
            <a:off x="6439290" y="2650673"/>
            <a:ext cx="365216" cy="235951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 bwMode="auto">
          <a:xfrm flipH="1">
            <a:off x="6386452" y="1139083"/>
            <a:ext cx="105676" cy="76024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 bwMode="auto">
          <a:xfrm>
            <a:off x="7277490" y="1199847"/>
            <a:ext cx="228600" cy="69364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25" descr="Вырезка экран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429" y="685800"/>
            <a:ext cx="799055" cy="17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27"/>
          <p:cNvSpPr txBox="1">
            <a:spLocks noChangeArrowheads="1"/>
          </p:cNvSpPr>
          <p:nvPr/>
        </p:nvSpPr>
        <p:spPr bwMode="auto">
          <a:xfrm>
            <a:off x="6439290" y="1219200"/>
            <a:ext cx="838200" cy="83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no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Coulomb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scattering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Прямая со стрелкой 63"/>
          <p:cNvCxnSpPr/>
          <p:nvPr/>
        </p:nvCxnSpPr>
        <p:spPr bwMode="auto">
          <a:xfrm>
            <a:off x="6896490" y="1836013"/>
            <a:ext cx="0" cy="2213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27"/>
          <p:cNvSpPr txBox="1">
            <a:spLocks noChangeArrowheads="1"/>
          </p:cNvSpPr>
          <p:nvPr/>
        </p:nvSpPr>
        <p:spPr bwMode="auto">
          <a:xfrm>
            <a:off x="1272813" y="685801"/>
            <a:ext cx="2308587" cy="83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Nuclear + diffractive</a:t>
            </a:r>
          </a:p>
          <a:p>
            <a:pPr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scattering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Прямая со стрелкой 74"/>
          <p:cNvCxnSpPr/>
          <p:nvPr/>
        </p:nvCxnSpPr>
        <p:spPr bwMode="auto">
          <a:xfrm flipH="1">
            <a:off x="1703554" y="1189386"/>
            <a:ext cx="277646" cy="81971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 bwMode="auto">
          <a:xfrm>
            <a:off x="2819400" y="1199848"/>
            <a:ext cx="228600" cy="80925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27"/>
          <p:cNvSpPr txBox="1">
            <a:spLocks noChangeArrowheads="1"/>
          </p:cNvSpPr>
          <p:nvPr/>
        </p:nvSpPr>
        <p:spPr bwMode="auto">
          <a:xfrm>
            <a:off x="1676400" y="1223997"/>
            <a:ext cx="1503943" cy="83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Coulomb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scattering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 bwMode="auto">
          <a:xfrm>
            <a:off x="2428371" y="1893487"/>
            <a:ext cx="0" cy="2213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Рисунок 26" descr="Вырезка экра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91" y="704079"/>
            <a:ext cx="707035" cy="15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олилиния 28"/>
          <p:cNvSpPr/>
          <p:nvPr/>
        </p:nvSpPr>
        <p:spPr>
          <a:xfrm>
            <a:off x="5445797" y="5151094"/>
            <a:ext cx="3102657" cy="1209673"/>
          </a:xfrm>
          <a:custGeom>
            <a:avLst/>
            <a:gdLst>
              <a:gd name="connsiteX0" fmla="*/ 0 w 4151586"/>
              <a:gd name="connsiteY0" fmla="*/ 84082 h 1618633"/>
              <a:gd name="connsiteX1" fmla="*/ 52552 w 4151586"/>
              <a:gd name="connsiteY1" fmla="*/ 63062 h 1618633"/>
              <a:gd name="connsiteX2" fmla="*/ 84083 w 4151586"/>
              <a:gd name="connsiteY2" fmla="*/ 42041 h 1618633"/>
              <a:gd name="connsiteX3" fmla="*/ 168166 w 4151586"/>
              <a:gd name="connsiteY3" fmla="*/ 31531 h 1618633"/>
              <a:gd name="connsiteX4" fmla="*/ 199697 w 4151586"/>
              <a:gd name="connsiteY4" fmla="*/ 21020 h 1618633"/>
              <a:gd name="connsiteX5" fmla="*/ 231228 w 4151586"/>
              <a:gd name="connsiteY5" fmla="*/ 0 h 1618633"/>
              <a:gd name="connsiteX6" fmla="*/ 451945 w 4151586"/>
              <a:gd name="connsiteY6" fmla="*/ 10510 h 1618633"/>
              <a:gd name="connsiteX7" fmla="*/ 578069 w 4151586"/>
              <a:gd name="connsiteY7" fmla="*/ 73572 h 1618633"/>
              <a:gd name="connsiteX8" fmla="*/ 609600 w 4151586"/>
              <a:gd name="connsiteY8" fmla="*/ 84082 h 1618633"/>
              <a:gd name="connsiteX9" fmla="*/ 704193 w 4151586"/>
              <a:gd name="connsiteY9" fmla="*/ 147144 h 1618633"/>
              <a:gd name="connsiteX10" fmla="*/ 735724 w 4151586"/>
              <a:gd name="connsiteY10" fmla="*/ 168165 h 1618633"/>
              <a:gd name="connsiteX11" fmla="*/ 840828 w 4151586"/>
              <a:gd name="connsiteY11" fmla="*/ 210206 h 1618633"/>
              <a:gd name="connsiteX12" fmla="*/ 851338 w 4151586"/>
              <a:gd name="connsiteY12" fmla="*/ 241737 h 1618633"/>
              <a:gd name="connsiteX13" fmla="*/ 893380 w 4151586"/>
              <a:gd name="connsiteY13" fmla="*/ 252248 h 1618633"/>
              <a:gd name="connsiteX14" fmla="*/ 987973 w 4151586"/>
              <a:gd name="connsiteY14" fmla="*/ 273268 h 1618633"/>
              <a:gd name="connsiteX15" fmla="*/ 1061545 w 4151586"/>
              <a:gd name="connsiteY15" fmla="*/ 315310 h 1618633"/>
              <a:gd name="connsiteX16" fmla="*/ 1187669 w 4151586"/>
              <a:gd name="connsiteY16" fmla="*/ 325820 h 1618633"/>
              <a:gd name="connsiteX17" fmla="*/ 1292773 w 4151586"/>
              <a:gd name="connsiteY17" fmla="*/ 315310 h 1618633"/>
              <a:gd name="connsiteX18" fmla="*/ 1481959 w 4151586"/>
              <a:gd name="connsiteY18" fmla="*/ 304800 h 1618633"/>
              <a:gd name="connsiteX19" fmla="*/ 1555531 w 4151586"/>
              <a:gd name="connsiteY19" fmla="*/ 283779 h 1618633"/>
              <a:gd name="connsiteX20" fmla="*/ 1566042 w 4151586"/>
              <a:gd name="connsiteY20" fmla="*/ 252248 h 1618633"/>
              <a:gd name="connsiteX21" fmla="*/ 1744717 w 4151586"/>
              <a:gd name="connsiteY21" fmla="*/ 252248 h 1618633"/>
              <a:gd name="connsiteX22" fmla="*/ 1944414 w 4151586"/>
              <a:gd name="connsiteY22" fmla="*/ 283779 h 1618633"/>
              <a:gd name="connsiteX23" fmla="*/ 1975945 w 4151586"/>
              <a:gd name="connsiteY23" fmla="*/ 304800 h 1618633"/>
              <a:gd name="connsiteX24" fmla="*/ 2007476 w 4151586"/>
              <a:gd name="connsiteY24" fmla="*/ 315310 h 1618633"/>
              <a:gd name="connsiteX25" fmla="*/ 2039007 w 4151586"/>
              <a:gd name="connsiteY25" fmla="*/ 336331 h 1618633"/>
              <a:gd name="connsiteX26" fmla="*/ 2102069 w 4151586"/>
              <a:gd name="connsiteY26" fmla="*/ 357351 h 1618633"/>
              <a:gd name="connsiteX27" fmla="*/ 2133600 w 4151586"/>
              <a:gd name="connsiteY27" fmla="*/ 378372 h 1618633"/>
              <a:gd name="connsiteX28" fmla="*/ 2175642 w 4151586"/>
              <a:gd name="connsiteY28" fmla="*/ 441434 h 1618633"/>
              <a:gd name="connsiteX29" fmla="*/ 2186152 w 4151586"/>
              <a:gd name="connsiteY29" fmla="*/ 472965 h 1618633"/>
              <a:gd name="connsiteX30" fmla="*/ 2207173 w 4151586"/>
              <a:gd name="connsiteY30" fmla="*/ 504496 h 1618633"/>
              <a:gd name="connsiteX31" fmla="*/ 2270235 w 4151586"/>
              <a:gd name="connsiteY31" fmla="*/ 536027 h 1618633"/>
              <a:gd name="connsiteX32" fmla="*/ 2312276 w 4151586"/>
              <a:gd name="connsiteY32" fmla="*/ 599089 h 1618633"/>
              <a:gd name="connsiteX33" fmla="*/ 2406869 w 4151586"/>
              <a:gd name="connsiteY33" fmla="*/ 662151 h 1618633"/>
              <a:gd name="connsiteX34" fmla="*/ 2438400 w 4151586"/>
              <a:gd name="connsiteY34" fmla="*/ 683172 h 1618633"/>
              <a:gd name="connsiteX35" fmla="*/ 2469931 w 4151586"/>
              <a:gd name="connsiteY35" fmla="*/ 693682 h 1618633"/>
              <a:gd name="connsiteX36" fmla="*/ 2554014 w 4151586"/>
              <a:gd name="connsiteY36" fmla="*/ 714703 h 1618633"/>
              <a:gd name="connsiteX37" fmla="*/ 2596055 w 4151586"/>
              <a:gd name="connsiteY37" fmla="*/ 735724 h 1618633"/>
              <a:gd name="connsiteX38" fmla="*/ 2701159 w 4151586"/>
              <a:gd name="connsiteY38" fmla="*/ 746234 h 1618633"/>
              <a:gd name="connsiteX39" fmla="*/ 2722180 w 4151586"/>
              <a:gd name="connsiteY39" fmla="*/ 777765 h 1618633"/>
              <a:gd name="connsiteX40" fmla="*/ 2806262 w 4151586"/>
              <a:gd name="connsiteY40" fmla="*/ 809296 h 1618633"/>
              <a:gd name="connsiteX41" fmla="*/ 3026980 w 4151586"/>
              <a:gd name="connsiteY41" fmla="*/ 840827 h 1618633"/>
              <a:gd name="connsiteX42" fmla="*/ 3289738 w 4151586"/>
              <a:gd name="connsiteY42" fmla="*/ 830317 h 1618633"/>
              <a:gd name="connsiteX43" fmla="*/ 3363311 w 4151586"/>
              <a:gd name="connsiteY43" fmla="*/ 872358 h 1618633"/>
              <a:gd name="connsiteX44" fmla="*/ 3457904 w 4151586"/>
              <a:gd name="connsiteY44" fmla="*/ 914400 h 1618633"/>
              <a:gd name="connsiteX45" fmla="*/ 3499945 w 4151586"/>
              <a:gd name="connsiteY45" fmla="*/ 977462 h 1618633"/>
              <a:gd name="connsiteX46" fmla="*/ 3520966 w 4151586"/>
              <a:gd name="connsiteY46" fmla="*/ 1008993 h 1618633"/>
              <a:gd name="connsiteX47" fmla="*/ 3552497 w 4151586"/>
              <a:gd name="connsiteY47" fmla="*/ 1030013 h 1618633"/>
              <a:gd name="connsiteX48" fmla="*/ 3584028 w 4151586"/>
              <a:gd name="connsiteY48" fmla="*/ 1093075 h 1618633"/>
              <a:gd name="connsiteX49" fmla="*/ 3615559 w 4151586"/>
              <a:gd name="connsiteY49" fmla="*/ 1114096 h 1618633"/>
              <a:gd name="connsiteX50" fmla="*/ 3668111 w 4151586"/>
              <a:gd name="connsiteY50" fmla="*/ 1198179 h 1618633"/>
              <a:gd name="connsiteX51" fmla="*/ 3699642 w 4151586"/>
              <a:gd name="connsiteY51" fmla="*/ 1261241 h 1618633"/>
              <a:gd name="connsiteX52" fmla="*/ 3710152 w 4151586"/>
              <a:gd name="connsiteY52" fmla="*/ 1303282 h 1618633"/>
              <a:gd name="connsiteX53" fmla="*/ 3752193 w 4151586"/>
              <a:gd name="connsiteY53" fmla="*/ 1366344 h 1618633"/>
              <a:gd name="connsiteX54" fmla="*/ 3773214 w 4151586"/>
              <a:gd name="connsiteY54" fmla="*/ 1397875 h 1618633"/>
              <a:gd name="connsiteX55" fmla="*/ 3794235 w 4151586"/>
              <a:gd name="connsiteY55" fmla="*/ 1429406 h 1618633"/>
              <a:gd name="connsiteX56" fmla="*/ 3804745 w 4151586"/>
              <a:gd name="connsiteY56" fmla="*/ 1460937 h 1618633"/>
              <a:gd name="connsiteX57" fmla="*/ 3867807 w 4151586"/>
              <a:gd name="connsiteY57" fmla="*/ 1502979 h 1618633"/>
              <a:gd name="connsiteX58" fmla="*/ 3888828 w 4151586"/>
              <a:gd name="connsiteY58" fmla="*/ 1534510 h 1618633"/>
              <a:gd name="connsiteX59" fmla="*/ 4078014 w 4151586"/>
              <a:gd name="connsiteY59" fmla="*/ 1566041 h 1618633"/>
              <a:gd name="connsiteX60" fmla="*/ 4109545 w 4151586"/>
              <a:gd name="connsiteY60" fmla="*/ 1587062 h 1618633"/>
              <a:gd name="connsiteX61" fmla="*/ 4151586 w 4151586"/>
              <a:gd name="connsiteY61" fmla="*/ 1618593 h 161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51586" h="1618633">
                <a:moveTo>
                  <a:pt x="0" y="84082"/>
                </a:moveTo>
                <a:cubicBezTo>
                  <a:pt x="17517" y="77075"/>
                  <a:pt x="35677" y="71499"/>
                  <a:pt x="52552" y="63062"/>
                </a:cubicBezTo>
                <a:cubicBezTo>
                  <a:pt x="63850" y="57413"/>
                  <a:pt x="71896" y="45365"/>
                  <a:pt x="84083" y="42041"/>
                </a:cubicBezTo>
                <a:cubicBezTo>
                  <a:pt x="111334" y="34609"/>
                  <a:pt x="140138" y="35034"/>
                  <a:pt x="168166" y="31531"/>
                </a:cubicBezTo>
                <a:cubicBezTo>
                  <a:pt x="178676" y="28027"/>
                  <a:pt x="189788" y="25975"/>
                  <a:pt x="199697" y="21020"/>
                </a:cubicBezTo>
                <a:cubicBezTo>
                  <a:pt x="210995" y="15371"/>
                  <a:pt x="218607" y="526"/>
                  <a:pt x="231228" y="0"/>
                </a:cubicBezTo>
                <a:lnTo>
                  <a:pt x="451945" y="10510"/>
                </a:lnTo>
                <a:cubicBezTo>
                  <a:pt x="533442" y="64841"/>
                  <a:pt x="491041" y="44563"/>
                  <a:pt x="578069" y="73572"/>
                </a:cubicBezTo>
                <a:lnTo>
                  <a:pt x="609600" y="84082"/>
                </a:lnTo>
                <a:lnTo>
                  <a:pt x="704193" y="147144"/>
                </a:lnTo>
                <a:cubicBezTo>
                  <a:pt x="714703" y="154151"/>
                  <a:pt x="724113" y="163189"/>
                  <a:pt x="735724" y="168165"/>
                </a:cubicBezTo>
                <a:cubicBezTo>
                  <a:pt x="819480" y="204060"/>
                  <a:pt x="783984" y="191259"/>
                  <a:pt x="840828" y="210206"/>
                </a:cubicBezTo>
                <a:cubicBezTo>
                  <a:pt x="844331" y="220716"/>
                  <a:pt x="842687" y="234816"/>
                  <a:pt x="851338" y="241737"/>
                </a:cubicBezTo>
                <a:cubicBezTo>
                  <a:pt x="862618" y="250761"/>
                  <a:pt x="879215" y="249415"/>
                  <a:pt x="893380" y="252248"/>
                </a:cubicBezTo>
                <a:cubicBezTo>
                  <a:pt x="985873" y="270747"/>
                  <a:pt x="926606" y="252813"/>
                  <a:pt x="987973" y="273268"/>
                </a:cubicBezTo>
                <a:cubicBezTo>
                  <a:pt x="1004494" y="284282"/>
                  <a:pt x="1042993" y="311831"/>
                  <a:pt x="1061545" y="315310"/>
                </a:cubicBezTo>
                <a:cubicBezTo>
                  <a:pt x="1103009" y="323085"/>
                  <a:pt x="1145628" y="322317"/>
                  <a:pt x="1187669" y="325820"/>
                </a:cubicBezTo>
                <a:cubicBezTo>
                  <a:pt x="1222704" y="322317"/>
                  <a:pt x="1257653" y="317818"/>
                  <a:pt x="1292773" y="315310"/>
                </a:cubicBezTo>
                <a:cubicBezTo>
                  <a:pt x="1355772" y="310810"/>
                  <a:pt x="1419059" y="310518"/>
                  <a:pt x="1481959" y="304800"/>
                </a:cubicBezTo>
                <a:cubicBezTo>
                  <a:pt x="1500100" y="303151"/>
                  <a:pt x="1536870" y="289999"/>
                  <a:pt x="1555531" y="283779"/>
                </a:cubicBezTo>
                <a:cubicBezTo>
                  <a:pt x="1559035" y="273269"/>
                  <a:pt x="1556824" y="258394"/>
                  <a:pt x="1566042" y="252248"/>
                </a:cubicBezTo>
                <a:cubicBezTo>
                  <a:pt x="1601524" y="228593"/>
                  <a:pt x="1738793" y="251754"/>
                  <a:pt x="1744717" y="252248"/>
                </a:cubicBezTo>
                <a:cubicBezTo>
                  <a:pt x="1830606" y="309503"/>
                  <a:pt x="1729743" y="249882"/>
                  <a:pt x="1944414" y="283779"/>
                </a:cubicBezTo>
                <a:cubicBezTo>
                  <a:pt x="1956891" y="285749"/>
                  <a:pt x="1964647" y="299151"/>
                  <a:pt x="1975945" y="304800"/>
                </a:cubicBezTo>
                <a:cubicBezTo>
                  <a:pt x="1985854" y="309755"/>
                  <a:pt x="1996966" y="311807"/>
                  <a:pt x="2007476" y="315310"/>
                </a:cubicBezTo>
                <a:cubicBezTo>
                  <a:pt x="2017986" y="322317"/>
                  <a:pt x="2027464" y="331201"/>
                  <a:pt x="2039007" y="336331"/>
                </a:cubicBezTo>
                <a:cubicBezTo>
                  <a:pt x="2059255" y="345330"/>
                  <a:pt x="2102069" y="357351"/>
                  <a:pt x="2102069" y="357351"/>
                </a:cubicBezTo>
                <a:cubicBezTo>
                  <a:pt x="2112579" y="364358"/>
                  <a:pt x="2125282" y="368866"/>
                  <a:pt x="2133600" y="378372"/>
                </a:cubicBezTo>
                <a:cubicBezTo>
                  <a:pt x="2150236" y="397385"/>
                  <a:pt x="2175642" y="441434"/>
                  <a:pt x="2175642" y="441434"/>
                </a:cubicBezTo>
                <a:cubicBezTo>
                  <a:pt x="2179145" y="451944"/>
                  <a:pt x="2181197" y="463056"/>
                  <a:pt x="2186152" y="472965"/>
                </a:cubicBezTo>
                <a:cubicBezTo>
                  <a:pt x="2191801" y="484263"/>
                  <a:pt x="2198241" y="495564"/>
                  <a:pt x="2207173" y="504496"/>
                </a:cubicBezTo>
                <a:cubicBezTo>
                  <a:pt x="2227549" y="524872"/>
                  <a:pt x="2244589" y="527479"/>
                  <a:pt x="2270235" y="536027"/>
                </a:cubicBezTo>
                <a:cubicBezTo>
                  <a:pt x="2284249" y="557048"/>
                  <a:pt x="2291255" y="585075"/>
                  <a:pt x="2312276" y="599089"/>
                </a:cubicBezTo>
                <a:lnTo>
                  <a:pt x="2406869" y="662151"/>
                </a:lnTo>
                <a:cubicBezTo>
                  <a:pt x="2417379" y="669158"/>
                  <a:pt x="2426416" y="679178"/>
                  <a:pt x="2438400" y="683172"/>
                </a:cubicBezTo>
                <a:cubicBezTo>
                  <a:pt x="2448910" y="686675"/>
                  <a:pt x="2459183" y="690995"/>
                  <a:pt x="2469931" y="693682"/>
                </a:cubicBezTo>
                <a:cubicBezTo>
                  <a:pt x="2509404" y="703550"/>
                  <a:pt x="2520384" y="700290"/>
                  <a:pt x="2554014" y="714703"/>
                </a:cubicBezTo>
                <a:cubicBezTo>
                  <a:pt x="2568415" y="720875"/>
                  <a:pt x="2580735" y="732441"/>
                  <a:pt x="2596055" y="735724"/>
                </a:cubicBezTo>
                <a:cubicBezTo>
                  <a:pt x="2630483" y="743101"/>
                  <a:pt x="2666124" y="742731"/>
                  <a:pt x="2701159" y="746234"/>
                </a:cubicBezTo>
                <a:cubicBezTo>
                  <a:pt x="2708166" y="756744"/>
                  <a:pt x="2712476" y="769678"/>
                  <a:pt x="2722180" y="777765"/>
                </a:cubicBezTo>
                <a:cubicBezTo>
                  <a:pt x="2746980" y="798432"/>
                  <a:pt x="2776828" y="801268"/>
                  <a:pt x="2806262" y="809296"/>
                </a:cubicBezTo>
                <a:cubicBezTo>
                  <a:pt x="2934915" y="844383"/>
                  <a:pt x="2839359" y="827426"/>
                  <a:pt x="3026980" y="840827"/>
                </a:cubicBezTo>
                <a:cubicBezTo>
                  <a:pt x="3153279" y="798727"/>
                  <a:pt x="3067915" y="818641"/>
                  <a:pt x="3289738" y="830317"/>
                </a:cubicBezTo>
                <a:cubicBezTo>
                  <a:pt x="3386174" y="862461"/>
                  <a:pt x="3236057" y="808731"/>
                  <a:pt x="3363311" y="872358"/>
                </a:cubicBezTo>
                <a:cubicBezTo>
                  <a:pt x="3513395" y="947400"/>
                  <a:pt x="3365158" y="852568"/>
                  <a:pt x="3457904" y="914400"/>
                </a:cubicBezTo>
                <a:lnTo>
                  <a:pt x="3499945" y="977462"/>
                </a:lnTo>
                <a:cubicBezTo>
                  <a:pt x="3506952" y="987972"/>
                  <a:pt x="3510456" y="1001986"/>
                  <a:pt x="3520966" y="1008993"/>
                </a:cubicBezTo>
                <a:lnTo>
                  <a:pt x="3552497" y="1030013"/>
                </a:lnTo>
                <a:cubicBezTo>
                  <a:pt x="3561045" y="1055659"/>
                  <a:pt x="3563652" y="1072699"/>
                  <a:pt x="3584028" y="1093075"/>
                </a:cubicBezTo>
                <a:cubicBezTo>
                  <a:pt x="3592960" y="1102007"/>
                  <a:pt x="3605049" y="1107089"/>
                  <a:pt x="3615559" y="1114096"/>
                </a:cubicBezTo>
                <a:cubicBezTo>
                  <a:pt x="3640575" y="1189142"/>
                  <a:pt x="3618144" y="1164867"/>
                  <a:pt x="3668111" y="1198179"/>
                </a:cubicBezTo>
                <a:cubicBezTo>
                  <a:pt x="3691140" y="1232724"/>
                  <a:pt x="3688764" y="1223168"/>
                  <a:pt x="3699642" y="1261241"/>
                </a:cubicBezTo>
                <a:cubicBezTo>
                  <a:pt x="3703610" y="1275130"/>
                  <a:pt x="3703692" y="1290362"/>
                  <a:pt x="3710152" y="1303282"/>
                </a:cubicBezTo>
                <a:cubicBezTo>
                  <a:pt x="3721450" y="1325879"/>
                  <a:pt x="3738179" y="1345323"/>
                  <a:pt x="3752193" y="1366344"/>
                </a:cubicBezTo>
                <a:lnTo>
                  <a:pt x="3773214" y="1397875"/>
                </a:lnTo>
                <a:lnTo>
                  <a:pt x="3794235" y="1429406"/>
                </a:lnTo>
                <a:cubicBezTo>
                  <a:pt x="3797738" y="1439916"/>
                  <a:pt x="3796911" y="1453103"/>
                  <a:pt x="3804745" y="1460937"/>
                </a:cubicBezTo>
                <a:cubicBezTo>
                  <a:pt x="3822609" y="1478801"/>
                  <a:pt x="3867807" y="1502979"/>
                  <a:pt x="3867807" y="1502979"/>
                </a:cubicBezTo>
                <a:cubicBezTo>
                  <a:pt x="3874814" y="1513489"/>
                  <a:pt x="3878116" y="1527815"/>
                  <a:pt x="3888828" y="1534510"/>
                </a:cubicBezTo>
                <a:cubicBezTo>
                  <a:pt x="3936406" y="1564247"/>
                  <a:pt x="4035488" y="1562497"/>
                  <a:pt x="4078014" y="1566041"/>
                </a:cubicBezTo>
                <a:cubicBezTo>
                  <a:pt x="4088524" y="1573048"/>
                  <a:pt x="4099841" y="1578975"/>
                  <a:pt x="4109545" y="1587062"/>
                </a:cubicBezTo>
                <a:cubicBezTo>
                  <a:pt x="4150355" y="1621070"/>
                  <a:pt x="4124609" y="1618593"/>
                  <a:pt x="4151586" y="1618593"/>
                </a:cubicBezTo>
              </a:path>
            </a:pathLst>
          </a:custGeom>
          <a:ln w="63500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8477760" y="6321463"/>
            <a:ext cx="188516" cy="70693"/>
          </a:xfrm>
          <a:custGeom>
            <a:avLst/>
            <a:gdLst>
              <a:gd name="connsiteX0" fmla="*/ 0 w 252249"/>
              <a:gd name="connsiteY0" fmla="*/ 0 h 94593"/>
              <a:gd name="connsiteX1" fmla="*/ 63062 w 252249"/>
              <a:gd name="connsiteY1" fmla="*/ 10510 h 94593"/>
              <a:gd name="connsiteX2" fmla="*/ 126124 w 252249"/>
              <a:gd name="connsiteY2" fmla="*/ 31531 h 94593"/>
              <a:gd name="connsiteX3" fmla="*/ 157656 w 252249"/>
              <a:gd name="connsiteY3" fmla="*/ 42041 h 94593"/>
              <a:gd name="connsiteX4" fmla="*/ 210207 w 252249"/>
              <a:gd name="connsiteY4" fmla="*/ 52552 h 94593"/>
              <a:gd name="connsiteX5" fmla="*/ 252249 w 252249"/>
              <a:gd name="connsiteY5" fmla="*/ 94593 h 9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249" h="94593">
                <a:moveTo>
                  <a:pt x="0" y="0"/>
                </a:moveTo>
                <a:cubicBezTo>
                  <a:pt x="21021" y="3503"/>
                  <a:pt x="42388" y="5341"/>
                  <a:pt x="63062" y="10510"/>
                </a:cubicBezTo>
                <a:cubicBezTo>
                  <a:pt x="84558" y="15884"/>
                  <a:pt x="105103" y="24524"/>
                  <a:pt x="126124" y="31531"/>
                </a:cubicBezTo>
                <a:cubicBezTo>
                  <a:pt x="136635" y="35035"/>
                  <a:pt x="146792" y="39868"/>
                  <a:pt x="157656" y="42041"/>
                </a:cubicBezTo>
                <a:lnTo>
                  <a:pt x="210207" y="52552"/>
                </a:lnTo>
                <a:lnTo>
                  <a:pt x="252249" y="94593"/>
                </a:lnTo>
              </a:path>
            </a:pathLst>
          </a:custGeom>
          <a:ln w="161925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Полилиния 82"/>
          <p:cNvSpPr/>
          <p:nvPr/>
        </p:nvSpPr>
        <p:spPr>
          <a:xfrm>
            <a:off x="7615693" y="5751988"/>
            <a:ext cx="188516" cy="70693"/>
          </a:xfrm>
          <a:custGeom>
            <a:avLst/>
            <a:gdLst>
              <a:gd name="connsiteX0" fmla="*/ 0 w 252249"/>
              <a:gd name="connsiteY0" fmla="*/ 0 h 94593"/>
              <a:gd name="connsiteX1" fmla="*/ 63062 w 252249"/>
              <a:gd name="connsiteY1" fmla="*/ 10510 h 94593"/>
              <a:gd name="connsiteX2" fmla="*/ 126124 w 252249"/>
              <a:gd name="connsiteY2" fmla="*/ 31531 h 94593"/>
              <a:gd name="connsiteX3" fmla="*/ 157656 w 252249"/>
              <a:gd name="connsiteY3" fmla="*/ 42041 h 94593"/>
              <a:gd name="connsiteX4" fmla="*/ 210207 w 252249"/>
              <a:gd name="connsiteY4" fmla="*/ 52552 h 94593"/>
              <a:gd name="connsiteX5" fmla="*/ 252249 w 252249"/>
              <a:gd name="connsiteY5" fmla="*/ 94593 h 9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249" h="94593">
                <a:moveTo>
                  <a:pt x="0" y="0"/>
                </a:moveTo>
                <a:cubicBezTo>
                  <a:pt x="21021" y="3503"/>
                  <a:pt x="42388" y="5341"/>
                  <a:pt x="63062" y="10510"/>
                </a:cubicBezTo>
                <a:cubicBezTo>
                  <a:pt x="84558" y="15884"/>
                  <a:pt x="105103" y="24524"/>
                  <a:pt x="126124" y="31531"/>
                </a:cubicBezTo>
                <a:cubicBezTo>
                  <a:pt x="136635" y="35035"/>
                  <a:pt x="146792" y="39868"/>
                  <a:pt x="157656" y="42041"/>
                </a:cubicBezTo>
                <a:lnTo>
                  <a:pt x="210207" y="52552"/>
                </a:lnTo>
                <a:lnTo>
                  <a:pt x="252249" y="94593"/>
                </a:lnTo>
              </a:path>
            </a:pathLst>
          </a:custGeom>
          <a:ln w="161925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" name="Полилиния 83"/>
          <p:cNvSpPr/>
          <p:nvPr/>
        </p:nvSpPr>
        <p:spPr>
          <a:xfrm>
            <a:off x="6459069" y="5310154"/>
            <a:ext cx="188516" cy="70693"/>
          </a:xfrm>
          <a:custGeom>
            <a:avLst/>
            <a:gdLst>
              <a:gd name="connsiteX0" fmla="*/ 0 w 252249"/>
              <a:gd name="connsiteY0" fmla="*/ 0 h 94593"/>
              <a:gd name="connsiteX1" fmla="*/ 63062 w 252249"/>
              <a:gd name="connsiteY1" fmla="*/ 10510 h 94593"/>
              <a:gd name="connsiteX2" fmla="*/ 126124 w 252249"/>
              <a:gd name="connsiteY2" fmla="*/ 31531 h 94593"/>
              <a:gd name="connsiteX3" fmla="*/ 157656 w 252249"/>
              <a:gd name="connsiteY3" fmla="*/ 42041 h 94593"/>
              <a:gd name="connsiteX4" fmla="*/ 210207 w 252249"/>
              <a:gd name="connsiteY4" fmla="*/ 52552 h 94593"/>
              <a:gd name="connsiteX5" fmla="*/ 252249 w 252249"/>
              <a:gd name="connsiteY5" fmla="*/ 94593 h 9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249" h="94593">
                <a:moveTo>
                  <a:pt x="0" y="0"/>
                </a:moveTo>
                <a:cubicBezTo>
                  <a:pt x="21021" y="3503"/>
                  <a:pt x="42388" y="5341"/>
                  <a:pt x="63062" y="10510"/>
                </a:cubicBezTo>
                <a:cubicBezTo>
                  <a:pt x="84558" y="15884"/>
                  <a:pt x="105103" y="24524"/>
                  <a:pt x="126124" y="31531"/>
                </a:cubicBezTo>
                <a:cubicBezTo>
                  <a:pt x="136635" y="35035"/>
                  <a:pt x="146792" y="39868"/>
                  <a:pt x="157656" y="42041"/>
                </a:cubicBezTo>
                <a:lnTo>
                  <a:pt x="210207" y="52552"/>
                </a:lnTo>
                <a:lnTo>
                  <a:pt x="252249" y="94593"/>
                </a:lnTo>
              </a:path>
            </a:pathLst>
          </a:custGeom>
          <a:ln w="161925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Полилиния 84"/>
          <p:cNvSpPr/>
          <p:nvPr/>
        </p:nvSpPr>
        <p:spPr>
          <a:xfrm>
            <a:off x="5451688" y="5196259"/>
            <a:ext cx="188516" cy="70693"/>
          </a:xfrm>
          <a:custGeom>
            <a:avLst/>
            <a:gdLst>
              <a:gd name="connsiteX0" fmla="*/ 0 w 252249"/>
              <a:gd name="connsiteY0" fmla="*/ 0 h 94593"/>
              <a:gd name="connsiteX1" fmla="*/ 63062 w 252249"/>
              <a:gd name="connsiteY1" fmla="*/ 10510 h 94593"/>
              <a:gd name="connsiteX2" fmla="*/ 126124 w 252249"/>
              <a:gd name="connsiteY2" fmla="*/ 31531 h 94593"/>
              <a:gd name="connsiteX3" fmla="*/ 157656 w 252249"/>
              <a:gd name="connsiteY3" fmla="*/ 42041 h 94593"/>
              <a:gd name="connsiteX4" fmla="*/ 210207 w 252249"/>
              <a:gd name="connsiteY4" fmla="*/ 52552 h 94593"/>
              <a:gd name="connsiteX5" fmla="*/ 252249 w 252249"/>
              <a:gd name="connsiteY5" fmla="*/ 94593 h 9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249" h="94593">
                <a:moveTo>
                  <a:pt x="0" y="0"/>
                </a:moveTo>
                <a:cubicBezTo>
                  <a:pt x="21021" y="3503"/>
                  <a:pt x="42388" y="5341"/>
                  <a:pt x="63062" y="10510"/>
                </a:cubicBezTo>
                <a:cubicBezTo>
                  <a:pt x="84558" y="15884"/>
                  <a:pt x="105103" y="24524"/>
                  <a:pt x="126124" y="31531"/>
                </a:cubicBezTo>
                <a:cubicBezTo>
                  <a:pt x="136635" y="35035"/>
                  <a:pt x="146792" y="39868"/>
                  <a:pt x="157656" y="42041"/>
                </a:cubicBezTo>
                <a:lnTo>
                  <a:pt x="210207" y="52552"/>
                </a:lnTo>
                <a:lnTo>
                  <a:pt x="252249" y="94593"/>
                </a:lnTo>
              </a:path>
            </a:pathLst>
          </a:custGeom>
          <a:ln w="161925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>
            <a:endCxn id="29" idx="58"/>
          </p:cNvCxnSpPr>
          <p:nvPr/>
        </p:nvCxnSpPr>
        <p:spPr bwMode="auto">
          <a:xfrm>
            <a:off x="8242117" y="6221318"/>
            <a:ext cx="109967" cy="7658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Прямая соединительная линия 85"/>
          <p:cNvCxnSpPr/>
          <p:nvPr/>
        </p:nvCxnSpPr>
        <p:spPr bwMode="auto">
          <a:xfrm flipH="1">
            <a:off x="8308758" y="6255188"/>
            <a:ext cx="105917" cy="1325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Овал 102"/>
          <p:cNvSpPr/>
          <p:nvPr/>
        </p:nvSpPr>
        <p:spPr bwMode="auto">
          <a:xfrm>
            <a:off x="5956623" y="1944066"/>
            <a:ext cx="482667" cy="334861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5375420" y="914400"/>
            <a:ext cx="835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VR of 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strongly 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scattered 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particles</a:t>
            </a:r>
            <a:endParaRPr lang="be-BY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cxnSp>
        <p:nvCxnSpPr>
          <p:cNvPr id="112" name="Прямая со стрелкой 111"/>
          <p:cNvCxnSpPr/>
          <p:nvPr/>
        </p:nvCxnSpPr>
        <p:spPr bwMode="auto">
          <a:xfrm>
            <a:off x="5737017" y="1837659"/>
            <a:ext cx="235878" cy="15544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7"/>
          <p:cNvSpPr txBox="1">
            <a:spLocks noChangeArrowheads="1"/>
          </p:cNvSpPr>
          <p:nvPr/>
        </p:nvSpPr>
        <p:spPr bwMode="auto">
          <a:xfrm>
            <a:off x="691660" y="2317109"/>
            <a:ext cx="1822940" cy="126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Entrance </a:t>
            </a:r>
          </a:p>
          <a:p>
            <a:pPr eaLnBrk="1" hangingPunct="1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through 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crystal lateral </a:t>
            </a:r>
          </a:p>
          <a:p>
            <a:pPr eaLnBrk="1" hangingPunct="1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surface</a:t>
            </a:r>
            <a:endParaRPr lang="be-BY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7" name="Прямая со стрелкой 116"/>
          <p:cNvCxnSpPr/>
          <p:nvPr/>
        </p:nvCxnSpPr>
        <p:spPr bwMode="auto">
          <a:xfrm flipV="1">
            <a:off x="1997739" y="2665997"/>
            <a:ext cx="365216" cy="235951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/>
          <p:nvPr/>
        </p:nvCxnSpPr>
        <p:spPr bwMode="auto">
          <a:xfrm>
            <a:off x="5640204" y="4919990"/>
            <a:ext cx="1492131" cy="718810"/>
          </a:xfrm>
          <a:prstGeom prst="straightConnector1">
            <a:avLst/>
          </a:prstGeom>
          <a:ln w="317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/>
          <p:nvPr/>
        </p:nvCxnSpPr>
        <p:spPr bwMode="auto">
          <a:xfrm>
            <a:off x="7100430" y="5638800"/>
            <a:ext cx="2018910" cy="630201"/>
          </a:xfrm>
          <a:prstGeom prst="straightConnector1">
            <a:avLst/>
          </a:prstGeom>
          <a:ln w="317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>
            <a:endCxn id="29" idx="32"/>
          </p:cNvCxnSpPr>
          <p:nvPr/>
        </p:nvCxnSpPr>
        <p:spPr bwMode="auto">
          <a:xfrm flipH="1">
            <a:off x="7173859" y="4800600"/>
            <a:ext cx="630350" cy="798219"/>
          </a:xfrm>
          <a:prstGeom prst="straightConnector1">
            <a:avLst/>
          </a:prstGeom>
          <a:ln w="41275">
            <a:solidFill>
              <a:srgbClr val="002060"/>
            </a:solidFill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7" name="Рисунок 133" descr="Вырезка экран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35" y="5105400"/>
            <a:ext cx="967204" cy="59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0" name="Прямая со стрелкой 179"/>
          <p:cNvCxnSpPr/>
          <p:nvPr/>
        </p:nvCxnSpPr>
        <p:spPr>
          <a:xfrm flipH="1">
            <a:off x="2380980" y="4495800"/>
            <a:ext cx="438420" cy="1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 стрелкой 180"/>
          <p:cNvCxnSpPr/>
          <p:nvPr/>
        </p:nvCxnSpPr>
        <p:spPr>
          <a:xfrm flipH="1">
            <a:off x="1884159" y="5557203"/>
            <a:ext cx="831101" cy="25468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 стрелкой 181"/>
          <p:cNvCxnSpPr/>
          <p:nvPr/>
        </p:nvCxnSpPr>
        <p:spPr>
          <a:xfrm>
            <a:off x="1817717" y="4814708"/>
            <a:ext cx="544483" cy="69390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 стрелкой 182"/>
          <p:cNvCxnSpPr/>
          <p:nvPr/>
        </p:nvCxnSpPr>
        <p:spPr>
          <a:xfrm>
            <a:off x="3641503" y="5655758"/>
            <a:ext cx="170149" cy="45875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 стрелкой 183"/>
          <p:cNvCxnSpPr>
            <a:endCxn id="214" idx="1"/>
          </p:cNvCxnSpPr>
          <p:nvPr/>
        </p:nvCxnSpPr>
        <p:spPr>
          <a:xfrm>
            <a:off x="1258626" y="5594962"/>
            <a:ext cx="140733" cy="23373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Прямоугольник 158"/>
          <p:cNvSpPr/>
          <p:nvPr/>
        </p:nvSpPr>
        <p:spPr>
          <a:xfrm>
            <a:off x="2743200" y="4343400"/>
            <a:ext cx="99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Multiple 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coulomb 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scattering</a:t>
            </a:r>
            <a:endParaRPr lang="be-BY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609600" y="4353580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Single </a:t>
            </a:r>
          </a:p>
          <a:p>
            <a:pPr lvl="0"/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coulomb scattering</a:t>
            </a:r>
            <a:endParaRPr lang="be-BY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2362199" y="5191780"/>
            <a:ext cx="1676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Nuclear </a:t>
            </a: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+diffractive </a:t>
            </a:r>
            <a:endParaRPr lang="en-US" sz="1400" dirty="0">
              <a:solidFill>
                <a:srgbClr val="000000"/>
              </a:solidFill>
              <a:cs typeface="Times New Roman" pitchFamily="18" charset="0"/>
            </a:endParaRPr>
          </a:p>
          <a:p>
            <a:pPr lvl="0"/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scattering</a:t>
            </a:r>
            <a:endParaRPr lang="be-BY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14" name="Овал 213"/>
          <p:cNvSpPr/>
          <p:nvPr/>
        </p:nvSpPr>
        <p:spPr bwMode="auto">
          <a:xfrm>
            <a:off x="1328674" y="5779653"/>
            <a:ext cx="482667" cy="334861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609600" y="5115580"/>
            <a:ext cx="1521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VR </a:t>
            </a: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of strongly </a:t>
            </a:r>
            <a:endParaRPr lang="en-US" sz="1400" dirty="0">
              <a:solidFill>
                <a:srgbClr val="000000"/>
              </a:solidFill>
              <a:cs typeface="Times New Roman" pitchFamily="18" charset="0"/>
            </a:endParaRPr>
          </a:p>
          <a:p>
            <a:pPr lvl="0"/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scattered </a:t>
            </a: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particles</a:t>
            </a:r>
            <a:endParaRPr lang="be-BY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D09BAD-409C-4AEF-888E-35EB9EF895C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6109830" y="5266952"/>
            <a:ext cx="2423496" cy="9543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Прямая со стрелкой 69"/>
          <p:cNvCxnSpPr/>
          <p:nvPr/>
        </p:nvCxnSpPr>
        <p:spPr bwMode="auto">
          <a:xfrm>
            <a:off x="5445797" y="4171428"/>
            <a:ext cx="194407" cy="770553"/>
          </a:xfrm>
          <a:prstGeom prst="straightConnector1">
            <a:avLst/>
          </a:prstGeom>
          <a:ln w="317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7321578" y="4303693"/>
            <a:ext cx="1822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Reflection of strongly </a:t>
            </a:r>
            <a:endParaRPr lang="en-US" sz="1400" dirty="0">
              <a:solidFill>
                <a:srgbClr val="000000"/>
              </a:solidFill>
              <a:cs typeface="Times New Roman" pitchFamily="18" charset="0"/>
            </a:endParaRPr>
          </a:p>
          <a:p>
            <a:pPr lvl="0"/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scattered </a:t>
            </a: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particle</a:t>
            </a:r>
            <a:endParaRPr lang="be-BY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cxnSp>
        <p:nvCxnSpPr>
          <p:cNvPr id="77" name="Прямая со стрелкой 76"/>
          <p:cNvCxnSpPr/>
          <p:nvPr/>
        </p:nvCxnSpPr>
        <p:spPr bwMode="auto">
          <a:xfrm flipH="1">
            <a:off x="5712900" y="4495800"/>
            <a:ext cx="485056" cy="410829"/>
          </a:xfrm>
          <a:prstGeom prst="straightConnector1">
            <a:avLst/>
          </a:prstGeom>
          <a:ln w="41275">
            <a:solidFill>
              <a:srgbClr val="002060"/>
            </a:solidFill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5721378" y="4201180"/>
            <a:ext cx="1822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Nuclear or diffractive</a:t>
            </a:r>
          </a:p>
          <a:p>
            <a:pPr lvl="0"/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scattering</a:t>
            </a:r>
            <a:endParaRPr lang="be-BY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10" y="719423"/>
            <a:ext cx="990600" cy="2956240"/>
          </a:xfrm>
          <a:prstGeom prst="rect">
            <a:avLst/>
          </a:prstGeom>
        </p:spPr>
      </p:pic>
      <p:pic>
        <p:nvPicPr>
          <p:cNvPr id="69" name="Рисунок 68" descr="Вырезка экрана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3" t="2" r="-5173" b="-2"/>
          <a:stretch/>
        </p:blipFill>
        <p:spPr>
          <a:xfrm>
            <a:off x="8277059" y="887904"/>
            <a:ext cx="361950" cy="15989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85769"/>
            <a:ext cx="960428" cy="2952807"/>
          </a:xfrm>
          <a:prstGeom prst="rect">
            <a:avLst/>
          </a:prstGeom>
        </p:spPr>
      </p:pic>
      <p:pic>
        <p:nvPicPr>
          <p:cNvPr id="66" name="Рисунок 65" descr="Вырезка экрана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3" t="2" r="-5173" b="-2"/>
          <a:stretch/>
        </p:blipFill>
        <p:spPr>
          <a:xfrm>
            <a:off x="3736182" y="878332"/>
            <a:ext cx="361950" cy="15989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7" name="Прямоугольник 46"/>
          <p:cNvSpPr/>
          <p:nvPr/>
        </p:nvSpPr>
        <p:spPr bwMode="auto">
          <a:xfrm>
            <a:off x="0" y="419214"/>
            <a:ext cx="9144000" cy="6438786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/>
          <a:stretch/>
        </p:blipFill>
        <p:spPr>
          <a:xfrm>
            <a:off x="539260" y="457828"/>
            <a:ext cx="3346940" cy="3634944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"/>
          <a:stretch/>
        </p:blipFill>
        <p:spPr>
          <a:xfrm>
            <a:off x="4908534" y="419214"/>
            <a:ext cx="3397266" cy="3681441"/>
          </a:xfrm>
          <a:prstGeom prst="rect">
            <a:avLst/>
          </a:prstGeom>
        </p:spPr>
      </p:pic>
      <p:sp>
        <p:nvSpPr>
          <p:cNvPr id="347159" name="Rectangle 23"/>
          <p:cNvSpPr>
            <a:spLocks noChangeArrowheads="1"/>
          </p:cNvSpPr>
          <p:nvPr/>
        </p:nvSpPr>
        <p:spPr bwMode="auto">
          <a:xfrm>
            <a:off x="0" y="-762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Diffractive losses, channeling orientation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4" name="Рисунок 25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90" y="685800"/>
            <a:ext cx="799055" cy="17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Рисунок 26" descr="Вырезка э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91" y="704079"/>
            <a:ext cx="707035" cy="15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0" y="4109433"/>
            <a:ext cx="4191000" cy="2757345"/>
            <a:chOff x="76200" y="4100655"/>
            <a:chExt cx="4191000" cy="2757345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76200" y="4100655"/>
              <a:ext cx="4191000" cy="2757345"/>
            </a:xfrm>
            <a:prstGeom prst="rect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e-BY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9" name="Рисунок 8" descr="Вырезка экрана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135814"/>
              <a:ext cx="3854190" cy="2687026"/>
            </a:xfrm>
            <a:prstGeom prst="rect">
              <a:avLst/>
            </a:prstGeom>
          </p:spPr>
        </p:pic>
        <p:pic>
          <p:nvPicPr>
            <p:cNvPr id="177" name="Рисунок 133" descr="Вырезка экрана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996" y="4419600"/>
              <a:ext cx="967204" cy="595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7" name="Рисунок 66" descr="Вырезка экра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159" y="2097040"/>
            <a:ext cx="454097" cy="222415"/>
          </a:xfrm>
          <a:prstGeom prst="rect">
            <a:avLst/>
          </a:prstGeom>
        </p:spPr>
      </p:pic>
      <p:pic>
        <p:nvPicPr>
          <p:cNvPr id="68" name="Рисунок 67" descr="Вырезка экра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0695" y="2100144"/>
            <a:ext cx="454097" cy="222415"/>
          </a:xfrm>
          <a:prstGeom prst="rect">
            <a:avLst/>
          </a:prstGeom>
        </p:spPr>
      </p:pic>
      <p:pic>
        <p:nvPicPr>
          <p:cNvPr id="70" name="Рисунок 141" descr="Вырезка экран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69602"/>
            <a:ext cx="384796" cy="22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Рисунок 141" descr="Вырезка экран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55" y="3874499"/>
            <a:ext cx="384796" cy="22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4572000" y="4114800"/>
            <a:ext cx="4419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dirty="0" smtClean="0">
                <a:cs typeface="Times New Roman" pitchFamily="18" charset="0"/>
              </a:rPr>
              <a:t>Difference is explained simply by different statistics caused by different models of elastic nuclear scattering.</a:t>
            </a:r>
          </a:p>
          <a:p>
            <a:pPr algn="l" eaLnBrk="1" hangingPunct="1"/>
            <a:endParaRPr lang="en-US" dirty="0" smtClean="0">
              <a:cs typeface="Times New Roman" pitchFamily="18" charset="0"/>
            </a:endParaRPr>
          </a:p>
          <a:p>
            <a:pPr algn="l" eaLnBrk="1" hangingPunct="1"/>
            <a:r>
              <a:rPr lang="en-US" dirty="0" smtClean="0">
                <a:cs typeface="Times New Roman" pitchFamily="18" charset="0"/>
              </a:rPr>
              <a:t>About 0.3% of particles will be scattered by either elastic or diffractive nuclear scattering. Energy deposition is enough for considerable changing the trajectory in accelerator. A correct model for such events is important.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6781800" y="6243638"/>
            <a:ext cx="2133600" cy="457200"/>
          </a:xfrm>
        </p:spPr>
        <p:txBody>
          <a:bodyPr/>
          <a:lstStyle/>
          <a:p>
            <a:pPr>
              <a:defRPr/>
            </a:pPr>
            <a:fld id="{C3D09BAD-409C-4AEF-888E-35EB9EF895C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6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 bwMode="auto">
          <a:xfrm>
            <a:off x="0" y="457200"/>
            <a:ext cx="9144000" cy="640080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3" name="Рисунок 2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" y="2514600"/>
            <a:ext cx="5554716" cy="4060377"/>
          </a:xfrm>
          <a:prstGeom prst="rect">
            <a:avLst/>
          </a:prstGeom>
        </p:spPr>
      </p:pic>
      <p:sp>
        <p:nvSpPr>
          <p:cNvPr id="347159" name="Rectangle 23"/>
          <p:cNvSpPr>
            <a:spLocks noChangeArrowheads="1"/>
          </p:cNvSpPr>
          <p:nvPr/>
        </p:nvSpPr>
        <p:spPr bwMode="auto">
          <a:xfrm>
            <a:off x="0" y="-762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Percentage of different effects and calculation time analysis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D09BAD-409C-4AEF-888E-35EB9EF895C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503"/>
            <a:ext cx="9144000" cy="1624497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 bwMode="auto">
          <a:xfrm>
            <a:off x="1371600" y="2057400"/>
            <a:ext cx="2057400" cy="228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3962400" y="2073166"/>
            <a:ext cx="2057400" cy="228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4038600" y="1676400"/>
            <a:ext cx="2057400" cy="228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6858000" y="1676400"/>
            <a:ext cx="2057400" cy="228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371600" y="1642334"/>
            <a:ext cx="2057400" cy="228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4038600" y="1245151"/>
            <a:ext cx="2057400" cy="228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54717" y="2895600"/>
            <a:ext cx="35892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dirty="0" smtClean="0">
                <a:cs typeface="Times New Roman" pitchFamily="18" charset="0"/>
              </a:rPr>
              <a:t>For about 10 millions of particles the average time of calculation of </a:t>
            </a:r>
            <a:r>
              <a:rPr lang="en-US" dirty="0" err="1" smtClean="0">
                <a:cs typeface="Times New Roman" pitchFamily="18" charset="0"/>
              </a:rPr>
              <a:t>SixTrack</a:t>
            </a:r>
            <a:r>
              <a:rPr lang="en-US" dirty="0" smtClean="0">
                <a:cs typeface="Times New Roman" pitchFamily="18" charset="0"/>
              </a:rPr>
              <a:t> at </a:t>
            </a:r>
            <a:r>
              <a:rPr lang="en-US" dirty="0" err="1" smtClean="0">
                <a:cs typeface="Times New Roman" pitchFamily="18" charset="0"/>
              </a:rPr>
              <a:t>lxplus</a:t>
            </a:r>
            <a:r>
              <a:rPr lang="en-US" dirty="0" smtClean="0">
                <a:cs typeface="Times New Roman" pitchFamily="18" charset="0"/>
              </a:rPr>
              <a:t> was 5 h.</a:t>
            </a:r>
          </a:p>
          <a:p>
            <a:pPr algn="l" eaLnBrk="1" hangingPunct="1"/>
            <a:endParaRPr lang="en-US" dirty="0">
              <a:cs typeface="Times New Roman" pitchFamily="18" charset="0"/>
            </a:endParaRPr>
          </a:p>
          <a:p>
            <a:pPr algn="l" eaLnBrk="1" hangingPunct="1"/>
            <a:r>
              <a:rPr lang="en-US" dirty="0" smtClean="0">
                <a:cs typeface="Times New Roman" pitchFamily="18" charset="0"/>
              </a:rPr>
              <a:t>The calculation time by CRYSTAL-channeling strongly depends on crystal orientation.</a:t>
            </a:r>
          </a:p>
          <a:p>
            <a:pPr algn="l" eaLnBrk="1" hangingPunct="1"/>
            <a:r>
              <a:rPr lang="en-US" dirty="0" smtClean="0">
                <a:cs typeface="Times New Roman" pitchFamily="18" charset="0"/>
              </a:rPr>
              <a:t>Calculation was performed by </a:t>
            </a:r>
          </a:p>
          <a:p>
            <a:pPr algn="l" eaLnBrk="1" hangingPunct="1"/>
            <a:r>
              <a:rPr lang="en-US" dirty="0" smtClean="0">
                <a:cs typeface="Times New Roman" pitchFamily="18" charset="0"/>
              </a:rPr>
              <a:t>i7 processor, 4 cores, 2.3 GHz.</a:t>
            </a:r>
          </a:p>
          <a:p>
            <a:pPr algn="l" eaLnBrk="1" hangingPunct="1"/>
            <a:endParaRPr lang="en-US" dirty="0">
              <a:cs typeface="Times New Roman" pitchFamily="18" charset="0"/>
            </a:endParaRPr>
          </a:p>
          <a:p>
            <a:pPr algn="l" eaLnBrk="1" hangingPunct="1"/>
            <a:r>
              <a:rPr lang="en-US" dirty="0" smtClean="0">
                <a:cs typeface="Times New Roman" pitchFamily="18" charset="0"/>
              </a:rPr>
              <a:t>For estimation it was put that calculation at </a:t>
            </a:r>
            <a:r>
              <a:rPr lang="en-US" dirty="0" err="1" smtClean="0">
                <a:cs typeface="Times New Roman" pitchFamily="18" charset="0"/>
              </a:rPr>
              <a:t>lxplus</a:t>
            </a:r>
            <a:r>
              <a:rPr lang="en-US" dirty="0" smtClean="0">
                <a:cs typeface="Times New Roman" pitchFamily="18" charset="0"/>
              </a:rPr>
              <a:t> is </a:t>
            </a:r>
            <a:r>
              <a:rPr lang="en-US" dirty="0">
                <a:cs typeface="Times New Roman" pitchFamily="18" charset="0"/>
              </a:rPr>
              <a:t>3</a:t>
            </a:r>
            <a:r>
              <a:rPr lang="en-US" dirty="0" smtClean="0">
                <a:cs typeface="Times New Roman" pitchFamily="18" charset="0"/>
              </a:rPr>
              <a:t> times faster. </a:t>
            </a:r>
            <a:endParaRPr lang="en-US" dirty="0"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>
            <a:off x="609600" y="5260428"/>
            <a:ext cx="48768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Прямоугольник 23"/>
          <p:cNvSpPr/>
          <p:nvPr/>
        </p:nvSpPr>
        <p:spPr>
          <a:xfrm>
            <a:off x="3924300" y="4919246"/>
            <a:ext cx="1714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sz="1600" b="1" dirty="0" smtClean="0">
                <a:cs typeface="Times New Roman" pitchFamily="18" charset="0"/>
              </a:rPr>
              <a:t>30 % increasing</a:t>
            </a:r>
            <a:endParaRPr lang="en-US" sz="1600" b="1" dirty="0"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 bwMode="auto">
          <a:xfrm>
            <a:off x="533400" y="4724400"/>
            <a:ext cx="48768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Прямоугольник 25"/>
          <p:cNvSpPr/>
          <p:nvPr/>
        </p:nvSpPr>
        <p:spPr>
          <a:xfrm>
            <a:off x="3962400" y="4385846"/>
            <a:ext cx="1790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sz="1600" b="1" dirty="0" smtClean="0">
                <a:cs typeface="Times New Roman" pitchFamily="18" charset="0"/>
              </a:rPr>
              <a:t>50 % increasing</a:t>
            </a:r>
            <a:endParaRPr lang="en-US" sz="1600" b="1" dirty="0"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057400" y="4385846"/>
            <a:ext cx="413266" cy="125808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806833" y="4050268"/>
            <a:ext cx="555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VR</a:t>
            </a:r>
            <a:endParaRPr lang="be-BY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174866" y="5421868"/>
            <a:ext cx="1279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channeling</a:t>
            </a:r>
            <a:endParaRPr lang="be-BY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3200400" y="5643930"/>
            <a:ext cx="974466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36466" y="3200400"/>
            <a:ext cx="1387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amorphous</a:t>
            </a:r>
            <a:endParaRPr lang="be-BY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1066800" y="3505200"/>
            <a:ext cx="740033" cy="81611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3102234" y="3352800"/>
            <a:ext cx="1888866" cy="4393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6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22"/>
          <p:cNvSpPr>
            <a:spLocks noChangeArrowheads="1"/>
          </p:cNvSpPr>
          <p:nvPr/>
        </p:nvSpPr>
        <p:spPr bwMode="auto">
          <a:xfrm>
            <a:off x="304800" y="22701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be-BY"/>
          </a:p>
        </p:txBody>
      </p:sp>
      <p:sp>
        <p:nvSpPr>
          <p:cNvPr id="31" name="Rectangle 74"/>
          <p:cNvSpPr>
            <a:spLocks noChangeArrowheads="1"/>
          </p:cNvSpPr>
          <p:nvPr/>
        </p:nvSpPr>
        <p:spPr bwMode="auto">
          <a:xfrm>
            <a:off x="533400" y="4587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ru-RU" sz="4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5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65" y="76199"/>
            <a:ext cx="6773069" cy="146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Рисунок 1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284412"/>
            <a:ext cx="4495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2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2284412"/>
            <a:ext cx="420846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Рисунок 1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538332"/>
            <a:ext cx="5724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Группа 1"/>
          <p:cNvGrpSpPr>
            <a:grpSpLocks/>
          </p:cNvGrpSpPr>
          <p:nvPr/>
        </p:nvGrpSpPr>
        <p:grpSpPr bwMode="auto">
          <a:xfrm>
            <a:off x="367193" y="3733800"/>
            <a:ext cx="4350857" cy="2977200"/>
            <a:chOff x="365125" y="1117600"/>
            <a:chExt cx="8277225" cy="5664200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7" t="27" r="10448" b="3731"/>
            <a:stretch>
              <a:fillRect/>
            </a:stretch>
          </p:blipFill>
          <p:spPr bwMode="auto">
            <a:xfrm>
              <a:off x="365125" y="1117600"/>
              <a:ext cx="8277225" cy="566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Text Box 13"/>
            <p:cNvSpPr txBox="1">
              <a:spLocks noChangeArrowheads="1"/>
            </p:cNvSpPr>
            <p:nvPr/>
          </p:nvSpPr>
          <p:spPr bwMode="auto">
            <a:xfrm>
              <a:off x="4362146" y="1295401"/>
              <a:ext cx="1511671" cy="883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1" dirty="0">
                  <a:solidFill>
                    <a:schemeClr val="bg2"/>
                  </a:solidFill>
                </a:rPr>
                <a:t>UA9</a:t>
              </a:r>
              <a:endParaRPr lang="ru-RU" sz="2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4770438" y="3733800"/>
            <a:ext cx="3834513" cy="2977200"/>
            <a:chOff x="2057401" y="1066800"/>
            <a:chExt cx="5029200" cy="3904781"/>
          </a:xfrm>
        </p:grpSpPr>
        <p:sp>
          <p:nvSpPr>
            <p:cNvPr id="67" name="Прямоугольник 1"/>
            <p:cNvSpPr>
              <a:spLocks noChangeArrowheads="1"/>
            </p:cNvSpPr>
            <p:nvPr/>
          </p:nvSpPr>
          <p:spPr bwMode="auto">
            <a:xfrm>
              <a:off x="2057401" y="1066800"/>
              <a:ext cx="5029200" cy="39047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8" r="6250" b="3169"/>
            <a:stretch>
              <a:fillRect/>
            </a:stretch>
          </p:blipFill>
          <p:spPr bwMode="auto">
            <a:xfrm>
              <a:off x="2216150" y="1219200"/>
              <a:ext cx="4711700" cy="3419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9" name="Прямая соединительная линия 6"/>
            <p:cNvCxnSpPr>
              <a:cxnSpLocks noChangeShapeType="1"/>
            </p:cNvCxnSpPr>
            <p:nvPr/>
          </p:nvCxnSpPr>
          <p:spPr bwMode="auto">
            <a:xfrm flipV="1">
              <a:off x="3673475" y="1828800"/>
              <a:ext cx="3175" cy="2438400"/>
            </a:xfrm>
            <a:prstGeom prst="line">
              <a:avLst/>
            </a:prstGeom>
            <a:noFill/>
            <a:ln w="3175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Rectangle 50" descr="Wide upward diagonal"/>
            <p:cNvSpPr>
              <a:spLocks noChangeArrowheads="1"/>
            </p:cNvSpPr>
            <p:nvPr/>
          </p:nvSpPr>
          <p:spPr bwMode="auto">
            <a:xfrm>
              <a:off x="2874963" y="3830638"/>
              <a:ext cx="1352550" cy="284162"/>
            </a:xfrm>
            <a:prstGeom prst="rect">
              <a:avLst/>
            </a:prstGeom>
            <a:pattFill prst="wdUpDiag">
              <a:fgClr>
                <a:srgbClr val="0033CC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cxnSp>
          <p:nvCxnSpPr>
            <p:cNvPr id="71" name="Прямая со стрелкой 18"/>
            <p:cNvCxnSpPr>
              <a:cxnSpLocks noChangeShapeType="1"/>
            </p:cNvCxnSpPr>
            <p:nvPr/>
          </p:nvCxnSpPr>
          <p:spPr bwMode="auto">
            <a:xfrm flipH="1">
              <a:off x="4176457" y="2970292"/>
              <a:ext cx="554036" cy="817563"/>
            </a:xfrm>
            <a:prstGeom prst="straightConnector1">
              <a:avLst/>
            </a:prstGeom>
            <a:noFill/>
            <a:ln w="38100" algn="ctr">
              <a:solidFill>
                <a:srgbClr val="0000CC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" name="Rectangle 19"/>
            <p:cNvSpPr>
              <a:spLocks noChangeArrowheads="1"/>
            </p:cNvSpPr>
            <p:nvPr/>
          </p:nvSpPr>
          <p:spPr bwMode="auto">
            <a:xfrm>
              <a:off x="4749316" y="1871132"/>
              <a:ext cx="1274141" cy="1075408"/>
            </a:xfrm>
            <a:prstGeom prst="rect">
              <a:avLst/>
            </a:prstGeom>
            <a:noFill/>
            <a:ln w="31750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 err="1"/>
                <a:t>miscut</a:t>
              </a:r>
              <a:endParaRPr lang="en-US" sz="1600" b="1" dirty="0"/>
            </a:p>
            <a:p>
              <a:r>
                <a:rPr lang="en-US" sz="1600" b="1" dirty="0"/>
                <a:t>influence</a:t>
              </a:r>
            </a:p>
            <a:p>
              <a:r>
                <a:rPr lang="en-US" sz="1600" b="1" dirty="0"/>
                <a:t>zone</a:t>
              </a:r>
              <a:endParaRPr lang="ru-RU" sz="1600" b="1" dirty="0"/>
            </a:p>
          </p:txBody>
        </p:sp>
        <p:sp>
          <p:nvSpPr>
            <p:cNvPr id="73" name="Rectangle 19"/>
            <p:cNvSpPr>
              <a:spLocks noChangeArrowheads="1"/>
            </p:cNvSpPr>
            <p:nvPr/>
          </p:nvSpPr>
          <p:spPr bwMode="auto">
            <a:xfrm>
              <a:off x="2534203" y="4214813"/>
              <a:ext cx="2286486" cy="756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average</a:t>
              </a:r>
            </a:p>
            <a:p>
              <a:r>
                <a:rPr lang="en-US" sz="1600" b="1" dirty="0" smtClean="0">
                  <a:solidFill>
                    <a:srgbClr val="FF0000"/>
                  </a:solidFill>
                </a:rPr>
                <a:t>impact parameter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D09BAD-409C-4AEF-888E-35EB9EF895C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 bwMode="auto">
          <a:xfrm>
            <a:off x="0" y="542782"/>
            <a:ext cx="9144000" cy="6315218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Рисунок 18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80800"/>
            <a:ext cx="4463469" cy="2977200"/>
          </a:xfrm>
          <a:prstGeom prst="rect">
            <a:avLst/>
          </a:prstGeom>
        </p:spPr>
      </p:pic>
      <p:sp>
        <p:nvSpPr>
          <p:cNvPr id="7178" name="Rectangle 22"/>
          <p:cNvSpPr>
            <a:spLocks noChangeArrowheads="1"/>
          </p:cNvSpPr>
          <p:nvPr/>
        </p:nvSpPr>
        <p:spPr bwMode="auto">
          <a:xfrm>
            <a:off x="304800" y="22701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be-BY"/>
          </a:p>
        </p:txBody>
      </p:sp>
      <p:sp>
        <p:nvSpPr>
          <p:cNvPr id="31" name="Rectangle 74"/>
          <p:cNvSpPr>
            <a:spLocks noChangeArrowheads="1"/>
          </p:cNvSpPr>
          <p:nvPr/>
        </p:nvSpPr>
        <p:spPr bwMode="auto">
          <a:xfrm>
            <a:off x="533400" y="4587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ru-RU" sz="4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7" name="Прямоугольник 1"/>
          <p:cNvSpPr>
            <a:spLocks noChangeArrowheads="1"/>
          </p:cNvSpPr>
          <p:nvPr/>
        </p:nvSpPr>
        <p:spPr bwMode="auto">
          <a:xfrm>
            <a:off x="4770438" y="3880800"/>
            <a:ext cx="3834513" cy="297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e-BY"/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8" r="6250" b="3169"/>
          <a:stretch>
            <a:fillRect/>
          </a:stretch>
        </p:blipFill>
        <p:spPr bwMode="auto">
          <a:xfrm>
            <a:off x="4891476" y="4098422"/>
            <a:ext cx="3592435" cy="260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9" name="Прямая соединительная линия 6"/>
          <p:cNvCxnSpPr>
            <a:cxnSpLocks noChangeShapeType="1"/>
          </p:cNvCxnSpPr>
          <p:nvPr/>
        </p:nvCxnSpPr>
        <p:spPr bwMode="auto">
          <a:xfrm flipV="1">
            <a:off x="6002613" y="4541642"/>
            <a:ext cx="2421" cy="1859158"/>
          </a:xfrm>
          <a:prstGeom prst="line">
            <a:avLst/>
          </a:prstGeom>
          <a:noFill/>
          <a:ln w="31750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Rectangle 50" descr="Wide upward diagonal"/>
          <p:cNvSpPr>
            <a:spLocks noChangeArrowheads="1"/>
          </p:cNvSpPr>
          <p:nvPr/>
        </p:nvSpPr>
        <p:spPr bwMode="auto">
          <a:xfrm>
            <a:off x="5393788" y="6064343"/>
            <a:ext cx="1031252" cy="216659"/>
          </a:xfrm>
          <a:prstGeom prst="rect">
            <a:avLst/>
          </a:prstGeom>
          <a:pattFill prst="wdUpDiag">
            <a:fgClr>
              <a:srgbClr val="0033CC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be-BY"/>
          </a:p>
        </p:txBody>
      </p:sp>
      <p:cxnSp>
        <p:nvCxnSpPr>
          <p:cNvPr id="71" name="Прямая со стрелкой 18"/>
          <p:cNvCxnSpPr>
            <a:cxnSpLocks noChangeShapeType="1"/>
          </p:cNvCxnSpPr>
          <p:nvPr/>
        </p:nvCxnSpPr>
        <p:spPr bwMode="auto">
          <a:xfrm flipH="1">
            <a:off x="6386111" y="5369400"/>
            <a:ext cx="422425" cy="623351"/>
          </a:xfrm>
          <a:prstGeom prst="straightConnector1">
            <a:avLst/>
          </a:prstGeom>
          <a:noFill/>
          <a:ln w="38100" algn="ctr">
            <a:solidFill>
              <a:srgbClr val="0000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Rectangle 19"/>
          <p:cNvSpPr>
            <a:spLocks noChangeArrowheads="1"/>
          </p:cNvSpPr>
          <p:nvPr/>
        </p:nvSpPr>
        <p:spPr bwMode="auto">
          <a:xfrm>
            <a:off x="6808536" y="4545229"/>
            <a:ext cx="971469" cy="819945"/>
          </a:xfrm>
          <a:prstGeom prst="rect">
            <a:avLst/>
          </a:prstGeom>
          <a:noFill/>
          <a:ln w="3175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 err="1"/>
              <a:t>miscut</a:t>
            </a:r>
            <a:endParaRPr lang="en-US" sz="1600" b="1" dirty="0"/>
          </a:p>
          <a:p>
            <a:r>
              <a:rPr lang="en-US" sz="1600" b="1" dirty="0"/>
              <a:t>influence</a:t>
            </a:r>
          </a:p>
          <a:p>
            <a:r>
              <a:rPr lang="en-US" sz="1600" b="1" dirty="0"/>
              <a:t>zone</a:t>
            </a:r>
            <a:endParaRPr lang="ru-RU" sz="1600" b="1" dirty="0"/>
          </a:p>
        </p:txBody>
      </p:sp>
      <p:sp>
        <p:nvSpPr>
          <p:cNvPr id="73" name="Rectangle 19"/>
          <p:cNvSpPr>
            <a:spLocks noChangeArrowheads="1"/>
          </p:cNvSpPr>
          <p:nvPr/>
        </p:nvSpPr>
        <p:spPr bwMode="auto">
          <a:xfrm>
            <a:off x="5133976" y="6281002"/>
            <a:ext cx="1743331" cy="57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average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impact parameter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1" name="Rectangle 50" descr="Wide upward diagonal"/>
          <p:cNvSpPr>
            <a:spLocks noChangeArrowheads="1"/>
          </p:cNvSpPr>
          <p:nvPr/>
        </p:nvSpPr>
        <p:spPr bwMode="auto">
          <a:xfrm>
            <a:off x="877866" y="6096417"/>
            <a:ext cx="45719" cy="263357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txBody>
          <a:bodyPr wrap="none" anchor="ctr"/>
          <a:lstStyle/>
          <a:p>
            <a:endParaRPr lang="be-BY"/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914400" y="4039484"/>
            <a:ext cx="1266699" cy="67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LHC</a:t>
            </a:r>
            <a:endParaRPr lang="be-BY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18"/>
          <p:cNvCxnSpPr>
            <a:cxnSpLocks noChangeShapeType="1"/>
          </p:cNvCxnSpPr>
          <p:nvPr/>
        </p:nvCxnSpPr>
        <p:spPr bwMode="auto">
          <a:xfrm flipH="1">
            <a:off x="923586" y="5328454"/>
            <a:ext cx="1243163" cy="876293"/>
          </a:xfrm>
          <a:prstGeom prst="straightConnector1">
            <a:avLst/>
          </a:prstGeom>
          <a:noFill/>
          <a:ln w="38100" algn="ctr">
            <a:solidFill>
              <a:srgbClr val="0000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2181099" y="4490400"/>
            <a:ext cx="971469" cy="819945"/>
          </a:xfrm>
          <a:prstGeom prst="rect">
            <a:avLst/>
          </a:prstGeom>
          <a:noFill/>
          <a:ln w="3175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 err="1"/>
              <a:t>miscut</a:t>
            </a:r>
            <a:endParaRPr lang="en-US" sz="1600" b="1" dirty="0"/>
          </a:p>
          <a:p>
            <a:r>
              <a:rPr lang="en-US" sz="1600" b="1" dirty="0"/>
              <a:t>influence</a:t>
            </a:r>
          </a:p>
          <a:p>
            <a:r>
              <a:rPr lang="en-US" sz="1600" b="1" dirty="0"/>
              <a:t>zone</a:t>
            </a:r>
            <a:endParaRPr lang="ru-RU" sz="1600" b="1" dirty="0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Miscut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angle influence for the LHC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Объект 2"/>
          <p:cNvSpPr>
            <a:spLocks noGrp="1"/>
          </p:cNvSpPr>
          <p:nvPr>
            <p:ph idx="4294967295"/>
          </p:nvPr>
        </p:nvSpPr>
        <p:spPr>
          <a:xfrm>
            <a:off x="4768003" y="914400"/>
            <a:ext cx="4375997" cy="1879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LHC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miscut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influence zone:</a:t>
            </a:r>
          </a:p>
          <a:p>
            <a:pPr eaLnBrk="1" hangingPunct="1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1.4% of particles for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=40µrad</a:t>
            </a:r>
          </a:p>
          <a:p>
            <a:pPr eaLnBrk="1" hangingPunct="1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0.78%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particles for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=30µrad</a:t>
            </a:r>
          </a:p>
          <a:p>
            <a:pPr eaLnBrk="1" hangingPunct="1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0.35%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particles for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=20µrad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0.086%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particles for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=10µrad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9" y="542782"/>
            <a:ext cx="4368812" cy="3338018"/>
          </a:xfrm>
          <a:prstGeom prst="rect">
            <a:avLst/>
          </a:prstGeom>
        </p:spPr>
      </p:pic>
      <p:pic>
        <p:nvPicPr>
          <p:cNvPr id="30" name="Рисунок 29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99"/>
          <a:stretch/>
        </p:blipFill>
        <p:spPr>
          <a:xfrm>
            <a:off x="4375731" y="3895762"/>
            <a:ext cx="4463469" cy="2024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1920" y="2971800"/>
            <a:ext cx="3608680" cy="646331"/>
          </a:xfrm>
          <a:prstGeom prst="rect">
            <a:avLst/>
          </a:prstGeom>
          <a:ln w="2222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Depending on its value </a:t>
            </a:r>
            <a:r>
              <a:rPr lang="en-US" dirty="0" err="1" smtClean="0">
                <a:cs typeface="Times New Roman" pitchFamily="18" charset="0"/>
              </a:rPr>
              <a:t>miscut</a:t>
            </a:r>
            <a:r>
              <a:rPr lang="en-US" dirty="0" smtClean="0">
                <a:cs typeface="Times New Roman" pitchFamily="18" charset="0"/>
              </a:rPr>
              <a:t> angle </a:t>
            </a:r>
          </a:p>
          <a:p>
            <a:r>
              <a:rPr lang="en-US" dirty="0" smtClean="0">
                <a:cs typeface="Times New Roman" pitchFamily="18" charset="0"/>
              </a:rPr>
              <a:t>may be important for collimation</a:t>
            </a:r>
            <a:endParaRPr lang="be-BY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D09BAD-409C-4AEF-888E-35EB9EF895C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2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59" name="Rectangle 23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 of important effects for collimation</a:t>
            </a:r>
            <a:endParaRPr lang="ru-RU" sz="3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4294967295"/>
          </p:nvPr>
        </p:nvSpPr>
        <p:spPr>
          <a:xfrm>
            <a:off x="0" y="533400"/>
            <a:ext cx="9067800" cy="62484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Channeling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profile: may be important only for a large negative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miscut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Volume reflection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profile is important for any crystal orientation.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Single coulomb scattering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at large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angle (more than 1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rad)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occurs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with 0.25% and 0.7%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particles for channeling and amorphous orientation correspondingly.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So, it may be important for any crystal orientation.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Fast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dechanneling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occurs with about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1.3%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particles for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channeling orientation.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So, it may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be also important.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Nuclear elastic, diffractive and inelastic scattering and diffractive energy losses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are essential for crystal collimation. So, the correct model for such effects is very important.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Ionization energy loss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map reflects almost all effects occurring in crystal. It may be important for heavy ions.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Escape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of particles through the lateral surface of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the crystal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involves about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0.25%, 2%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7%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channeling, VR and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amorphous orientation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correspondingly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It is very important for collimation.</a:t>
            </a:r>
          </a:p>
          <a:p>
            <a:pPr eaLnBrk="1" hangingPunct="1">
              <a:defRPr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Miscut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angle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can be important for the same reason as the previous effect for values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&gt;10-20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µrad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Rectangle 20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be-BY"/>
          </a:p>
        </p:txBody>
      </p:sp>
      <p:sp>
        <p:nvSpPr>
          <p:cNvPr id="7179" name="Rectangle 23"/>
          <p:cNvSpPr>
            <a:spLocks noChangeArrowheads="1"/>
          </p:cNvSpPr>
          <p:nvPr/>
        </p:nvSpPr>
        <p:spPr bwMode="auto">
          <a:xfrm>
            <a:off x="152400" y="1171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be-BY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D09BAD-409C-4AEF-888E-35EB9EF895C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6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Outline</a:t>
            </a:r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84354-FBD6-4B0B-AF8E-828267900490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381000" y="609600"/>
            <a:ext cx="8382000" cy="6172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CRYSTAL-channeling simulation code</a:t>
            </a:r>
          </a:p>
          <a:p>
            <a:pPr lvl="1" eaLnBrk="1" hangingPunct="1">
              <a:spcBef>
                <a:spcPts val="600"/>
              </a:spcBef>
              <a:buSzPct val="100000"/>
              <a:buBlip>
                <a:blip r:embed="rId2"/>
              </a:buBlip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Bef>
                <a:spcPts val="600"/>
              </a:spcBef>
              <a:buSzPct val="100000"/>
              <a:buBlip>
                <a:blip r:embed="rId2"/>
              </a:buBlip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Algorithm</a:t>
            </a:r>
          </a:p>
          <a:p>
            <a:pPr lvl="1" eaLnBrk="1" hangingPunct="1">
              <a:spcBef>
                <a:spcPts val="600"/>
              </a:spcBef>
              <a:buSzPct val="100000"/>
              <a:buBlip>
                <a:blip r:embed="rId2"/>
              </a:buBlip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Specific details</a:t>
            </a:r>
          </a:p>
          <a:p>
            <a:pPr lvl="0" eaLnBrk="1" hangingPunct="1">
              <a:spcBef>
                <a:spcPts val="600"/>
              </a:spcBef>
              <a:buClr>
                <a:srgbClr val="FF0000"/>
              </a:buClr>
              <a:defRPr/>
            </a:pP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Single passage simulation</a:t>
            </a:r>
          </a:p>
          <a:p>
            <a:pPr lvl="1" eaLnBrk="1" hangingPunct="1">
              <a:spcBef>
                <a:spcPts val="600"/>
              </a:spcBef>
              <a:buClr>
                <a:srgbClr val="CC0000"/>
              </a:buClr>
              <a:buSzPct val="100000"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Comparison of the results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SixTrack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crystal module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simulations</a:t>
            </a:r>
          </a:p>
          <a:p>
            <a:pPr lvl="1" eaLnBrk="1" hangingPunct="1">
              <a:spcBef>
                <a:spcPts val="600"/>
              </a:spcBef>
              <a:buClr>
                <a:srgbClr val="CC0000"/>
              </a:buClr>
              <a:buSzPct val="100000"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Observation of interesting effects for the LHC</a:t>
            </a:r>
          </a:p>
          <a:p>
            <a:pPr lvl="1" eaLnBrk="1" hangingPunct="1">
              <a:spcBef>
                <a:spcPts val="600"/>
              </a:spcBef>
              <a:buClr>
                <a:srgbClr val="CC0000"/>
              </a:buClr>
              <a:buSzPct val="100000"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Considering of the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miscut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angle problem for the LHC</a:t>
            </a:r>
          </a:p>
          <a:p>
            <a:pPr lvl="0" eaLnBrk="1" hangingPunct="1">
              <a:spcBef>
                <a:spcPts val="600"/>
              </a:spcBef>
              <a:buClr>
                <a:srgbClr val="FF0000"/>
              </a:buClr>
              <a:defRPr/>
            </a:pPr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New effects for the LHC collimation</a:t>
            </a:r>
          </a:p>
          <a:p>
            <a:pPr lvl="1" eaLnBrk="1" hangingPunct="1">
              <a:spcBef>
                <a:spcPts val="600"/>
              </a:spcBef>
              <a:buClr>
                <a:srgbClr val="CC0000"/>
              </a:buClr>
              <a:buSzPct val="100000"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technique to improve crystal channeling efficiency of charged particles (crystal cut)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Bef>
                <a:spcPts val="600"/>
              </a:spcBef>
              <a:buClr>
                <a:srgbClr val="CC0000"/>
              </a:buClr>
              <a:buSzPct val="100000"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Multiple volume reflection in one bent crystal (MVROC)</a:t>
            </a:r>
          </a:p>
          <a:p>
            <a:pPr lvl="1" eaLnBrk="1" hangingPunct="1">
              <a:spcBef>
                <a:spcPts val="600"/>
              </a:spcBef>
              <a:buClr>
                <a:srgbClr val="CC0000"/>
              </a:buClr>
              <a:buSzPct val="100000"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Combination of MVROC and channeling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ts val="600"/>
              </a:spcBef>
              <a:buClr>
                <a:srgbClr val="FF0000"/>
              </a:buClr>
              <a:buNone/>
              <a:defRPr/>
            </a:pPr>
            <a:endParaRPr lang="en-US" sz="2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0" y="1"/>
            <a:ext cx="9144000" cy="6857999"/>
          </a:xfrm>
          <a:prstGeom prst="rect">
            <a:avLst/>
          </a:prstGeom>
          <a:solidFill>
            <a:schemeClr val="accent1">
              <a:alpha val="42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7304"/>
            <a:ext cx="4038600" cy="309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76200"/>
            <a:ext cx="9144000" cy="6857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New effects for the collimation at the LHC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72" y="609600"/>
            <a:ext cx="4317221" cy="342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367" y="4037011"/>
            <a:ext cx="5149633" cy="321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6"/>
          <a:stretch/>
        </p:blipFill>
        <p:spPr bwMode="auto">
          <a:xfrm>
            <a:off x="152400" y="3568131"/>
            <a:ext cx="4154260" cy="328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9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 bwMode="auto">
          <a:xfrm>
            <a:off x="5334000" y="1"/>
            <a:ext cx="3810000" cy="685800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8153"/>
            <a:ext cx="3657600" cy="298834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16330" y="0"/>
            <a:ext cx="5141470" cy="1973493"/>
            <a:chOff x="1524000" y="50303"/>
            <a:chExt cx="6096000" cy="2339878"/>
          </a:xfrm>
        </p:grpSpPr>
        <p:sp>
          <p:nvSpPr>
            <p:cNvPr id="13" name="Прямоугольник 12"/>
            <p:cNvSpPr/>
            <p:nvPr/>
          </p:nvSpPr>
          <p:spPr bwMode="auto">
            <a:xfrm>
              <a:off x="1524000" y="50303"/>
              <a:ext cx="6096000" cy="2339878"/>
            </a:xfrm>
            <a:prstGeom prst="rect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e-BY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524000" y="50303"/>
              <a:ext cx="6096000" cy="2339878"/>
              <a:chOff x="0" y="152400"/>
              <a:chExt cx="9144000" cy="3986721"/>
            </a:xfrm>
          </p:grpSpPr>
          <p:pic>
            <p:nvPicPr>
              <p:cNvPr id="5" name="Рисунок 4" descr="Вырезка экрана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252" r="-1252"/>
              <a:stretch/>
            </p:blipFill>
            <p:spPr>
              <a:xfrm>
                <a:off x="0" y="1732844"/>
                <a:ext cx="9144000" cy="1143160"/>
              </a:xfrm>
              <a:prstGeom prst="rect">
                <a:avLst/>
              </a:prstGeom>
              <a:solidFill>
                <a:schemeClr val="accent1"/>
              </a:solidFill>
            </p:spPr>
          </p:pic>
          <p:pic>
            <p:nvPicPr>
              <p:cNvPr id="8" name="Рисунок 7" descr="Вырезка экрана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52400"/>
                <a:ext cx="9144000" cy="1580444"/>
              </a:xfrm>
              <a:prstGeom prst="rect">
                <a:avLst/>
              </a:prstGeom>
            </p:spPr>
          </p:pic>
          <p:pic>
            <p:nvPicPr>
              <p:cNvPr id="9" name="Рисунок 8" descr="Вырезка экрана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2880164"/>
                <a:ext cx="8915400" cy="1258957"/>
              </a:xfrm>
              <a:prstGeom prst="rect">
                <a:avLst/>
              </a:prstGeom>
            </p:spPr>
          </p:pic>
        </p:grpSp>
      </p:grpSp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332071"/>
            <a:ext cx="3810000" cy="308428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84354-FBD6-4B0B-AF8E-82826790049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0" y="2170144"/>
            <a:ext cx="5257799" cy="4687856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70144"/>
            <a:ext cx="5105399" cy="377688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" y="5934670"/>
            <a:ext cx="5257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Proton "phase space" a) at z = 0, b) at z = z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/>
              <a:t>) at z = </a:t>
            </a:r>
            <a:r>
              <a:rPr lang="en-US" dirty="0" smtClean="0"/>
              <a:t>z</a:t>
            </a:r>
            <a:r>
              <a:rPr lang="en-US" baseline="-25000" dirty="0" smtClean="0"/>
              <a:t>2</a:t>
            </a:r>
            <a:r>
              <a:rPr lang="en-US" dirty="0" smtClean="0"/>
              <a:t> and </a:t>
            </a:r>
            <a:r>
              <a:rPr lang="en-US" dirty="0"/>
              <a:t>e) at z = </a:t>
            </a:r>
            <a:r>
              <a:rPr lang="en-US" dirty="0" smtClean="0"/>
              <a:t>z</a:t>
            </a:r>
            <a:r>
              <a:rPr lang="en-US" baseline="-25000" dirty="0" smtClean="0"/>
              <a:t>2</a:t>
            </a:r>
            <a:r>
              <a:rPr lang="en-US" dirty="0" smtClean="0"/>
              <a:t>+π</a:t>
            </a:r>
            <a:r>
              <a:rPr lang="el-GR" dirty="0" smtClean="0"/>
              <a:t>ν</a:t>
            </a:r>
            <a:r>
              <a:rPr lang="en-US" baseline="-25000" dirty="0" smtClean="0"/>
              <a:t>||</a:t>
            </a:r>
            <a:r>
              <a:rPr lang="en-US" dirty="0" smtClean="0"/>
              <a:t>/2ω </a:t>
            </a:r>
            <a:r>
              <a:rPr lang="en-US" dirty="0"/>
              <a:t>in the </a:t>
            </a:r>
            <a:r>
              <a:rPr lang="en-US" dirty="0" smtClean="0"/>
              <a:t>cut presence </a:t>
            </a:r>
            <a:r>
              <a:rPr lang="en-US" dirty="0"/>
              <a:t>and d) at z = </a:t>
            </a:r>
            <a:r>
              <a:rPr lang="en-US" dirty="0" smtClean="0"/>
              <a:t>z</a:t>
            </a:r>
            <a:r>
              <a:rPr lang="en-US" baseline="-25000" dirty="0" smtClean="0"/>
              <a:t>1</a:t>
            </a:r>
            <a:r>
              <a:rPr lang="en-US" dirty="0" smtClean="0"/>
              <a:t>+π</a:t>
            </a:r>
            <a:r>
              <a:rPr lang="el-GR" dirty="0" smtClean="0"/>
              <a:t>ν</a:t>
            </a:r>
            <a:r>
              <a:rPr lang="en-US" baseline="-25000" dirty="0" smtClean="0"/>
              <a:t>||</a:t>
            </a:r>
            <a:r>
              <a:rPr lang="en-US" dirty="0" smtClean="0"/>
              <a:t>/</a:t>
            </a:r>
            <a:r>
              <a:rPr lang="en-US" dirty="0"/>
              <a:t>ω in the absence of the latter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042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27"/>
          <p:cNvSpPr>
            <a:spLocks noChangeArrowheads="1"/>
          </p:cNvSpPr>
          <p:nvPr/>
        </p:nvSpPr>
        <p:spPr bwMode="auto">
          <a:xfrm>
            <a:off x="4199021" y="2362201"/>
            <a:ext cx="4792579" cy="434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be-BY"/>
          </a:p>
        </p:txBody>
      </p:sp>
      <p:sp>
        <p:nvSpPr>
          <p:cNvPr id="11267" name="Прямоугольник 27"/>
          <p:cNvSpPr>
            <a:spLocks noChangeArrowheads="1"/>
          </p:cNvSpPr>
          <p:nvPr/>
        </p:nvSpPr>
        <p:spPr bwMode="auto">
          <a:xfrm>
            <a:off x="214313" y="2354263"/>
            <a:ext cx="3810000" cy="4351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be-BY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pPr>
              <a:defRPr/>
            </a:pPr>
            <a:fld id="{9448AF50-D012-4478-A6C5-DFA7927478B8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22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Прямоугольник 28"/>
          <p:cNvSpPr>
            <a:spLocks noChangeArrowheads="1"/>
          </p:cNvSpPr>
          <p:nvPr/>
        </p:nvSpPr>
        <p:spPr bwMode="auto">
          <a:xfrm>
            <a:off x="214313" y="5781675"/>
            <a:ext cx="3824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Dependence of the </a:t>
            </a:r>
            <a:r>
              <a:rPr lang="en-US" b="1" dirty="0"/>
              <a:t>7TeV</a:t>
            </a:r>
            <a:r>
              <a:rPr lang="en-US" dirty="0"/>
              <a:t> proton </a:t>
            </a:r>
            <a:r>
              <a:rPr lang="en-US" dirty="0" err="1"/>
              <a:t>dechanneling</a:t>
            </a:r>
            <a:r>
              <a:rPr lang="en-US" dirty="0"/>
              <a:t> probability in a 1 cm bent Si crystal on the </a:t>
            </a:r>
            <a:r>
              <a:rPr lang="en-US" dirty="0" err="1"/>
              <a:t>r.m.s</a:t>
            </a:r>
            <a:r>
              <a:rPr lang="en-US" dirty="0"/>
              <a:t>. incidence angle</a:t>
            </a:r>
            <a:endParaRPr lang="be-BY" dirty="0"/>
          </a:p>
        </p:txBody>
      </p:sp>
      <p:grpSp>
        <p:nvGrpSpPr>
          <p:cNvPr id="11273" name="Группа 29"/>
          <p:cNvGrpSpPr>
            <a:grpSpLocks/>
          </p:cNvGrpSpPr>
          <p:nvPr/>
        </p:nvGrpSpPr>
        <p:grpSpPr bwMode="auto">
          <a:xfrm>
            <a:off x="230188" y="2354263"/>
            <a:ext cx="3760787" cy="3436937"/>
            <a:chOff x="5334000" y="1905000"/>
            <a:chExt cx="3760076" cy="3436629"/>
          </a:xfrm>
        </p:grpSpPr>
        <p:pic>
          <p:nvPicPr>
            <p:cNvPr id="11278" name="Рисунок 30" descr="Вырезка экрана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905000"/>
              <a:ext cx="3760076" cy="3436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9" name="Прямоугольник 31"/>
            <p:cNvSpPr>
              <a:spLocks noChangeArrowheads="1"/>
            </p:cNvSpPr>
            <p:nvPr/>
          </p:nvSpPr>
          <p:spPr bwMode="auto">
            <a:xfrm>
              <a:off x="6172200" y="4381500"/>
              <a:ext cx="533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cut</a:t>
              </a:r>
              <a:endParaRPr lang="be-BY" b="1"/>
            </a:p>
          </p:txBody>
        </p:sp>
        <p:sp>
          <p:nvSpPr>
            <p:cNvPr id="11280" name="Прямоугольник 32"/>
            <p:cNvSpPr>
              <a:spLocks noChangeArrowheads="1"/>
            </p:cNvSpPr>
            <p:nvPr/>
          </p:nvSpPr>
          <p:spPr bwMode="auto">
            <a:xfrm>
              <a:off x="6248400" y="2678668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no cut</a:t>
              </a:r>
              <a:endParaRPr lang="be-BY" b="1"/>
            </a:p>
          </p:txBody>
        </p:sp>
      </p:grpSp>
      <p:cxnSp>
        <p:nvCxnSpPr>
          <p:cNvPr id="11274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2227263" y="3128963"/>
            <a:ext cx="0" cy="217170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75" name="Рисунок 3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2200"/>
            <a:ext cx="47244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6" name="Прямая соединительная линия 36"/>
          <p:cNvCxnSpPr>
            <a:cxnSpLocks noChangeShapeType="1"/>
          </p:cNvCxnSpPr>
          <p:nvPr/>
        </p:nvCxnSpPr>
        <p:spPr bwMode="auto">
          <a:xfrm>
            <a:off x="7291388" y="2847975"/>
            <a:ext cx="0" cy="217170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7" name="Прямая соединительная линия 37"/>
          <p:cNvCxnSpPr>
            <a:cxnSpLocks noChangeShapeType="1"/>
          </p:cNvCxnSpPr>
          <p:nvPr/>
        </p:nvCxnSpPr>
        <p:spPr bwMode="auto">
          <a:xfrm>
            <a:off x="5734050" y="2847975"/>
            <a:ext cx="0" cy="217170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Группа 27"/>
          <p:cNvGrpSpPr/>
          <p:nvPr/>
        </p:nvGrpSpPr>
        <p:grpSpPr>
          <a:xfrm>
            <a:off x="1828800" y="0"/>
            <a:ext cx="5757112" cy="2209800"/>
            <a:chOff x="1524000" y="50303"/>
            <a:chExt cx="6096000" cy="2339878"/>
          </a:xfrm>
        </p:grpSpPr>
        <p:sp>
          <p:nvSpPr>
            <p:cNvPr id="29" name="Прямоугольник 28"/>
            <p:cNvSpPr/>
            <p:nvPr/>
          </p:nvSpPr>
          <p:spPr bwMode="auto">
            <a:xfrm>
              <a:off x="1524000" y="50303"/>
              <a:ext cx="6096000" cy="2339878"/>
            </a:xfrm>
            <a:prstGeom prst="rect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e-BY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524000" y="50303"/>
              <a:ext cx="6096000" cy="2339878"/>
              <a:chOff x="0" y="152400"/>
              <a:chExt cx="9144000" cy="3986721"/>
            </a:xfrm>
          </p:grpSpPr>
          <p:pic>
            <p:nvPicPr>
              <p:cNvPr id="31" name="Рисунок 30" descr="Вырезка экрана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252" r="-1252"/>
              <a:stretch/>
            </p:blipFill>
            <p:spPr>
              <a:xfrm>
                <a:off x="0" y="1732844"/>
                <a:ext cx="9144000" cy="1143160"/>
              </a:xfrm>
              <a:prstGeom prst="rect">
                <a:avLst/>
              </a:prstGeom>
              <a:solidFill>
                <a:schemeClr val="accent1"/>
              </a:solidFill>
            </p:spPr>
          </p:pic>
          <p:pic>
            <p:nvPicPr>
              <p:cNvPr id="32" name="Рисунок 31" descr="Вырезка экрана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52400"/>
                <a:ext cx="9144000" cy="1580444"/>
              </a:xfrm>
              <a:prstGeom prst="rect">
                <a:avLst/>
              </a:prstGeom>
            </p:spPr>
          </p:pic>
          <p:pic>
            <p:nvPicPr>
              <p:cNvPr id="33" name="Рисунок 32" descr="Вырезка экрана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2880164"/>
                <a:ext cx="8915400" cy="1258957"/>
              </a:xfrm>
              <a:prstGeom prst="rect">
                <a:avLst/>
              </a:prstGeom>
            </p:spPr>
          </p:pic>
        </p:grpSp>
      </p:grp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4419600" y="5638800"/>
            <a:ext cx="4114800" cy="677108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9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Angular divergence of the beam is small enough for application of this technique.</a:t>
            </a:r>
            <a:endParaRPr lang="en-US" sz="19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2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75"/>
          <p:cNvSpPr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be-BY"/>
          </a:p>
        </p:txBody>
      </p:sp>
      <p:pic>
        <p:nvPicPr>
          <p:cNvPr id="12291" name="Рисунок 7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914400"/>
            <a:ext cx="451008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150"/>
            <a:ext cx="45720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159" name="Rectangle 2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 technique to improve crystal channeling efficiency </a:t>
            </a:r>
          </a:p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for the LHC!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3200400" y="1101725"/>
            <a:ext cx="16335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>
                <a:cs typeface="Times New Roman" pitchFamily="18" charset="0"/>
              </a:rPr>
              <a:t>Channeling</a:t>
            </a:r>
            <a:endParaRPr lang="be-BY" sz="1400">
              <a:cs typeface="Times New Roman" pitchFamily="18" charset="0"/>
            </a:endParaRP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1371600" y="1711325"/>
            <a:ext cx="105568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>
                <a:cs typeface="Times New Roman" pitchFamily="18" charset="0"/>
              </a:rPr>
              <a:t>VR</a:t>
            </a:r>
            <a:endParaRPr lang="be-BY" sz="1400">
              <a:cs typeface="Times New Roman" pitchFamily="18" charset="0"/>
            </a:endParaRPr>
          </a:p>
        </p:txBody>
      </p:sp>
      <p:sp>
        <p:nvSpPr>
          <p:cNvPr id="12296" name="TextBox 11"/>
          <p:cNvSpPr txBox="1">
            <a:spLocks noChangeArrowheads="1"/>
          </p:cNvSpPr>
          <p:nvPr/>
        </p:nvSpPr>
        <p:spPr bwMode="auto">
          <a:xfrm>
            <a:off x="2895600" y="1487488"/>
            <a:ext cx="19939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>
                <a:cs typeface="Times New Roman" pitchFamily="18" charset="0"/>
              </a:rPr>
              <a:t>Dechanneling + </a:t>
            </a:r>
          </a:p>
          <a:p>
            <a:pPr algn="ctr" eaLnBrk="1" hangingPunct="1"/>
            <a:r>
              <a:rPr lang="en-US" sz="1400">
                <a:cs typeface="Times New Roman" pitchFamily="18" charset="0"/>
              </a:rPr>
              <a:t>amorphous</a:t>
            </a:r>
            <a:endParaRPr lang="be-BY" sz="1400"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 bwMode="auto">
          <a:xfrm flipH="1">
            <a:off x="2735263" y="1944688"/>
            <a:ext cx="654050" cy="19367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TextBox 15"/>
          <p:cNvSpPr txBox="1">
            <a:spLocks noChangeArrowheads="1"/>
          </p:cNvSpPr>
          <p:nvPr/>
        </p:nvSpPr>
        <p:spPr bwMode="auto">
          <a:xfrm>
            <a:off x="762000" y="2049463"/>
            <a:ext cx="17335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>
                <a:cs typeface="Times New Roman" pitchFamily="18" charset="0"/>
              </a:rPr>
              <a:t>Nuclear + diffractive </a:t>
            </a:r>
          </a:p>
          <a:p>
            <a:pPr algn="ctr" eaLnBrk="1" hangingPunct="1"/>
            <a:r>
              <a:rPr lang="en-US" sz="1400">
                <a:cs typeface="Times New Roman" pitchFamily="18" charset="0"/>
              </a:rPr>
              <a:t>scattering</a:t>
            </a:r>
            <a:endParaRPr lang="be-BY" sz="1400"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 bwMode="auto">
          <a:xfrm flipV="1">
            <a:off x="2058988" y="1697038"/>
            <a:ext cx="436562" cy="309562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 bwMode="auto">
          <a:xfrm flipH="1">
            <a:off x="3130550" y="1400175"/>
            <a:ext cx="450850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 bwMode="auto">
          <a:xfrm flipH="1">
            <a:off x="1571625" y="2673350"/>
            <a:ext cx="241300" cy="4445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 bwMode="auto">
          <a:xfrm>
            <a:off x="2058988" y="2493963"/>
            <a:ext cx="1390650" cy="706437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3" name="TextBox 8"/>
          <p:cNvSpPr txBox="1">
            <a:spLocks noChangeArrowheads="1"/>
          </p:cNvSpPr>
          <p:nvPr/>
        </p:nvSpPr>
        <p:spPr bwMode="auto">
          <a:xfrm>
            <a:off x="5257800" y="2397125"/>
            <a:ext cx="105568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>
                <a:cs typeface="Times New Roman" pitchFamily="18" charset="0"/>
              </a:rPr>
              <a:t>VR</a:t>
            </a:r>
            <a:endParaRPr lang="be-BY" sz="1400"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 bwMode="auto">
          <a:xfrm>
            <a:off x="5811838" y="2846388"/>
            <a:ext cx="233362" cy="354012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5" name="TextBox 7"/>
          <p:cNvSpPr txBox="1">
            <a:spLocks noChangeArrowheads="1"/>
          </p:cNvSpPr>
          <p:nvPr/>
        </p:nvSpPr>
        <p:spPr bwMode="auto">
          <a:xfrm>
            <a:off x="6596063" y="1025525"/>
            <a:ext cx="1633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>
                <a:cs typeface="Times New Roman" pitchFamily="18" charset="0"/>
              </a:rPr>
              <a:t>Channeling</a:t>
            </a:r>
            <a:endParaRPr lang="be-BY" sz="1400"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 bwMode="auto">
          <a:xfrm>
            <a:off x="7924800" y="1400175"/>
            <a:ext cx="762000" cy="32067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7" name="TextBox 11"/>
          <p:cNvSpPr txBox="1">
            <a:spLocks noChangeArrowheads="1"/>
          </p:cNvSpPr>
          <p:nvPr/>
        </p:nvSpPr>
        <p:spPr bwMode="auto">
          <a:xfrm>
            <a:off x="6159500" y="2706688"/>
            <a:ext cx="22987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>
                <a:cs typeface="Times New Roman" pitchFamily="18" charset="0"/>
              </a:rPr>
              <a:t>Fast dechanneling + </a:t>
            </a:r>
          </a:p>
          <a:p>
            <a:pPr algn="ctr" eaLnBrk="1" hangingPunct="1"/>
            <a:r>
              <a:rPr lang="en-US" sz="1400">
                <a:cs typeface="Times New Roman" pitchFamily="18" charset="0"/>
              </a:rPr>
              <a:t>amorphous</a:t>
            </a:r>
            <a:endParaRPr lang="be-BY" sz="1400">
              <a:cs typeface="Times New Roman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 bwMode="auto">
          <a:xfrm flipH="1">
            <a:off x="6270625" y="3073400"/>
            <a:ext cx="282575" cy="26193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9" name="Рисунок 4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4125"/>
            <a:ext cx="13954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Рисунок 53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54125"/>
            <a:ext cx="13954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934200" y="6243638"/>
            <a:ext cx="2133600" cy="457200"/>
          </a:xfrm>
        </p:spPr>
        <p:txBody>
          <a:bodyPr/>
          <a:lstStyle/>
          <a:p>
            <a:pPr>
              <a:defRPr/>
            </a:pPr>
            <a:fld id="{F47E4FAB-66EB-469D-9719-D40DAA6FA7F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12312" name="Рисунок 34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41788"/>
            <a:ext cx="424815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265113" y="6324600"/>
            <a:ext cx="8497887" cy="384175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9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Cut parameters</a:t>
            </a: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: z</a:t>
            </a:r>
            <a:r>
              <a:rPr lang="en-US" sz="1900" baseline="-25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</a:t>
            </a: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=</a:t>
            </a:r>
            <a:r>
              <a:rPr lang="en-US" sz="19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17</a:t>
            </a:r>
            <a:r>
              <a:rPr lang="el-GR" sz="19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μ</a:t>
            </a:r>
            <a:r>
              <a:rPr lang="en-US" sz="19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</a:t>
            </a: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; cut thickness z</a:t>
            </a:r>
            <a:r>
              <a:rPr lang="en-US" sz="1900" baseline="-25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</a:t>
            </a: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-z</a:t>
            </a:r>
            <a:r>
              <a:rPr lang="en-US" sz="1900" baseline="-250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</a:t>
            </a: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n-US" sz="19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54</a:t>
            </a:r>
            <a:r>
              <a:rPr lang="el-GR" sz="19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μ</a:t>
            </a:r>
            <a:r>
              <a:rPr lang="en-US" sz="19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</a:t>
            </a: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for the LHC energy. Quite real!</a:t>
            </a: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5673725" y="4451350"/>
            <a:ext cx="2403475" cy="1262063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Channeling efficiency increases by 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13.5</a:t>
            </a: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%!</a:t>
            </a:r>
          </a:p>
          <a:p>
            <a:pPr>
              <a:defRPr/>
            </a:pP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Nuclear interactions decrease in </a:t>
            </a:r>
            <a:r>
              <a:rPr 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</a:t>
            </a:r>
            <a:r>
              <a:rPr lang="en-US" sz="19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times!</a:t>
            </a:r>
          </a:p>
        </p:txBody>
      </p:sp>
    </p:spTree>
    <p:extLst>
      <p:ext uri="{BB962C8B-B14F-4D97-AF65-F5344CB8AC3E}">
        <p14:creationId xmlns:p14="http://schemas.microsoft.com/office/powerpoint/2010/main" val="38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auto">
          <a:xfrm>
            <a:off x="0" y="1"/>
            <a:ext cx="9144000" cy="6857999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3010" name="Picture 5" descr="SIMOX real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67187"/>
            <a:ext cx="3605213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7" descr="simox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4391025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4082" y="3352800"/>
            <a:ext cx="8983718" cy="677108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algn="l">
              <a:defRPr/>
            </a:pPr>
            <a:r>
              <a:rPr lang="en-US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Cut parameters</a:t>
            </a:r>
            <a:r>
              <a:rPr lang="en-US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the crystal layer before </a:t>
            </a:r>
            <a:r>
              <a:rPr lang="en-US" sz="19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</a:t>
            </a:r>
            <a:r>
              <a:rPr lang="el-GR" sz="19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</a:t>
            </a:r>
            <a:r>
              <a:rPr lang="en-US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 cut thickness </a:t>
            </a:r>
            <a:r>
              <a:rPr lang="en-US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54</a:t>
            </a:r>
            <a:r>
              <a:rPr lang="el-GR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</a:t>
            </a:r>
            <a:r>
              <a:rPr lang="en-US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for the LHC energy.</a:t>
            </a:r>
          </a:p>
          <a:p>
            <a:pPr algn="l">
              <a:defRPr/>
            </a:pPr>
            <a:r>
              <a:rPr lang="en-US" sz="1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Quite real! Much simpler to make an amorphous layer instead of the cut.</a:t>
            </a:r>
            <a:endParaRPr lang="en-US" sz="1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66800" y="152400"/>
            <a:ext cx="6858000" cy="3048000"/>
            <a:chOff x="0" y="806140"/>
            <a:chExt cx="9151883" cy="4294422"/>
          </a:xfrm>
        </p:grpSpPr>
        <p:pic>
          <p:nvPicPr>
            <p:cNvPr id="7" name="Рисунок 6" descr="Вырезка экрана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" y="2971800"/>
              <a:ext cx="9144000" cy="2128762"/>
            </a:xfrm>
            <a:prstGeom prst="rect">
              <a:avLst/>
            </a:prstGeom>
          </p:spPr>
        </p:pic>
        <p:pic>
          <p:nvPicPr>
            <p:cNvPr id="5" name="Рисунок 4" descr="Вырезка экрана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06140"/>
              <a:ext cx="9144000" cy="449573"/>
            </a:xfrm>
            <a:prstGeom prst="rect">
              <a:avLst/>
            </a:prstGeom>
          </p:spPr>
        </p:pic>
        <p:pic>
          <p:nvPicPr>
            <p:cNvPr id="6" name="Рисунок 5" descr="Вырезка экрана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55713"/>
              <a:ext cx="9144000" cy="1733230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19BEB3-B6BF-4D86-8BAB-1111832B7E7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0" y="533400"/>
            <a:ext cx="9143999" cy="624840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6" name="Рисунок 2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02" y="533400"/>
            <a:ext cx="1236198" cy="3050843"/>
          </a:xfrm>
          <a:prstGeom prst="rect">
            <a:avLst/>
          </a:prstGeom>
        </p:spPr>
      </p:pic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0" y="0"/>
            <a:ext cx="9144000" cy="53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9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Multiple Volume Reflection in one bent crystal (MVROC)*</a:t>
            </a:r>
            <a:endParaRPr lang="ru-RU" sz="29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6324600" y="1161871"/>
            <a:ext cx="2286000" cy="1200329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>
                <a:cs typeface="Times New Roman" pitchFamily="18" charset="0"/>
              </a:rPr>
              <a:t>Axes form</a:t>
            </a:r>
            <a:r>
              <a:rPr lang="en-US" sz="2400" dirty="0">
                <a:solidFill>
                  <a:srgbClr val="3333FF"/>
                </a:solidFill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400" b="1" i="1" dirty="0">
                <a:cs typeface="Times New Roman" pitchFamily="18" charset="0"/>
              </a:rPr>
              <a:t>many</a:t>
            </a:r>
            <a:r>
              <a:rPr lang="en-US" sz="2400" dirty="0">
                <a:cs typeface="Times New Roman" pitchFamily="18" charset="0"/>
              </a:rPr>
              <a:t> inclined </a:t>
            </a:r>
          </a:p>
          <a:p>
            <a:pPr eaLnBrk="1" hangingPunct="1"/>
            <a:r>
              <a:rPr lang="en-US" sz="2400" dirty="0">
                <a:cs typeface="Times New Roman" pitchFamily="18" charset="0"/>
              </a:rPr>
              <a:t>reflecting planes</a:t>
            </a:r>
            <a:endParaRPr lang="ru-RU" sz="2400" dirty="0"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4634" y="533400"/>
            <a:ext cx="4441166" cy="4487672"/>
            <a:chOff x="304800" y="533400"/>
            <a:chExt cx="4441166" cy="4487672"/>
          </a:xfrm>
        </p:grpSpPr>
        <p:pic>
          <p:nvPicPr>
            <p:cNvPr id="2" name="Рисунок 1" descr="Вырезка экрана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9" t="62520"/>
            <a:stretch/>
          </p:blipFill>
          <p:spPr>
            <a:xfrm>
              <a:off x="536028" y="3450266"/>
              <a:ext cx="4057538" cy="1570806"/>
            </a:xfrm>
            <a:prstGeom prst="rect">
              <a:avLst/>
            </a:prstGeom>
          </p:spPr>
        </p:pic>
        <p:pic>
          <p:nvPicPr>
            <p:cNvPr id="27" name="Рисунок 26" descr="Вырезка экрана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9" r="36525" b="59937"/>
            <a:stretch/>
          </p:blipFill>
          <p:spPr>
            <a:xfrm>
              <a:off x="304800" y="533400"/>
              <a:ext cx="4441166" cy="2916866"/>
            </a:xfrm>
            <a:prstGeom prst="rect">
              <a:avLst/>
            </a:prstGeom>
          </p:spPr>
        </p:pic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304800" y="3333690"/>
              <a:ext cx="2916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/>
              <a:r>
                <a:rPr lang="en-US" sz="2000" dirty="0"/>
                <a:t>x</a:t>
              </a:r>
              <a:endParaRPr lang="ru-RU" sz="2000" dirty="0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 bwMode="auto">
            <a:xfrm flipH="1">
              <a:off x="536028" y="3391200"/>
              <a:ext cx="3197772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4" name="Рисунок 23" descr="Вырезка экрана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/>
          <a:stretch/>
        </p:blipFill>
        <p:spPr>
          <a:xfrm>
            <a:off x="1072054" y="4114801"/>
            <a:ext cx="5633545" cy="2666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53200" y="4191000"/>
            <a:ext cx="2590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r>
              <a:rPr lang="da-DK" sz="1700" dirty="0"/>
              <a:t>V. Tikhomirov, </a:t>
            </a:r>
            <a:endParaRPr lang="ru-RU" sz="1700" dirty="0" smtClean="0"/>
          </a:p>
          <a:p>
            <a:pPr>
              <a:defRPr/>
            </a:pPr>
            <a:r>
              <a:rPr lang="da-DK" sz="1700" dirty="0" smtClean="0"/>
              <a:t>PLB </a:t>
            </a:r>
            <a:r>
              <a:rPr lang="ru-RU" sz="1700" dirty="0"/>
              <a:t>655</a:t>
            </a:r>
            <a:r>
              <a:rPr lang="en-US" sz="1700" dirty="0"/>
              <a:t> (</a:t>
            </a:r>
            <a:r>
              <a:rPr lang="da-DK" sz="1700" dirty="0"/>
              <a:t>2007) </a:t>
            </a:r>
            <a:r>
              <a:rPr lang="ru-RU" sz="1700" dirty="0"/>
              <a:t>217</a:t>
            </a:r>
            <a:r>
              <a:rPr lang="en-US" sz="1700" dirty="0" smtClean="0"/>
              <a:t>;</a:t>
            </a:r>
            <a:endParaRPr lang="ru-RU" sz="1700" dirty="0" smtClean="0"/>
          </a:p>
          <a:p>
            <a:pPr>
              <a:defRPr/>
            </a:pPr>
            <a:r>
              <a:rPr lang="it-IT" sz="1700" dirty="0" smtClean="0"/>
              <a:t>V</a:t>
            </a:r>
            <a:r>
              <a:rPr lang="it-IT" sz="1700" dirty="0"/>
              <a:t>. Guidi, A. </a:t>
            </a:r>
            <a:r>
              <a:rPr lang="it-IT" sz="1700" dirty="0" smtClean="0"/>
              <a:t>Mazzolari</a:t>
            </a:r>
            <a:r>
              <a:rPr lang="ru-RU" sz="1700" dirty="0" smtClean="0"/>
              <a:t> </a:t>
            </a:r>
            <a:endParaRPr lang="en-US" sz="1700" dirty="0" smtClean="0"/>
          </a:p>
          <a:p>
            <a:pPr>
              <a:defRPr/>
            </a:pPr>
            <a:r>
              <a:rPr lang="it-IT" sz="1700" dirty="0" smtClean="0"/>
              <a:t>and V</a:t>
            </a:r>
            <a:r>
              <a:rPr lang="it-IT" sz="1700" dirty="0"/>
              <a:t>. Tikhomirov,</a:t>
            </a:r>
          </a:p>
          <a:p>
            <a:pPr>
              <a:defRPr/>
            </a:pPr>
            <a:r>
              <a:rPr lang="en-US" sz="1700" dirty="0"/>
              <a:t>JAP 107 (2010) </a:t>
            </a:r>
            <a:r>
              <a:rPr lang="en-US" sz="1700" dirty="0" smtClean="0"/>
              <a:t>114908</a:t>
            </a:r>
            <a:endParaRPr lang="ru-RU" sz="1700" dirty="0" smtClean="0"/>
          </a:p>
          <a:p>
            <a:pPr>
              <a:defRPr/>
            </a:pPr>
            <a:r>
              <a:rPr lang="en-US" sz="1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**</a:t>
            </a:r>
            <a:r>
              <a:rPr lang="da-DK" sz="1700" dirty="0"/>
              <a:t>V.V. Tikhomirov, </a:t>
            </a:r>
            <a:endParaRPr lang="da-DK" sz="1700" dirty="0" smtClean="0"/>
          </a:p>
          <a:p>
            <a:pPr>
              <a:defRPr/>
            </a:pPr>
            <a:r>
              <a:rPr lang="da-DK" sz="1700" dirty="0" smtClean="0"/>
              <a:t>A.I</a:t>
            </a:r>
            <a:r>
              <a:rPr lang="da-DK" sz="1700" dirty="0"/>
              <a:t>. Sytov, NIM B 309 (2013) 109–114.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98667-5B66-41A1-9BB9-769E4F522B1B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25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1676400" y="3581400"/>
            <a:ext cx="609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000" dirty="0"/>
              <a:t>Evolution of particle transverse velocity in the </a:t>
            </a:r>
            <a:r>
              <a:rPr lang="en-US" sz="2000" dirty="0" err="1"/>
              <a:t>ry</a:t>
            </a:r>
            <a:r>
              <a:rPr lang="en-US" sz="2000" dirty="0"/>
              <a:t> plane**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916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9E45F-0A30-4C4A-9225-B5EA79ECE450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15" y="533400"/>
            <a:ext cx="6313585" cy="1965791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725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295401" y="2579925"/>
            <a:ext cx="6324600" cy="2601675"/>
            <a:chOff x="914400" y="2286000"/>
            <a:chExt cx="7467600" cy="2874317"/>
          </a:xfrm>
        </p:grpSpPr>
        <p:pic>
          <p:nvPicPr>
            <p:cNvPr id="5" name="Рисунок 4" descr="Вырезка экрана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3158836"/>
              <a:ext cx="7467599" cy="2001481"/>
            </a:xfrm>
            <a:prstGeom prst="rect">
              <a:avLst/>
            </a:prstGeom>
          </p:spPr>
        </p:pic>
        <p:pic>
          <p:nvPicPr>
            <p:cNvPr id="6" name="Рисунок 5" descr="Вырезка экрана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2286000"/>
              <a:ext cx="7467600" cy="872837"/>
            </a:xfrm>
            <a:prstGeom prst="rect">
              <a:avLst/>
            </a:prstGeom>
          </p:spPr>
        </p:pic>
      </p:grp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488698"/>
            <a:ext cx="6324601" cy="1369302"/>
          </a:xfrm>
          <a:prstGeom prst="rect">
            <a:avLst/>
          </a:prstGeom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250109"/>
            <a:ext cx="3352800" cy="238589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>
            <a:off x="0" y="2561879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0" y="5181600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631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7224" r="8607" b="6589"/>
          <a:stretch>
            <a:fillRect/>
          </a:stretch>
        </p:blipFill>
        <p:spPr bwMode="auto">
          <a:xfrm>
            <a:off x="76200" y="1882041"/>
            <a:ext cx="4388279" cy="368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Прямоугольник 2"/>
          <p:cNvSpPr>
            <a:spLocks noChangeArrowheads="1"/>
          </p:cNvSpPr>
          <p:nvPr/>
        </p:nvSpPr>
        <p:spPr bwMode="auto">
          <a:xfrm>
            <a:off x="747349" y="4346908"/>
            <a:ext cx="620042" cy="32378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be-BY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19239" y="4453762"/>
            <a:ext cx="1043876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9933"/>
                </a:solidFill>
                <a:latin typeface="+mn-lt"/>
              </a:rPr>
              <a:t>MVROC</a:t>
            </a:r>
            <a:endParaRPr lang="ru-RU" dirty="0">
              <a:solidFill>
                <a:srgbClr val="339933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9E45F-0A30-4C4A-9225-B5EA79ECE450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349" y="1882041"/>
            <a:ext cx="4542978" cy="368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557349" y="796681"/>
            <a:ext cx="4542978" cy="108535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sz="2800" i="1" dirty="0">
                <a:cs typeface="Times New Roman" pitchFamily="18" charset="0"/>
              </a:rPr>
              <a:t>First MVROC observation</a:t>
            </a:r>
          </a:p>
          <a:p>
            <a:pPr eaLnBrk="1" hangingPunct="1">
              <a:lnSpc>
                <a:spcPct val="115000"/>
              </a:lnSpc>
            </a:pPr>
            <a:r>
              <a:rPr lang="da-DK" sz="2200" i="1" dirty="0">
                <a:cs typeface="Times New Roman" pitchFamily="18" charset="0"/>
              </a:rPr>
              <a:t>W. Scandale et al, PLB </a:t>
            </a:r>
            <a:r>
              <a:rPr lang="en-US" sz="2200" i="1" dirty="0">
                <a:cs typeface="Times New Roman" pitchFamily="18" charset="0"/>
              </a:rPr>
              <a:t>682(</a:t>
            </a:r>
            <a:r>
              <a:rPr lang="da-DK" sz="2200" i="1" dirty="0">
                <a:cs typeface="Times New Roman" pitchFamily="18" charset="0"/>
              </a:rPr>
              <a:t>2009)</a:t>
            </a:r>
            <a:r>
              <a:rPr lang="en-US" sz="2200" i="1" dirty="0">
                <a:cs typeface="Times New Roman" pitchFamily="18" charset="0"/>
              </a:rPr>
              <a:t>274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13947" y="5791200"/>
            <a:ext cx="8501063" cy="547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sz="2800" i="1" dirty="0"/>
              <a:t>MVROC indeed increases reflection angle </a:t>
            </a:r>
            <a:r>
              <a:rPr lang="en-US" sz="2800" b="1" i="1" dirty="0">
                <a:solidFill>
                  <a:srgbClr val="0000FF"/>
                </a:solidFill>
              </a:rPr>
              <a:t>5 times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6200" y="796682"/>
            <a:ext cx="4388279" cy="10853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MVROC for </a:t>
            </a:r>
          </a:p>
          <a:p>
            <a:pPr lvl="0" eaLnBrk="1" hangingPunct="1">
              <a:defRPr/>
            </a:pP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UA9 experiment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0" y="78828"/>
            <a:ext cx="9144000" cy="53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Applications of MVROC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33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030658"/>
              </p:ext>
            </p:extLst>
          </p:nvPr>
        </p:nvGraphicFramePr>
        <p:xfrm>
          <a:off x="27745" y="1925238"/>
          <a:ext cx="4468055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9" name="Graph" r:id="rId3" imgW="4278240" imgH="3025440" progId="Origin50.Graph">
                  <p:embed/>
                </p:oleObj>
              </mc:Choice>
              <mc:Fallback>
                <p:oleObj name="Graph" r:id="rId3" imgW="4278240" imgH="30254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5" y="1925238"/>
                        <a:ext cx="4468055" cy="335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26455"/>
              </p:ext>
            </p:extLst>
          </p:nvPr>
        </p:nvGraphicFramePr>
        <p:xfrm>
          <a:off x="4572000" y="2043234"/>
          <a:ext cx="4495800" cy="3234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0" name="Graph" r:id="rId5" imgW="4278240" imgH="3025440" progId="Origin50.Graph">
                  <p:embed/>
                </p:oleObj>
              </mc:Choice>
              <mc:Fallback>
                <p:oleObj name="Graph" r:id="rId5" imgW="4278240" imgH="30254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43234"/>
                        <a:ext cx="4495800" cy="32348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57188" y="5492472"/>
            <a:ext cx="8143875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MVR both increases the impact parameter and decreases </a:t>
            </a:r>
          </a:p>
          <a:p>
            <a:pPr eaLnBrk="1" hangingPunct="1"/>
            <a:r>
              <a:rPr lang="en-US" sz="2400" i="0" dirty="0">
                <a:latin typeface="Times New Roman" pitchFamily="18" charset="0"/>
                <a:cs typeface="Times New Roman" pitchFamily="18" charset="0"/>
              </a:rPr>
              <a:t>the crystal transversals number at rough alignment</a:t>
            </a:r>
            <a:endParaRPr lang="ru-RU" sz="24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0" y="155028"/>
            <a:ext cx="9144000" cy="136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Distributions of the impact parameter and </a:t>
            </a:r>
          </a:p>
          <a:p>
            <a:pPr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number of the crystal transversals </a:t>
            </a:r>
          </a:p>
          <a:p>
            <a:pPr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usual Si crystal and crystal in MVR orientation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2129E45F-0A30-4C4A-9225-B5EA79ECE450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1692173"/>
            <a:ext cx="4495800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i="0" dirty="0" smtClean="0">
                <a:latin typeface="Times New Roman" pitchFamily="18" charset="0"/>
                <a:cs typeface="Times New Roman" pitchFamily="18" charset="0"/>
              </a:rPr>
              <a:t>Impact parameter distribution</a:t>
            </a:r>
            <a:endParaRPr lang="ru-RU" sz="22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72000" y="1676400"/>
            <a:ext cx="4495800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i="0" dirty="0" smtClean="0">
                <a:latin typeface="Times New Roman" pitchFamily="18" charset="0"/>
                <a:cs typeface="Times New Roman" pitchFamily="18" charset="0"/>
              </a:rPr>
              <a:t>Crystal passages number distribution</a:t>
            </a:r>
            <a:endParaRPr lang="ru-RU" sz="2200" i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0"/>
          <p:cNvSpPr>
            <a:spLocks noChangeArrowheads="1"/>
          </p:cNvSpPr>
          <p:nvPr/>
        </p:nvSpPr>
        <p:spPr bwMode="auto">
          <a:xfrm>
            <a:off x="2552700" y="6305729"/>
            <a:ext cx="4495800" cy="57099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e-BY"/>
          </a:p>
        </p:txBody>
      </p:sp>
      <p:sp>
        <p:nvSpPr>
          <p:cNvPr id="29698" name="Прямоугольник 12"/>
          <p:cNvSpPr>
            <a:spLocks noChangeArrowheads="1"/>
          </p:cNvSpPr>
          <p:nvPr/>
        </p:nvSpPr>
        <p:spPr bwMode="auto">
          <a:xfrm>
            <a:off x="-1" y="457200"/>
            <a:ext cx="4572001" cy="6400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e-BY"/>
          </a:p>
        </p:txBody>
      </p:sp>
      <p:sp>
        <p:nvSpPr>
          <p:cNvPr id="29700" name="Прямоугольник 10"/>
          <p:cNvSpPr>
            <a:spLocks noChangeArrowheads="1"/>
          </p:cNvSpPr>
          <p:nvPr/>
        </p:nvSpPr>
        <p:spPr bwMode="auto">
          <a:xfrm>
            <a:off x="4648200" y="457200"/>
            <a:ext cx="4495800" cy="6400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e-BY"/>
          </a:p>
        </p:txBody>
      </p:sp>
      <p:sp>
        <p:nvSpPr>
          <p:cNvPr id="29705" name="Text Box 27"/>
          <p:cNvSpPr txBox="1">
            <a:spLocks noChangeArrowheads="1"/>
          </p:cNvSpPr>
          <p:nvPr/>
        </p:nvSpPr>
        <p:spPr bwMode="auto">
          <a:xfrm>
            <a:off x="4648200" y="467380"/>
            <a:ext cx="4495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dirty="0"/>
              <a:t>Angular distributions of 7 </a:t>
            </a:r>
            <a:r>
              <a:rPr lang="en-US" dirty="0" err="1"/>
              <a:t>TeV</a:t>
            </a:r>
            <a:r>
              <a:rPr lang="en-US" dirty="0"/>
              <a:t> protons behind 5mm Si &lt;111&gt; </a:t>
            </a:r>
            <a:r>
              <a:rPr lang="en-US" dirty="0" smtClean="0"/>
              <a:t>crystal. </a:t>
            </a:r>
            <a:r>
              <a:rPr lang="en-US" dirty="0"/>
              <a:t>Dashed line – for the unperturbed by channeling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MVROC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/>
              <a:t>solid line for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MVROC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accompanied by planar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channeling</a:t>
            </a:r>
            <a:r>
              <a:rPr lang="en-US" dirty="0" smtClean="0"/>
              <a:t>. δ</a:t>
            </a:r>
            <a:r>
              <a:rPr lang="en-GB" dirty="0"/>
              <a:t>Θ</a:t>
            </a:r>
            <a:r>
              <a:rPr lang="en-GB" baseline="-25000" dirty="0"/>
              <a:t>X,Y</a:t>
            </a:r>
            <a:r>
              <a:rPr lang="en-GB" dirty="0"/>
              <a:t> </a:t>
            </a:r>
            <a:r>
              <a:rPr lang="en-US" dirty="0"/>
              <a:t>= 4 </a:t>
            </a:r>
            <a:r>
              <a:rPr lang="en-US" dirty="0" err="1"/>
              <a:t>μrad</a:t>
            </a:r>
            <a:r>
              <a:rPr lang="en-US" dirty="0"/>
              <a:t> in both cases </a:t>
            </a:r>
            <a:r>
              <a:rPr lang="en-US" dirty="0" smtClean="0"/>
              <a:t>.</a:t>
            </a:r>
            <a:endParaRPr lang="ru-RU" i="1" dirty="0"/>
          </a:p>
        </p:txBody>
      </p:sp>
      <p:sp>
        <p:nvSpPr>
          <p:cNvPr id="29704" name="Text Box 27"/>
          <p:cNvSpPr txBox="1">
            <a:spLocks noChangeArrowheads="1"/>
          </p:cNvSpPr>
          <p:nvPr/>
        </p:nvSpPr>
        <p:spPr bwMode="auto">
          <a:xfrm>
            <a:off x="76200" y="476071"/>
            <a:ext cx="449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dirty="0"/>
              <a:t>Angular distributions of 7 </a:t>
            </a:r>
            <a:r>
              <a:rPr lang="en-US" dirty="0" err="1"/>
              <a:t>TeV</a:t>
            </a:r>
            <a:r>
              <a:rPr lang="en-US" dirty="0"/>
              <a:t> protons behind 5 mm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dirty="0"/>
              <a:t> &lt;111&gt; (left peak) and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</a:t>
            </a:r>
            <a:r>
              <a:rPr lang="en-US" dirty="0"/>
              <a:t> &lt;111&gt; </a:t>
            </a:r>
            <a:endParaRPr lang="en-US" dirty="0" smtClean="0"/>
          </a:p>
          <a:p>
            <a:pPr algn="just" eaLnBrk="1" hangingPunct="1"/>
            <a:r>
              <a:rPr lang="en-US" dirty="0" smtClean="0"/>
              <a:t>(</a:t>
            </a:r>
            <a:r>
              <a:rPr lang="en-US" dirty="0"/>
              <a:t>right peak) </a:t>
            </a:r>
            <a:r>
              <a:rPr lang="en-US" dirty="0" smtClean="0"/>
              <a:t>crystals</a:t>
            </a:r>
            <a:r>
              <a:rPr lang="en-US" dirty="0"/>
              <a:t> </a:t>
            </a:r>
            <a:r>
              <a:rPr lang="en-US" dirty="0" smtClean="0"/>
              <a:t>for MVROC deflection.</a:t>
            </a:r>
          </a:p>
          <a:p>
            <a:pPr algn="just" eaLnBrk="1" hangingPunct="1"/>
            <a:r>
              <a:rPr lang="en-US" dirty="0" smtClean="0"/>
              <a:t> δ</a:t>
            </a:r>
            <a:r>
              <a:rPr lang="en-GB" dirty="0"/>
              <a:t>Θ</a:t>
            </a:r>
            <a:r>
              <a:rPr lang="en-GB" baseline="-25000" dirty="0"/>
              <a:t>X,Y</a:t>
            </a:r>
            <a:r>
              <a:rPr lang="en-GB" dirty="0"/>
              <a:t> </a:t>
            </a:r>
            <a:r>
              <a:rPr lang="en-US" dirty="0"/>
              <a:t>= 4 </a:t>
            </a:r>
            <a:r>
              <a:rPr lang="en-US" dirty="0" err="1"/>
              <a:t>μrad</a:t>
            </a:r>
            <a:r>
              <a:rPr lang="en-US" dirty="0"/>
              <a:t> in both </a:t>
            </a:r>
            <a:r>
              <a:rPr lang="en-US" dirty="0" smtClean="0"/>
              <a:t>cases.</a:t>
            </a:r>
            <a:endParaRPr lang="ru-RU" i="1" dirty="0"/>
          </a:p>
        </p:txBody>
      </p:sp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980712"/>
            <a:ext cx="4572000" cy="3200888"/>
          </a:xfrm>
          <a:prstGeom prst="rect">
            <a:avLst/>
          </a:prstGeom>
        </p:spPr>
      </p:pic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78523"/>
            <a:ext cx="4495800" cy="3203077"/>
          </a:xfrm>
          <a:prstGeom prst="rect">
            <a:avLst/>
          </a:prstGeom>
        </p:spPr>
      </p:pic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0" y="-762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Modifications of MVROC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172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dirty="0" smtClean="0">
                <a:cs typeface="Times New Roman" pitchFamily="18" charset="0"/>
              </a:rPr>
              <a:t>Combined </a:t>
            </a:r>
            <a:r>
              <a:rPr lang="en-US" dirty="0">
                <a:cs typeface="Times New Roman" pitchFamily="18" charset="0"/>
              </a:rPr>
              <a:t>action of the </a:t>
            </a:r>
            <a:r>
              <a:rPr lang="en-US" dirty="0" smtClean="0">
                <a:cs typeface="Times New Roman" pitchFamily="18" charset="0"/>
              </a:rPr>
              <a:t>MVROC </a:t>
            </a:r>
            <a:r>
              <a:rPr lang="en-US" dirty="0">
                <a:cs typeface="Times New Roman" pitchFamily="18" charset="0"/>
              </a:rPr>
              <a:t>and planar </a:t>
            </a:r>
            <a:r>
              <a:rPr lang="en-US" dirty="0" smtClean="0">
                <a:cs typeface="Times New Roman" pitchFamily="18" charset="0"/>
              </a:rPr>
              <a:t>channeling increases </a:t>
            </a:r>
            <a:r>
              <a:rPr lang="en-US" dirty="0">
                <a:cs typeface="Times New Roman" pitchFamily="18" charset="0"/>
              </a:rPr>
              <a:t>the </a:t>
            </a:r>
            <a:r>
              <a:rPr lang="en-US" dirty="0" err="1">
                <a:cs typeface="Times New Roman" pitchFamily="18" charset="0"/>
              </a:rPr>
              <a:t>r.m.s</a:t>
            </a:r>
            <a:r>
              <a:rPr lang="en-US" dirty="0">
                <a:cs typeface="Times New Roman" pitchFamily="18" charset="0"/>
              </a:rPr>
              <a:t>. angle nearly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three-four</a:t>
            </a:r>
            <a:r>
              <a:rPr lang="en-US" dirty="0" smtClean="0">
                <a:cs typeface="Times New Roman" pitchFamily="18" charset="0"/>
              </a:rPr>
              <a:t> times.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00200" y="6382407"/>
            <a:ext cx="5943600" cy="39939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r>
              <a:rPr lang="da-DK" dirty="0" smtClean="0"/>
              <a:t>V</a:t>
            </a:r>
            <a:r>
              <a:rPr lang="en-US" dirty="0" smtClean="0"/>
              <a:t>.V</a:t>
            </a:r>
            <a:r>
              <a:rPr lang="en-US" dirty="0"/>
              <a:t>. </a:t>
            </a:r>
            <a:r>
              <a:rPr lang="en-US" dirty="0" err="1"/>
              <a:t>Tikhomirov</a:t>
            </a:r>
            <a:r>
              <a:rPr lang="en-US" dirty="0"/>
              <a:t>, A.I. </a:t>
            </a:r>
            <a:r>
              <a:rPr lang="en-US" dirty="0" err="1" smtClean="0"/>
              <a:t>Sytov</a:t>
            </a:r>
            <a:r>
              <a:rPr lang="en-US" dirty="0" smtClean="0"/>
              <a:t>, NIM </a:t>
            </a:r>
            <a:r>
              <a:rPr lang="en-US" dirty="0"/>
              <a:t>B 309 (2013) </a:t>
            </a:r>
            <a:r>
              <a:rPr lang="en-US" dirty="0" smtClean="0"/>
              <a:t>109–114.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2" y="5124271"/>
            <a:ext cx="4572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The MVROC </a:t>
            </a:r>
            <a:r>
              <a:rPr lang="en-US" dirty="0">
                <a:cs typeface="Times New Roman" pitchFamily="18" charset="0"/>
              </a:rPr>
              <a:t>in tungsten </a:t>
            </a:r>
            <a:r>
              <a:rPr lang="en-US" dirty="0" smtClean="0">
                <a:cs typeface="Times New Roman" pitchFamily="18" charset="0"/>
              </a:rPr>
              <a:t>crystal could </a:t>
            </a:r>
            <a:r>
              <a:rPr lang="en-US" dirty="0">
                <a:cs typeface="Times New Roman" pitchFamily="18" charset="0"/>
              </a:rPr>
              <a:t>deflect a majority of halo particles onto secondary </a:t>
            </a:r>
            <a:r>
              <a:rPr lang="en-US" dirty="0" smtClean="0">
                <a:cs typeface="Times New Roman" pitchFamily="18" charset="0"/>
              </a:rPr>
              <a:t>collimators at </a:t>
            </a:r>
            <a:r>
              <a:rPr lang="en-US" dirty="0">
                <a:cs typeface="Times New Roman" pitchFamily="18" charset="0"/>
              </a:rPr>
              <a:t>the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first passage</a:t>
            </a:r>
            <a:r>
              <a:rPr lang="en-US" dirty="0">
                <a:cs typeface="Times New Roman" pitchFamily="18" charset="0"/>
              </a:rPr>
              <a:t> through the primary crystalline </a:t>
            </a:r>
            <a:r>
              <a:rPr lang="en-US" dirty="0" smtClean="0">
                <a:cs typeface="Times New Roman" pitchFamily="18" charset="0"/>
              </a:rPr>
              <a:t>collimator.</a:t>
            </a:r>
            <a:endParaRPr lang="be-BY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6553200" y="6324600"/>
            <a:ext cx="2133600" cy="457200"/>
          </a:xfrm>
        </p:spPr>
        <p:txBody>
          <a:bodyPr/>
          <a:lstStyle/>
          <a:p>
            <a:pPr>
              <a:defRPr/>
            </a:pPr>
            <a:fld id="{B96232F6-8749-45D6-BD89-67C022D2B18A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29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6995B-F823-439A-A99B-CE8056687C7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AutoShape 403"/>
          <p:cNvSpPr>
            <a:spLocks noChangeArrowheads="1"/>
          </p:cNvSpPr>
          <p:nvPr/>
        </p:nvSpPr>
        <p:spPr bwMode="auto">
          <a:xfrm>
            <a:off x="76200" y="2674938"/>
            <a:ext cx="4419600" cy="2352675"/>
          </a:xfrm>
          <a:prstGeom prst="roundRect">
            <a:avLst>
              <a:gd name="adj" fmla="val 4259"/>
            </a:avLst>
          </a:prstGeom>
          <a:solidFill>
            <a:schemeClr val="bg1"/>
          </a:solidFill>
          <a:ln w="9360">
            <a:noFill/>
            <a:miter lim="800000"/>
            <a:headEnd/>
            <a:tailEnd/>
          </a:ln>
          <a:effectLst/>
        </p:spPr>
        <p:txBody>
          <a:bodyPr lIns="54000" tIns="0" rIns="54000" bIns="0"/>
          <a:lstStyle/>
          <a:p>
            <a:pPr algn="ctr" defTabSz="1993118">
              <a:tabLst>
                <a:tab pos="0" algn="l"/>
                <a:tab pos="3986235" algn="l"/>
                <a:tab pos="7972471" algn="l"/>
                <a:tab pos="11958706" algn="l"/>
                <a:tab pos="15944941" algn="l"/>
                <a:tab pos="19931177" algn="l"/>
                <a:tab pos="23917412" algn="l"/>
                <a:tab pos="27903648" algn="l"/>
                <a:tab pos="31889883" algn="l"/>
                <a:tab pos="35876118" algn="l"/>
                <a:tab pos="39862354" algn="l"/>
                <a:tab pos="43848589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CRYAPR**</a:t>
            </a: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SzPct val="12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</a:rPr>
              <a:t>Statistical treatment of various interactions between protons and crystal, optimized for multi-turn tracking in an accelerator.</a:t>
            </a:r>
          </a:p>
        </p:txBody>
      </p:sp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0" y="5029200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*Designed by V. </a:t>
            </a:r>
            <a:r>
              <a:rPr lang="en-US" dirty="0" err="1"/>
              <a:t>Tikhomirov</a:t>
            </a:r>
            <a:r>
              <a:rPr lang="en-US" dirty="0"/>
              <a:t>, A. </a:t>
            </a:r>
            <a:r>
              <a:rPr lang="en-US" dirty="0" err="1"/>
              <a:t>Sytov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**</a:t>
            </a:r>
            <a:r>
              <a:rPr lang="en-US" dirty="0" err="1"/>
              <a:t>I.Yazynin</a:t>
            </a:r>
            <a:r>
              <a:rPr lang="en-US" dirty="0"/>
              <a:t>, 4th Crystal Channeling Workshop 2009, CERN, March 24-27, 2009; </a:t>
            </a:r>
          </a:p>
          <a:p>
            <a:pPr algn="ctr"/>
            <a:r>
              <a:rPr lang="en-US" dirty="0"/>
              <a:t>V. </a:t>
            </a:r>
            <a:r>
              <a:rPr lang="en-US" dirty="0" err="1"/>
              <a:t>Previtali</a:t>
            </a:r>
            <a:r>
              <a:rPr lang="en-US" dirty="0"/>
              <a:t>, These de </a:t>
            </a:r>
            <a:r>
              <a:rPr lang="en-US" dirty="0" err="1"/>
              <a:t>Doctorat</a:t>
            </a:r>
            <a:r>
              <a:rPr lang="en-US" dirty="0"/>
              <a:t>. Lausanne, 2010;</a:t>
            </a:r>
          </a:p>
          <a:p>
            <a:pPr algn="ctr"/>
            <a:r>
              <a:rPr lang="en-US" dirty="0"/>
              <a:t>D. </a:t>
            </a:r>
            <a:r>
              <a:rPr lang="en-US" dirty="0" err="1"/>
              <a:t>Mirarchi</a:t>
            </a:r>
            <a:r>
              <a:rPr lang="en-US" dirty="0"/>
              <a:t>, S. </a:t>
            </a:r>
            <a:r>
              <a:rPr lang="en-US" dirty="0" err="1"/>
              <a:t>Redaelli</a:t>
            </a:r>
            <a:r>
              <a:rPr lang="en-US" dirty="0"/>
              <a:t>, W. </a:t>
            </a:r>
            <a:r>
              <a:rPr lang="en-US" dirty="0" err="1"/>
              <a:t>Scandale</a:t>
            </a:r>
            <a:r>
              <a:rPr lang="en-US" dirty="0"/>
              <a:t>, V. </a:t>
            </a:r>
            <a:r>
              <a:rPr lang="en-US" dirty="0" err="1"/>
              <a:t>Previtali</a:t>
            </a:r>
            <a:r>
              <a:rPr lang="en-US" dirty="0"/>
              <a:t>, MOPWO035, IPAC2013.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***</a:t>
            </a:r>
            <a:r>
              <a:rPr lang="en-US" dirty="0" err="1">
                <a:solidFill>
                  <a:srgbClr val="000000"/>
                </a:solidFill>
              </a:rPr>
              <a:t>V.M.Biryukov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Y.A.Chesnokov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V.I.Kotov</a:t>
            </a:r>
            <a:r>
              <a:rPr lang="en-US" dirty="0">
                <a:solidFill>
                  <a:srgbClr val="000000"/>
                </a:solidFill>
              </a:rPr>
              <a:t>,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Crystal channeling and its application at high energy accelerators, Springer, 1997</a:t>
            </a:r>
            <a:r>
              <a:rPr lang="en-US" dirty="0"/>
              <a:t>. </a:t>
            </a:r>
            <a:endParaRPr lang="be-BY" dirty="0"/>
          </a:p>
        </p:txBody>
      </p:sp>
      <p:sp>
        <p:nvSpPr>
          <p:cNvPr id="9" name="Rectangle 1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latin typeface="Times New Roman" pitchFamily="18" charset="0"/>
              </a:rPr>
              <a:t>My mission at </a:t>
            </a:r>
            <a:r>
              <a:rPr lang="en-US" sz="3200" dirty="0" smtClean="0">
                <a:latin typeface="Times New Roman" pitchFamily="18" charset="0"/>
              </a:rPr>
              <a:t>CERN: </a:t>
            </a:r>
          </a:p>
          <a:p>
            <a:pPr eaLnBrk="1" hangingPunct="1">
              <a:defRPr/>
            </a:pPr>
            <a:r>
              <a:rPr lang="en-US" sz="3200" dirty="0" smtClean="0">
                <a:latin typeface="Times New Roman" pitchFamily="18" charset="0"/>
              </a:rPr>
              <a:t>CRYSTAL-channeling* simulation code</a:t>
            </a:r>
            <a:endParaRPr lang="ru-RU" sz="3200" dirty="0" smtClean="0">
              <a:latin typeface="Times New Roman" pitchFamily="18" charset="0"/>
            </a:endParaRPr>
          </a:p>
        </p:txBody>
      </p:sp>
      <p:sp>
        <p:nvSpPr>
          <p:cNvPr id="11" name="Rectangle 13"/>
          <p:cNvSpPr txBox="1">
            <a:spLocks noChangeArrowheads="1"/>
          </p:cNvSpPr>
          <p:nvPr/>
        </p:nvSpPr>
        <p:spPr bwMode="auto">
          <a:xfrm>
            <a:off x="0" y="990600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200" dirty="0" smtClean="0">
                <a:latin typeface="Times New Roman" pitchFamily="18" charset="0"/>
              </a:rPr>
              <a:t>To compare CRYSTAL-channeling simulation results with CRYAPR modeling.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200" dirty="0" smtClean="0">
                <a:latin typeface="Times New Roman" pitchFamily="18" charset="0"/>
              </a:rPr>
              <a:t>To check the proper consideration of all possible effects by both of these codes, to look for new interesting effects.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200" dirty="0" smtClean="0">
                <a:latin typeface="Times New Roman" pitchFamily="18" charset="0"/>
              </a:rPr>
              <a:t>To understand, if some our ideas can be useful for the LHC collimation.</a:t>
            </a:r>
            <a:endParaRPr lang="ru-RU" sz="2200" dirty="0" smtClean="0">
              <a:latin typeface="Times New Roman" pitchFamily="18" charset="0"/>
            </a:endParaRPr>
          </a:p>
        </p:txBody>
      </p:sp>
      <p:sp>
        <p:nvSpPr>
          <p:cNvPr id="12" name="AutoShape 403"/>
          <p:cNvSpPr>
            <a:spLocks noChangeArrowheads="1"/>
          </p:cNvSpPr>
          <p:nvPr/>
        </p:nvSpPr>
        <p:spPr bwMode="auto">
          <a:xfrm>
            <a:off x="4648200" y="2667000"/>
            <a:ext cx="4419600" cy="2362200"/>
          </a:xfrm>
          <a:prstGeom prst="roundRect">
            <a:avLst>
              <a:gd name="adj" fmla="val 4259"/>
            </a:avLst>
          </a:prstGeom>
          <a:solidFill>
            <a:schemeClr val="bg1"/>
          </a:solidFill>
          <a:ln w="9360">
            <a:noFill/>
            <a:miter lim="800000"/>
            <a:headEnd/>
            <a:tailEnd/>
          </a:ln>
          <a:effectLst/>
        </p:spPr>
        <p:txBody>
          <a:bodyPr lIns="54000" tIns="0" rIns="54000" bIns="0"/>
          <a:lstStyle/>
          <a:p>
            <a:pPr algn="ctr" defTabSz="1993118">
              <a:tabLst>
                <a:tab pos="0" algn="l"/>
                <a:tab pos="3986235" algn="l"/>
                <a:tab pos="7972471" algn="l"/>
                <a:tab pos="11958706" algn="l"/>
                <a:tab pos="15944941" algn="l"/>
                <a:tab pos="19931177" algn="l"/>
                <a:tab pos="23917412" algn="l"/>
                <a:tab pos="27903648" algn="l"/>
                <a:tab pos="31889883" algn="l"/>
                <a:tab pos="35876118" algn="l"/>
                <a:tab pos="39862354" algn="l"/>
                <a:tab pos="43848589" algn="l"/>
              </a:tabLst>
              <a:defRPr/>
            </a:pP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CRYSTAL-channeling*</a:t>
            </a:r>
          </a:p>
          <a:p>
            <a:pPr marL="285750" indent="-285750" algn="just" defTabSz="1993118">
              <a:buClr>
                <a:srgbClr val="000066"/>
              </a:buClr>
              <a:buSzPct val="120000"/>
              <a:buFontTx/>
              <a:buBlip>
                <a:blip r:embed="rId3"/>
              </a:buBlip>
              <a:tabLst>
                <a:tab pos="0" algn="l"/>
                <a:tab pos="3986235" algn="l"/>
                <a:tab pos="7972471" algn="l"/>
                <a:tab pos="11958706" algn="l"/>
                <a:tab pos="15944941" algn="l"/>
                <a:tab pos="19931177" algn="l"/>
                <a:tab pos="23917412" algn="l"/>
                <a:tab pos="27903648" algn="l"/>
                <a:tab pos="31889883" algn="l"/>
                <a:tab pos="35876118" algn="l"/>
                <a:tab pos="39862354" algn="l"/>
                <a:tab pos="43848589" algn="l"/>
              </a:tabLst>
              <a:defRPr/>
            </a:pPr>
            <a:r>
              <a:rPr lang="en-US" sz="2000" dirty="0">
                <a:solidFill>
                  <a:srgbClr val="000000"/>
                </a:solidFill>
              </a:rPr>
              <a:t>Routine for the tracking proton trajectories in crystal by solving equation of motions with </a:t>
            </a:r>
            <a:r>
              <a:rPr lang="en-US" sz="2000" dirty="0" err="1">
                <a:solidFill>
                  <a:srgbClr val="000000"/>
                </a:solidFill>
              </a:rPr>
              <a:t>interplanar</a:t>
            </a:r>
            <a:r>
              <a:rPr lang="en-US" sz="2000" dirty="0">
                <a:solidFill>
                  <a:srgbClr val="000000"/>
                </a:solidFill>
              </a:rPr>
              <a:t> field potential***:</a:t>
            </a:r>
          </a:p>
        </p:txBody>
      </p:sp>
      <p:graphicFrame>
        <p:nvGraphicFramePr>
          <p:cNvPr id="5128" name="Объект 1"/>
          <p:cNvGraphicFramePr>
            <a:graphicFrameLocks noChangeAspect="1"/>
          </p:cNvGraphicFramePr>
          <p:nvPr/>
        </p:nvGraphicFramePr>
        <p:xfrm>
          <a:off x="5486400" y="4191000"/>
          <a:ext cx="292893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9" name="Equation" r:id="rId5" imgW="1524000" imgH="419100" progId="Equation.3">
                  <p:embed/>
                </p:oleObj>
              </mc:Choice>
              <mc:Fallback>
                <p:oleObj name="Equation" r:id="rId5" imgW="1524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191000"/>
                        <a:ext cx="2928938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64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228600" y="533400"/>
            <a:ext cx="8763000" cy="6324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Systematic comparison of CRYSTAL-channeling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different crystal routine was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performed.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found some difference related to the physics treatment of the particles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dynamics in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crystal: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Bef>
                <a:spcPts val="600"/>
              </a:spcBef>
              <a:buSzPct val="100000"/>
              <a:buFont typeface="Wingdings" pitchFamily="2" charset="2"/>
              <a:buBlip>
                <a:blip r:embed="rId2"/>
              </a:buBlip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dechanneling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peaks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well correlated with channeling oscillations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eaLnBrk="1" hangingPunct="1">
              <a:spcBef>
                <a:spcPts val="600"/>
              </a:spcBef>
              <a:buSzPct val="100000"/>
              <a:buFont typeface="Wingdings" pitchFamily="2" charset="2"/>
              <a:buBlip>
                <a:blip r:embed="rId2"/>
              </a:buBlip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channeling/VR profile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eaLnBrk="1" hangingPunct="1">
              <a:spcBef>
                <a:spcPts val="600"/>
              </a:spcBef>
              <a:buSzPct val="100000"/>
              <a:buFont typeface="Wingdings" pitchFamily="2" charset="2"/>
              <a:buBlip>
                <a:blip r:embed="rId2"/>
              </a:buBlip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olume capture;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Bef>
                <a:spcPts val="600"/>
              </a:spcBef>
              <a:buSzPct val="100000"/>
              <a:buFont typeface="Wingdings" pitchFamily="2" charset="2"/>
              <a:buBlip>
                <a:blip r:embed="rId2"/>
              </a:buBlip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single coulomb and nuclear elastic scattering;</a:t>
            </a:r>
          </a:p>
          <a:p>
            <a:pPr lvl="1" eaLnBrk="1" hangingPunct="1">
              <a:spcBef>
                <a:spcPts val="600"/>
              </a:spcBef>
              <a:buSzPct val="100000"/>
              <a:buFont typeface="Wingdings" pitchFamily="2" charset="2"/>
              <a:buBlip>
                <a:blip r:embed="rId2"/>
              </a:buBlip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correlation between horizontal kick and ionization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losses;</a:t>
            </a:r>
          </a:p>
          <a:p>
            <a:pPr lvl="1" eaLnBrk="1" hangingPunct="1">
              <a:spcBef>
                <a:spcPts val="600"/>
              </a:spcBef>
              <a:buSzPct val="100000"/>
              <a:buFont typeface="Wingdings" pitchFamily="2" charset="2"/>
              <a:buBlip>
                <a:blip r:embed="rId2"/>
              </a:buBlip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simulation of escape through the crystal lateral surface.</a:t>
            </a:r>
          </a:p>
          <a:p>
            <a:pPr lvl="0" eaLnBrk="1" hangingPunct="1">
              <a:spcBef>
                <a:spcPts val="600"/>
              </a:spcBef>
              <a:buClr>
                <a:srgbClr val="FF0000"/>
              </a:buClr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Crystal cut can considerably increase the channeling efficiency and decrease inelastic losses in crystal. Additionally it can be the first experimental test of this effect.</a:t>
            </a:r>
          </a:p>
          <a:p>
            <a:pPr lvl="0" eaLnBrk="1" hangingPunct="1">
              <a:spcBef>
                <a:spcPts val="600"/>
              </a:spcBef>
              <a:buClr>
                <a:srgbClr val="FF0000"/>
              </a:buClr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MVROC in Tungsten crystal and combined action of MVROC and channeling are also nice effects for experimental test at the LHC.</a:t>
            </a:r>
          </a:p>
          <a:p>
            <a:pPr lvl="0" eaLnBrk="1" hangingPunct="1">
              <a:spcBef>
                <a:spcPts val="600"/>
              </a:spcBef>
              <a:buClr>
                <a:srgbClr val="FF0000"/>
              </a:buClr>
              <a:defRPr/>
            </a:pPr>
            <a:endParaRPr lang="en-US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ts val="600"/>
              </a:spcBef>
              <a:buClr>
                <a:srgbClr val="FF0000"/>
              </a:buClr>
              <a:buNone/>
              <a:defRPr/>
            </a:pPr>
            <a:endParaRPr lang="en-US" sz="2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Conclusions</a:t>
            </a:r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6553200" y="6324600"/>
            <a:ext cx="2133600" cy="457200"/>
          </a:xfrm>
        </p:spPr>
        <p:txBody>
          <a:bodyPr/>
          <a:lstStyle/>
          <a:p>
            <a:pPr>
              <a:defRPr/>
            </a:pPr>
            <a:fld id="{B96232F6-8749-45D6-BD89-67C022D2B18A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30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1750" y="5181600"/>
            <a:ext cx="9144000" cy="877888"/>
          </a:xfrm>
          <a:prstGeom prst="rect">
            <a:avLst/>
          </a:prstGeom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100" dirty="0" smtClean="0">
                <a:solidFill>
                  <a:srgbClr val="0066FF"/>
                </a:solidFill>
                <a:latin typeface="Times New Roman" pitchFamily="18" charset="0"/>
              </a:rPr>
              <a:t>Thank you for attention!</a:t>
            </a:r>
            <a:endParaRPr lang="ru-RU" sz="5100" dirty="0" smtClean="0">
              <a:solidFill>
                <a:srgbClr val="0066FF"/>
              </a:solidFill>
              <a:latin typeface="Times New Roman" pitchFamily="18" charset="0"/>
            </a:endParaRPr>
          </a:p>
        </p:txBody>
      </p:sp>
      <p:pic>
        <p:nvPicPr>
          <p:cNvPr id="45060" name="Рисунок 1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639887"/>
            <a:ext cx="1876425" cy="190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41" y="1335087"/>
            <a:ext cx="1983459" cy="220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5181600" y="3544887"/>
            <a:ext cx="2057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 i="1" dirty="0" smtClean="0">
                <a:solidFill>
                  <a:srgbClr val="003399"/>
                </a:solidFill>
                <a:latin typeface="Times New Roman" pitchFamily="18" charset="0"/>
              </a:rPr>
              <a:t>INP</a:t>
            </a:r>
            <a:endParaRPr lang="ru-RU" sz="3600" b="1" i="1" dirty="0" smtClean="0">
              <a:solidFill>
                <a:srgbClr val="0033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74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487363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Times New Roman" pitchFamily="18" charset="0"/>
              </a:rPr>
              <a:t>Creation and evolution of CRYSTAL-channeling</a:t>
            </a:r>
            <a:endParaRPr lang="ru-RU" sz="2800" dirty="0" smtClean="0">
              <a:latin typeface="Times New Roman" pitchFamily="18" charset="0"/>
            </a:endParaRPr>
          </a:p>
        </p:txBody>
      </p:sp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5791200" y="622300"/>
          <a:ext cx="3200400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" name="Photo Editor Photo" r:id="rId3" imgW="7542857" imgH="4619048" progId="MSPhotoEd.3">
                  <p:embed/>
                </p:oleObj>
              </mc:Choice>
              <mc:Fallback>
                <p:oleObj name="Photo Editor Photo" r:id="rId3" imgW="7542857" imgH="4619048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622300"/>
                        <a:ext cx="3200400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52400" y="681187"/>
            <a:ext cx="579120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l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Main conception: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Victor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Tikhomirov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codes.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52400" y="1238250"/>
            <a:ext cx="5791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Spring 2011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first version on Delphi</a:t>
            </a:r>
          </a:p>
          <a:p>
            <a:pPr algn="l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Summer 2011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first attempts of simulation 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(UA9 experiment,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miscut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angle influence)</a:t>
            </a: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52400" y="2667000"/>
            <a:ext cx="8912225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Summer 2012 (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Fermilab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summer student internship PARTI)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rewriting the code on Fortran language and its considerable modification, combining of it with STRUCT*, first attempts of simulation of experiment at the Recycler Ring**</a:t>
            </a:r>
          </a:p>
          <a:p>
            <a:pPr algn="l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Autumn 2012 – winter 2013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Simulation of experiment at the Recycler Ring**, comparison of the results with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Yazynin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code***</a:t>
            </a:r>
          </a:p>
          <a:p>
            <a:pPr algn="l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Spring 2013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MPI modification for parallel simulations</a:t>
            </a:r>
            <a:endParaRPr lang="ru-RU" sz="2400" baseline="30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7" name="Прямоугольник 1"/>
          <p:cNvSpPr>
            <a:spLocks noChangeArrowheads="1"/>
          </p:cNvSpPr>
          <p:nvPr/>
        </p:nvSpPr>
        <p:spPr bwMode="auto">
          <a:xfrm>
            <a:off x="76200" y="5381625"/>
            <a:ext cx="8915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/>
              <a:t>*I. </a:t>
            </a:r>
            <a:r>
              <a:rPr lang="en-US" sz="1600" dirty="0" err="1"/>
              <a:t>Baishev</a:t>
            </a:r>
            <a:r>
              <a:rPr lang="en-US" sz="1600" dirty="0"/>
              <a:t>, A. </a:t>
            </a:r>
            <a:r>
              <a:rPr lang="en-US" sz="1600" dirty="0" err="1"/>
              <a:t>Drozhdin</a:t>
            </a:r>
            <a:r>
              <a:rPr lang="en-US" sz="1600" dirty="0"/>
              <a:t>, N. </a:t>
            </a:r>
            <a:r>
              <a:rPr lang="en-US" sz="1600" dirty="0" err="1"/>
              <a:t>Mokhov</a:t>
            </a:r>
            <a:r>
              <a:rPr lang="en-US" sz="1600" dirty="0"/>
              <a:t>, X. Yang, ‘STRUCT Program User’s Reference Manual’,</a:t>
            </a:r>
          </a:p>
          <a:p>
            <a:r>
              <a:rPr lang="en-US" sz="1600" dirty="0"/>
              <a:t>SSCL–MAN–0034 (1994), </a:t>
            </a:r>
            <a:r>
              <a:rPr lang="en-US" sz="1600" dirty="0">
                <a:hlinkClick r:id="rId5"/>
              </a:rPr>
              <a:t>http://www-ap.fnal.gov/users/drozhdin/</a:t>
            </a:r>
            <a:r>
              <a:rPr lang="en-US" sz="1600" dirty="0"/>
              <a:t>.</a:t>
            </a:r>
          </a:p>
          <a:p>
            <a:r>
              <a:rPr lang="en-US" sz="1600" dirty="0"/>
              <a:t>**</a:t>
            </a:r>
            <a:r>
              <a:rPr lang="en-US" sz="1600" dirty="0" err="1"/>
              <a:t>V.Shiltsev</a:t>
            </a:r>
            <a:r>
              <a:rPr lang="en-US" sz="1600" dirty="0"/>
              <a:t>, Novel Slow Extraction Scheme for Proton Accelerators Using Si Bent Crystal,</a:t>
            </a:r>
          </a:p>
          <a:p>
            <a:r>
              <a:rPr lang="en-US" sz="1600" dirty="0"/>
              <a:t>Proc. IAAA IPAC12, New Orleans, USA, 2012.</a:t>
            </a:r>
          </a:p>
          <a:p>
            <a:r>
              <a:rPr lang="en-US" sz="1600" dirty="0"/>
              <a:t>***</a:t>
            </a:r>
            <a:r>
              <a:rPr lang="en-US" sz="1600" dirty="0" err="1"/>
              <a:t>I.Yazynin</a:t>
            </a:r>
            <a:r>
              <a:rPr lang="en-US" sz="1600" dirty="0"/>
              <a:t>, 4th Crystal Channeling Workshop 2009, CERN, March 24-27, 2009. </a:t>
            </a:r>
            <a:endParaRPr lang="be-BY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67AB7-98B3-4C31-8E4E-E4CBE1147E9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Ромб 11"/>
          <p:cNvSpPr>
            <a:spLocks noChangeArrowheads="1"/>
          </p:cNvSpPr>
          <p:nvPr/>
        </p:nvSpPr>
        <p:spPr bwMode="auto">
          <a:xfrm>
            <a:off x="4876800" y="4800600"/>
            <a:ext cx="3759200" cy="790576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dirty="0"/>
              <a:t>Was a </a:t>
            </a:r>
            <a:r>
              <a:rPr lang="en-US" sz="1400" dirty="0" smtClean="0"/>
              <a:t>multiple coulomb </a:t>
            </a:r>
          </a:p>
          <a:p>
            <a:r>
              <a:rPr lang="en-US" sz="1400" dirty="0" smtClean="0"/>
              <a:t>scattering?</a:t>
            </a:r>
            <a:endParaRPr lang="ru-RU" sz="1400" dirty="0"/>
          </a:p>
        </p:txBody>
      </p:sp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827088" y="76200"/>
            <a:ext cx="2982912" cy="4572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/>
              <a:t>Initial coordinates and </a:t>
            </a:r>
            <a:r>
              <a:rPr lang="en-US" sz="1400" dirty="0" smtClean="0"/>
              <a:t>angles, energy</a:t>
            </a:r>
            <a:endParaRPr lang="en-US" sz="1400" dirty="0"/>
          </a:p>
          <a:p>
            <a:r>
              <a:rPr lang="en-US" sz="1400" dirty="0"/>
              <a:t>x</a:t>
            </a:r>
            <a:r>
              <a:rPr lang="en-US" sz="1400" baseline="-25000" dirty="0"/>
              <a:t>0</a:t>
            </a:r>
            <a:r>
              <a:rPr lang="en-US" sz="1400" dirty="0"/>
              <a:t>, </a:t>
            </a:r>
            <a:r>
              <a:rPr lang="el-GR" sz="1400" dirty="0"/>
              <a:t>θ</a:t>
            </a:r>
            <a:r>
              <a:rPr lang="en-US" sz="1400" baseline="-25000" dirty="0"/>
              <a:t>x0</a:t>
            </a:r>
            <a:r>
              <a:rPr lang="en-US" sz="1400" dirty="0"/>
              <a:t>, y</a:t>
            </a:r>
            <a:r>
              <a:rPr lang="en-US" sz="1400" baseline="-25000" dirty="0"/>
              <a:t>0</a:t>
            </a:r>
            <a:r>
              <a:rPr lang="en-US" sz="1400" dirty="0"/>
              <a:t>, </a:t>
            </a:r>
            <a:r>
              <a:rPr lang="el-GR" sz="1400" dirty="0"/>
              <a:t>θ</a:t>
            </a:r>
            <a:r>
              <a:rPr lang="en-US" sz="1400" baseline="-25000" dirty="0" smtClean="0"/>
              <a:t>y0</a:t>
            </a:r>
            <a:r>
              <a:rPr lang="en-US" sz="1400" dirty="0" smtClean="0"/>
              <a:t>, E</a:t>
            </a:r>
            <a:r>
              <a:rPr lang="en-US" sz="1400" baseline="-25000" dirty="0" smtClean="0"/>
              <a:t>0</a:t>
            </a:r>
            <a:endParaRPr lang="ru-RU" sz="1400" baseline="-25000" dirty="0"/>
          </a:p>
        </p:txBody>
      </p:sp>
      <p:sp>
        <p:nvSpPr>
          <p:cNvPr id="6147" name="Прямоугольник 8"/>
          <p:cNvSpPr>
            <a:spLocks noChangeArrowheads="1"/>
          </p:cNvSpPr>
          <p:nvPr/>
        </p:nvSpPr>
        <p:spPr bwMode="auto">
          <a:xfrm>
            <a:off x="471488" y="2657475"/>
            <a:ext cx="3705225" cy="771525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1400"/>
              <a:t>A trajectory calculation</a:t>
            </a:r>
          </a:p>
          <a:p>
            <a:pPr algn="l"/>
            <a:r>
              <a:rPr lang="en-US" sz="1400"/>
              <a:t>x</a:t>
            </a:r>
            <a:r>
              <a:rPr lang="en-US" sz="1400" baseline="-25000"/>
              <a:t>i+1</a:t>
            </a:r>
            <a:r>
              <a:rPr lang="en-US" sz="1400"/>
              <a:t>= x</a:t>
            </a:r>
            <a:r>
              <a:rPr lang="en-US" sz="1400" baseline="-25000"/>
              <a:t>i+1</a:t>
            </a:r>
            <a:r>
              <a:rPr lang="en-US" sz="1400"/>
              <a:t>(x</a:t>
            </a:r>
            <a:r>
              <a:rPr lang="en-US" sz="1400" baseline="-25000"/>
              <a:t>i</a:t>
            </a:r>
            <a:r>
              <a:rPr lang="en-US" sz="1400"/>
              <a:t>,</a:t>
            </a:r>
            <a:r>
              <a:rPr lang="el-GR" sz="1400"/>
              <a:t> θ</a:t>
            </a:r>
            <a:r>
              <a:rPr lang="en-US" sz="1400" baseline="-25000"/>
              <a:t>xi</a:t>
            </a:r>
            <a:r>
              <a:rPr lang="en-US" sz="1400"/>
              <a:t>), </a:t>
            </a:r>
          </a:p>
          <a:p>
            <a:pPr algn="l"/>
            <a:r>
              <a:rPr lang="el-GR" sz="1400"/>
              <a:t>θ</a:t>
            </a:r>
            <a:r>
              <a:rPr lang="en-US" sz="1400" baseline="-25000"/>
              <a:t>xi+1 </a:t>
            </a:r>
            <a:r>
              <a:rPr lang="en-US" sz="1400"/>
              <a:t>= </a:t>
            </a:r>
            <a:r>
              <a:rPr lang="el-GR" sz="1400"/>
              <a:t>θ</a:t>
            </a:r>
            <a:r>
              <a:rPr lang="en-US" sz="1400" baseline="-25000"/>
              <a:t>xi+1 </a:t>
            </a:r>
            <a:r>
              <a:rPr lang="en-US" sz="1400"/>
              <a:t>(x</a:t>
            </a:r>
            <a:r>
              <a:rPr lang="en-US" sz="1400" baseline="-25000"/>
              <a:t>i</a:t>
            </a:r>
            <a:r>
              <a:rPr lang="en-US" sz="1400"/>
              <a:t>,</a:t>
            </a:r>
            <a:r>
              <a:rPr lang="el-GR" sz="1400"/>
              <a:t> θ</a:t>
            </a:r>
            <a:r>
              <a:rPr lang="en-US" sz="1400" baseline="-25000"/>
              <a:t>xi</a:t>
            </a:r>
            <a:r>
              <a:rPr lang="en-US" sz="1400"/>
              <a:t>) </a:t>
            </a:r>
          </a:p>
        </p:txBody>
      </p:sp>
      <p:graphicFrame>
        <p:nvGraphicFramePr>
          <p:cNvPr id="6149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878238"/>
              </p:ext>
            </p:extLst>
          </p:nvPr>
        </p:nvGraphicFramePr>
        <p:xfrm>
          <a:off x="2362200" y="2762250"/>
          <a:ext cx="169862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3" name="Equation" r:id="rId3" imgW="1524000" imgH="419100" progId="Equation.3">
                  <p:embed/>
                </p:oleObj>
              </mc:Choice>
              <mc:Fallback>
                <p:oleObj name="Equation" r:id="rId3" imgW="1524000" imgH="419100" progId="Equation.3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762250"/>
                        <a:ext cx="1698625" cy="560388"/>
                      </a:xfrm>
                      <a:prstGeom prst="rect">
                        <a:avLst/>
                      </a:prstGeom>
                      <a:noFill/>
                      <a:ln w="5397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Прямоугольник 30"/>
          <p:cNvSpPr>
            <a:spLocks noChangeArrowheads="1"/>
          </p:cNvSpPr>
          <p:nvPr/>
        </p:nvSpPr>
        <p:spPr bwMode="auto">
          <a:xfrm>
            <a:off x="7253288" y="4170363"/>
            <a:ext cx="1722437" cy="51435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Simulation of d</a:t>
            </a:r>
            <a:r>
              <a:rPr lang="el-GR" sz="1400"/>
              <a:t>θ</a:t>
            </a:r>
            <a:r>
              <a:rPr lang="en-US" sz="1400" baseline="-25000"/>
              <a:t>x</a:t>
            </a:r>
            <a:r>
              <a:rPr lang="en-US" sz="1400"/>
              <a:t>, d</a:t>
            </a:r>
            <a:r>
              <a:rPr lang="el-GR" sz="1400"/>
              <a:t>θ</a:t>
            </a:r>
            <a:r>
              <a:rPr lang="en-US" sz="1400" baseline="-25000"/>
              <a:t>y</a:t>
            </a:r>
            <a:r>
              <a:rPr lang="en-US" sz="1400"/>
              <a:t>, </a:t>
            </a:r>
          </a:p>
          <a:p>
            <a:r>
              <a:rPr lang="en-US" sz="1400"/>
              <a:t>Gaussian profile</a:t>
            </a:r>
          </a:p>
        </p:txBody>
      </p:sp>
      <p:sp>
        <p:nvSpPr>
          <p:cNvPr id="6151" name="Ромб 32"/>
          <p:cNvSpPr>
            <a:spLocks noChangeArrowheads="1"/>
          </p:cNvSpPr>
          <p:nvPr/>
        </p:nvSpPr>
        <p:spPr bwMode="auto">
          <a:xfrm>
            <a:off x="254000" y="4648200"/>
            <a:ext cx="4265613" cy="1143000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/>
              <a:t>Was an escape from the crystal </a:t>
            </a:r>
          </a:p>
          <a:p>
            <a:r>
              <a:rPr lang="en-US" sz="1400" dirty="0"/>
              <a:t>through either its lateral or back surface?</a:t>
            </a:r>
            <a:endParaRPr lang="ru-RU" sz="1400" dirty="0"/>
          </a:p>
        </p:txBody>
      </p:sp>
      <p:sp>
        <p:nvSpPr>
          <p:cNvPr id="6152" name="Прямоугольник 84"/>
          <p:cNvSpPr>
            <a:spLocks noChangeArrowheads="1"/>
          </p:cNvSpPr>
          <p:nvPr/>
        </p:nvSpPr>
        <p:spPr bwMode="auto">
          <a:xfrm>
            <a:off x="187325" y="3575050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No</a:t>
            </a:r>
            <a:endParaRPr lang="ru-RU" sz="2000" b="1">
              <a:solidFill>
                <a:schemeClr val="bg2"/>
              </a:solidFill>
            </a:endParaRPr>
          </a:p>
        </p:txBody>
      </p:sp>
      <p:sp>
        <p:nvSpPr>
          <p:cNvPr id="6153" name="Прямоугольник 86"/>
          <p:cNvSpPr>
            <a:spLocks noChangeArrowheads="1"/>
          </p:cNvSpPr>
          <p:nvPr/>
        </p:nvSpPr>
        <p:spPr bwMode="auto">
          <a:xfrm>
            <a:off x="4021138" y="4745038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No</a:t>
            </a:r>
            <a:endParaRPr lang="ru-RU" sz="2000" b="1">
              <a:solidFill>
                <a:schemeClr val="bg2"/>
              </a:solidFill>
            </a:endParaRPr>
          </a:p>
        </p:txBody>
      </p:sp>
      <p:sp>
        <p:nvSpPr>
          <p:cNvPr id="6154" name="Прямоугольник 112"/>
          <p:cNvSpPr>
            <a:spLocks noChangeArrowheads="1"/>
          </p:cNvSpPr>
          <p:nvPr/>
        </p:nvSpPr>
        <p:spPr bwMode="auto">
          <a:xfrm>
            <a:off x="827088" y="5865813"/>
            <a:ext cx="2438400" cy="752475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Calculation of ionization losses </a:t>
            </a:r>
          </a:p>
          <a:p>
            <a:r>
              <a:rPr lang="en-US" sz="1400"/>
              <a:t>from average value of electron </a:t>
            </a:r>
          </a:p>
          <a:p>
            <a:r>
              <a:rPr lang="en-US" sz="1400"/>
              <a:t>density, along the trajectory</a:t>
            </a:r>
          </a:p>
        </p:txBody>
      </p:sp>
      <p:sp>
        <p:nvSpPr>
          <p:cNvPr id="6155" name="Прямоугольник 118"/>
          <p:cNvSpPr>
            <a:spLocks noChangeArrowheads="1"/>
          </p:cNvSpPr>
          <p:nvPr/>
        </p:nvSpPr>
        <p:spPr bwMode="auto">
          <a:xfrm>
            <a:off x="3668713" y="3575050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Yes</a:t>
            </a:r>
            <a:endParaRPr lang="ru-RU" sz="2000" b="1">
              <a:solidFill>
                <a:schemeClr val="bg2"/>
              </a:solidFill>
            </a:endParaRPr>
          </a:p>
        </p:txBody>
      </p:sp>
      <p:cxnSp>
        <p:nvCxnSpPr>
          <p:cNvPr id="6156" name="Прямая со стрелкой 4"/>
          <p:cNvCxnSpPr>
            <a:cxnSpLocks noChangeShapeType="1"/>
            <a:stCxn id="6146" idx="2"/>
            <a:endCxn id="6159" idx="0"/>
          </p:cNvCxnSpPr>
          <p:nvPr/>
        </p:nvCxnSpPr>
        <p:spPr bwMode="auto">
          <a:xfrm>
            <a:off x="2318544" y="533400"/>
            <a:ext cx="6350" cy="228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7" name="Прямоугольник 84"/>
          <p:cNvSpPr>
            <a:spLocks noChangeArrowheads="1"/>
          </p:cNvSpPr>
          <p:nvPr/>
        </p:nvSpPr>
        <p:spPr bwMode="auto">
          <a:xfrm>
            <a:off x="123825" y="685800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No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6158" name="Прямоугольник 118"/>
          <p:cNvSpPr>
            <a:spLocks noChangeArrowheads="1"/>
          </p:cNvSpPr>
          <p:nvPr/>
        </p:nvSpPr>
        <p:spPr bwMode="auto">
          <a:xfrm>
            <a:off x="2514600" y="1481685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Yes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6159" name="Ромб 27"/>
          <p:cNvSpPr>
            <a:spLocks noChangeArrowheads="1"/>
          </p:cNvSpPr>
          <p:nvPr/>
        </p:nvSpPr>
        <p:spPr bwMode="auto">
          <a:xfrm>
            <a:off x="265113" y="762000"/>
            <a:ext cx="4119562" cy="841375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/>
              <a:t>Does particle hit either the face</a:t>
            </a:r>
          </a:p>
          <a:p>
            <a:r>
              <a:rPr lang="en-US" sz="1400" dirty="0"/>
              <a:t> or lateral surface of the crystal?</a:t>
            </a:r>
            <a:endParaRPr lang="ru-RU" sz="1400" dirty="0"/>
          </a:p>
        </p:txBody>
      </p:sp>
      <p:sp>
        <p:nvSpPr>
          <p:cNvPr id="6160" name="Ромб 32"/>
          <p:cNvSpPr>
            <a:spLocks noChangeArrowheads="1"/>
          </p:cNvSpPr>
          <p:nvPr/>
        </p:nvSpPr>
        <p:spPr bwMode="auto">
          <a:xfrm>
            <a:off x="731838" y="3678238"/>
            <a:ext cx="3186112" cy="665162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Was an enter into</a:t>
            </a:r>
          </a:p>
          <a:p>
            <a:r>
              <a:rPr lang="en-US" sz="1400"/>
              <a:t>another channel?</a:t>
            </a:r>
            <a:endParaRPr lang="ru-RU" sz="1400"/>
          </a:p>
        </p:txBody>
      </p:sp>
      <p:cxnSp>
        <p:nvCxnSpPr>
          <p:cNvPr id="6161" name="Соединительная линия уступом 67"/>
          <p:cNvCxnSpPr>
            <a:cxnSpLocks noChangeShapeType="1"/>
            <a:stCxn id="6160" idx="1"/>
            <a:endCxn id="6151" idx="0"/>
          </p:cNvCxnSpPr>
          <p:nvPr/>
        </p:nvCxnSpPr>
        <p:spPr bwMode="auto">
          <a:xfrm rot="10800000" flipH="1" flipV="1">
            <a:off x="731837" y="4010818"/>
            <a:ext cx="1654969" cy="637381"/>
          </a:xfrm>
          <a:prstGeom prst="bentConnector4">
            <a:avLst>
              <a:gd name="adj1" fmla="val -13813"/>
              <a:gd name="adj2" fmla="val 61249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2" name="Соединительная линия уступом 67"/>
          <p:cNvCxnSpPr>
            <a:cxnSpLocks noChangeShapeType="1"/>
            <a:stCxn id="6151" idx="1"/>
            <a:endCxn id="6154" idx="1"/>
          </p:cNvCxnSpPr>
          <p:nvPr/>
        </p:nvCxnSpPr>
        <p:spPr bwMode="auto">
          <a:xfrm rot="10800000" flipH="1" flipV="1">
            <a:off x="254000" y="5219699"/>
            <a:ext cx="573088" cy="1022351"/>
          </a:xfrm>
          <a:prstGeom prst="bentConnector3">
            <a:avLst>
              <a:gd name="adj1" fmla="val -19715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63" name="Прямоугольник 118"/>
          <p:cNvSpPr>
            <a:spLocks noChangeArrowheads="1"/>
          </p:cNvSpPr>
          <p:nvPr/>
        </p:nvSpPr>
        <p:spPr bwMode="auto">
          <a:xfrm>
            <a:off x="95250" y="4745038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Yes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6164" name="Прямоугольник 112"/>
          <p:cNvSpPr>
            <a:spLocks noChangeArrowheads="1"/>
          </p:cNvSpPr>
          <p:nvPr/>
        </p:nvSpPr>
        <p:spPr bwMode="auto">
          <a:xfrm>
            <a:off x="6532563" y="6324600"/>
            <a:ext cx="2535238" cy="46037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/>
              <a:t>Final coordinates </a:t>
            </a:r>
            <a:r>
              <a:rPr lang="en-US" sz="1400" dirty="0" smtClean="0"/>
              <a:t>and angles, </a:t>
            </a:r>
          </a:p>
          <a:p>
            <a:pPr lvl="0"/>
            <a:r>
              <a:rPr lang="en-US" sz="1400" dirty="0" smtClean="0"/>
              <a:t>energy </a:t>
            </a:r>
            <a:r>
              <a:rPr lang="en-US" sz="1400" dirty="0" err="1" smtClean="0"/>
              <a:t>x</a:t>
            </a:r>
            <a:r>
              <a:rPr lang="en-US" sz="1400" baseline="-25000" dirty="0" err="1" smtClean="0"/>
              <a:t>f</a:t>
            </a:r>
            <a:r>
              <a:rPr lang="en-US" sz="1400" dirty="0" smtClean="0"/>
              <a:t>, </a:t>
            </a:r>
            <a:r>
              <a:rPr lang="el-GR" sz="1400" dirty="0" smtClean="0"/>
              <a:t>θ</a:t>
            </a:r>
            <a:r>
              <a:rPr lang="en-US" sz="1400" baseline="-25000" dirty="0" err="1" smtClean="0"/>
              <a:t>xf</a:t>
            </a:r>
            <a:r>
              <a:rPr lang="en-US" sz="1400" dirty="0" smtClean="0"/>
              <a:t>, </a:t>
            </a:r>
            <a:r>
              <a:rPr lang="en-US" sz="1400" dirty="0" err="1" smtClean="0"/>
              <a:t>y</a:t>
            </a:r>
            <a:r>
              <a:rPr lang="en-US" sz="1400" baseline="-25000" dirty="0" err="1" smtClean="0"/>
              <a:t>f</a:t>
            </a:r>
            <a:r>
              <a:rPr lang="en-US" sz="1400" dirty="0" smtClean="0"/>
              <a:t>, </a:t>
            </a:r>
            <a:r>
              <a:rPr lang="el-GR" sz="1400" dirty="0" smtClean="0"/>
              <a:t>θ</a:t>
            </a:r>
            <a:r>
              <a:rPr lang="en-US" sz="1400" baseline="-25000" dirty="0" err="1" smtClean="0"/>
              <a:t>yf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smtClean="0">
                <a:solidFill>
                  <a:srgbClr val="000000"/>
                </a:solidFill>
              </a:rPr>
              <a:t>E</a:t>
            </a:r>
            <a:r>
              <a:rPr lang="en-US" sz="1400" baseline="-25000" dirty="0" smtClean="0">
                <a:solidFill>
                  <a:srgbClr val="000000"/>
                </a:solidFill>
              </a:rPr>
              <a:t>0</a:t>
            </a:r>
            <a:endParaRPr lang="ru-RU" sz="1400" baseline="-25000" dirty="0">
              <a:solidFill>
                <a:srgbClr val="000000"/>
              </a:solidFill>
            </a:endParaRPr>
          </a:p>
        </p:txBody>
      </p:sp>
      <p:sp>
        <p:nvSpPr>
          <p:cNvPr id="6165" name="Ромб 32"/>
          <p:cNvSpPr>
            <a:spLocks noChangeArrowheads="1"/>
          </p:cNvSpPr>
          <p:nvPr/>
        </p:nvSpPr>
        <p:spPr bwMode="auto">
          <a:xfrm>
            <a:off x="3473450" y="5770563"/>
            <a:ext cx="2774950" cy="900112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Was an inelastic </a:t>
            </a:r>
          </a:p>
          <a:p>
            <a:r>
              <a:rPr lang="en-US" sz="1400"/>
              <a:t>nuclear scattering?</a:t>
            </a:r>
            <a:endParaRPr lang="ru-RU" sz="1400"/>
          </a:p>
        </p:txBody>
      </p:sp>
      <p:cxnSp>
        <p:nvCxnSpPr>
          <p:cNvPr id="6166" name="Прямая со стрелкой 10"/>
          <p:cNvCxnSpPr>
            <a:cxnSpLocks noChangeShapeType="1"/>
            <a:stCxn id="6154" idx="3"/>
            <a:endCxn id="6165" idx="1"/>
          </p:cNvCxnSpPr>
          <p:nvPr/>
        </p:nvCxnSpPr>
        <p:spPr bwMode="auto">
          <a:xfrm flipV="1">
            <a:off x="3265488" y="6219825"/>
            <a:ext cx="207962" cy="222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7" name="Соединительная линия уступом 34"/>
          <p:cNvCxnSpPr>
            <a:cxnSpLocks noChangeShapeType="1"/>
            <a:stCxn id="6165" idx="2"/>
          </p:cNvCxnSpPr>
          <p:nvPr/>
        </p:nvCxnSpPr>
        <p:spPr bwMode="auto">
          <a:xfrm rot="5400000" flipH="1" flipV="1">
            <a:off x="5632847" y="5770958"/>
            <a:ext cx="127794" cy="1671639"/>
          </a:xfrm>
          <a:prstGeom prst="bentConnector4">
            <a:avLst>
              <a:gd name="adj1" fmla="val -80188"/>
              <a:gd name="adj2" fmla="val 73895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68" name="Прямоугольник 112"/>
          <p:cNvSpPr>
            <a:spLocks noChangeArrowheads="1"/>
          </p:cNvSpPr>
          <p:nvPr/>
        </p:nvSpPr>
        <p:spPr bwMode="auto">
          <a:xfrm>
            <a:off x="7327900" y="5753100"/>
            <a:ext cx="1739900" cy="4191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Particle is lost</a:t>
            </a:r>
            <a:endParaRPr lang="ru-RU" sz="1400"/>
          </a:p>
        </p:txBody>
      </p:sp>
      <p:sp>
        <p:nvSpPr>
          <p:cNvPr id="6169" name="Прямоугольник 86"/>
          <p:cNvSpPr>
            <a:spLocks noChangeArrowheads="1"/>
          </p:cNvSpPr>
          <p:nvPr/>
        </p:nvSpPr>
        <p:spPr bwMode="auto">
          <a:xfrm>
            <a:off x="5562600" y="6400800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No</a:t>
            </a:r>
            <a:endParaRPr lang="ru-RU" sz="2000" b="1" dirty="0">
              <a:solidFill>
                <a:schemeClr val="bg2"/>
              </a:solidFill>
            </a:endParaRPr>
          </a:p>
        </p:txBody>
      </p:sp>
      <p:cxnSp>
        <p:nvCxnSpPr>
          <p:cNvPr id="6170" name="Соединительная линия уступом 68"/>
          <p:cNvCxnSpPr>
            <a:cxnSpLocks noChangeShapeType="1"/>
            <a:stCxn id="6159" idx="1"/>
          </p:cNvCxnSpPr>
          <p:nvPr/>
        </p:nvCxnSpPr>
        <p:spPr bwMode="auto">
          <a:xfrm rot="10800000" flipH="1" flipV="1">
            <a:off x="265113" y="1182687"/>
            <a:ext cx="5808662" cy="5602287"/>
          </a:xfrm>
          <a:prstGeom prst="bentConnector3">
            <a:avLst>
              <a:gd name="adj1" fmla="val -3936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72" name="Ромб 11"/>
          <p:cNvSpPr>
            <a:spLocks noChangeArrowheads="1"/>
          </p:cNvSpPr>
          <p:nvPr/>
        </p:nvSpPr>
        <p:spPr bwMode="auto">
          <a:xfrm>
            <a:off x="4759325" y="3124200"/>
            <a:ext cx="4003675" cy="1066800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/>
              <a:t>Was a single coulomb scattering </a:t>
            </a:r>
          </a:p>
          <a:p>
            <a:r>
              <a:rPr lang="en-US" sz="1400" dirty="0"/>
              <a:t>on nuclei (Rutherford cross-section)?</a:t>
            </a:r>
            <a:endParaRPr lang="ru-RU" sz="1400" dirty="0"/>
          </a:p>
        </p:txBody>
      </p:sp>
      <p:cxnSp>
        <p:nvCxnSpPr>
          <p:cNvPr id="6173" name="Прямая со стрелкой 10"/>
          <p:cNvCxnSpPr>
            <a:cxnSpLocks noChangeShapeType="1"/>
            <a:stCxn id="61" idx="0"/>
            <a:endCxn id="6172" idx="2"/>
          </p:cNvCxnSpPr>
          <p:nvPr/>
        </p:nvCxnSpPr>
        <p:spPr bwMode="auto">
          <a:xfrm flipV="1">
            <a:off x="6756400" y="4191000"/>
            <a:ext cx="4763" cy="609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74" name="Прямоугольник 86"/>
          <p:cNvSpPr>
            <a:spLocks noChangeArrowheads="1"/>
          </p:cNvSpPr>
          <p:nvPr/>
        </p:nvSpPr>
        <p:spPr bwMode="auto">
          <a:xfrm>
            <a:off x="6248400" y="4324350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No</a:t>
            </a:r>
            <a:endParaRPr lang="ru-RU" sz="2000" b="1">
              <a:solidFill>
                <a:schemeClr val="bg2"/>
              </a:solidFill>
            </a:endParaRPr>
          </a:p>
        </p:txBody>
      </p:sp>
      <p:sp>
        <p:nvSpPr>
          <p:cNvPr id="6175" name="Прямоугольник 118"/>
          <p:cNvSpPr>
            <a:spLocks noChangeArrowheads="1"/>
          </p:cNvSpPr>
          <p:nvPr/>
        </p:nvSpPr>
        <p:spPr bwMode="auto">
          <a:xfrm>
            <a:off x="8435975" y="4724400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Yes</a:t>
            </a:r>
            <a:endParaRPr lang="ru-RU" sz="2000" b="1">
              <a:solidFill>
                <a:schemeClr val="bg2"/>
              </a:solidFill>
            </a:endParaRPr>
          </a:p>
        </p:txBody>
      </p:sp>
      <p:sp>
        <p:nvSpPr>
          <p:cNvPr id="6176" name="Прямоугольник 30"/>
          <p:cNvSpPr>
            <a:spLocks noChangeArrowheads="1"/>
          </p:cNvSpPr>
          <p:nvPr/>
        </p:nvSpPr>
        <p:spPr bwMode="auto">
          <a:xfrm>
            <a:off x="7112000" y="2692400"/>
            <a:ext cx="1955800" cy="42545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Simulation of d</a:t>
            </a:r>
            <a:r>
              <a:rPr lang="el-GR" sz="1400"/>
              <a:t>θ</a:t>
            </a:r>
            <a:r>
              <a:rPr lang="en-US" sz="1400" baseline="-25000"/>
              <a:t>x</a:t>
            </a:r>
            <a:r>
              <a:rPr lang="en-US" sz="1400"/>
              <a:t>, d</a:t>
            </a:r>
            <a:r>
              <a:rPr lang="el-GR" sz="1400"/>
              <a:t>θ</a:t>
            </a:r>
            <a:r>
              <a:rPr lang="en-US" sz="1400" baseline="-25000"/>
              <a:t>y</a:t>
            </a:r>
            <a:r>
              <a:rPr lang="en-US" sz="1400"/>
              <a:t>, </a:t>
            </a:r>
          </a:p>
          <a:p>
            <a:r>
              <a:rPr lang="en-US" sz="1400"/>
              <a:t>Rutherford formula</a:t>
            </a:r>
          </a:p>
        </p:txBody>
      </p:sp>
      <p:sp>
        <p:nvSpPr>
          <p:cNvPr id="6177" name="Прямоугольник 118"/>
          <p:cNvSpPr>
            <a:spLocks noChangeArrowheads="1"/>
          </p:cNvSpPr>
          <p:nvPr/>
        </p:nvSpPr>
        <p:spPr bwMode="auto">
          <a:xfrm>
            <a:off x="8512175" y="3117850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Yes</a:t>
            </a:r>
            <a:endParaRPr lang="ru-RU" sz="2000" b="1">
              <a:solidFill>
                <a:schemeClr val="bg2"/>
              </a:solidFill>
            </a:endParaRPr>
          </a:p>
        </p:txBody>
      </p:sp>
      <p:sp>
        <p:nvSpPr>
          <p:cNvPr id="6178" name="Ромб 11"/>
          <p:cNvSpPr>
            <a:spLocks noChangeArrowheads="1"/>
          </p:cNvSpPr>
          <p:nvPr/>
        </p:nvSpPr>
        <p:spPr bwMode="auto">
          <a:xfrm>
            <a:off x="5057775" y="1884363"/>
            <a:ext cx="3408363" cy="782637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Was an elastic nuclear scattering?</a:t>
            </a:r>
            <a:endParaRPr lang="ru-RU" sz="1400"/>
          </a:p>
        </p:txBody>
      </p:sp>
      <p:cxnSp>
        <p:nvCxnSpPr>
          <p:cNvPr id="6179" name="Соединительная линия уступом 34"/>
          <p:cNvCxnSpPr>
            <a:cxnSpLocks noChangeShapeType="1"/>
            <a:stCxn id="6150" idx="1"/>
            <a:endCxn id="6172" idx="2"/>
          </p:cNvCxnSpPr>
          <p:nvPr/>
        </p:nvCxnSpPr>
        <p:spPr bwMode="auto">
          <a:xfrm rot="10800000">
            <a:off x="6761163" y="4191000"/>
            <a:ext cx="492125" cy="236538"/>
          </a:xfrm>
          <a:prstGeom prst="bent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0" name="Прямая со стрелкой 10"/>
          <p:cNvCxnSpPr>
            <a:cxnSpLocks noChangeShapeType="1"/>
            <a:stCxn id="6172" idx="0"/>
            <a:endCxn id="6178" idx="2"/>
          </p:cNvCxnSpPr>
          <p:nvPr/>
        </p:nvCxnSpPr>
        <p:spPr bwMode="auto">
          <a:xfrm flipV="1">
            <a:off x="6761163" y="2667000"/>
            <a:ext cx="0" cy="457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81" name="Прямоугольник 86"/>
          <p:cNvSpPr>
            <a:spLocks noChangeArrowheads="1"/>
          </p:cNvSpPr>
          <p:nvPr/>
        </p:nvSpPr>
        <p:spPr bwMode="auto">
          <a:xfrm>
            <a:off x="6248400" y="2800350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No</a:t>
            </a:r>
            <a:endParaRPr lang="ru-RU" sz="2000" b="1">
              <a:solidFill>
                <a:schemeClr val="bg2"/>
              </a:solidFill>
            </a:endParaRPr>
          </a:p>
        </p:txBody>
      </p:sp>
      <p:cxnSp>
        <p:nvCxnSpPr>
          <p:cNvPr id="6182" name="Соединительная линия уступом 34"/>
          <p:cNvCxnSpPr>
            <a:cxnSpLocks noChangeShapeType="1"/>
            <a:stCxn id="6176" idx="1"/>
            <a:endCxn id="6178" idx="2"/>
          </p:cNvCxnSpPr>
          <p:nvPr/>
        </p:nvCxnSpPr>
        <p:spPr bwMode="auto">
          <a:xfrm rot="10800000">
            <a:off x="6761163" y="2667000"/>
            <a:ext cx="350837" cy="238125"/>
          </a:xfrm>
          <a:prstGeom prst="bent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83" name="Прямоугольник 30"/>
          <p:cNvSpPr>
            <a:spLocks noChangeArrowheads="1"/>
          </p:cNvSpPr>
          <p:nvPr/>
        </p:nvSpPr>
        <p:spPr bwMode="auto">
          <a:xfrm>
            <a:off x="7112000" y="1271588"/>
            <a:ext cx="1955800" cy="557212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Simulation of d</a:t>
            </a:r>
            <a:r>
              <a:rPr lang="el-GR" sz="1400"/>
              <a:t>θ</a:t>
            </a:r>
            <a:r>
              <a:rPr lang="en-US" sz="1400" baseline="-25000"/>
              <a:t>x</a:t>
            </a:r>
            <a:r>
              <a:rPr lang="en-US" sz="1400"/>
              <a:t>, d</a:t>
            </a:r>
            <a:r>
              <a:rPr lang="el-GR" sz="1400"/>
              <a:t>θ</a:t>
            </a:r>
            <a:r>
              <a:rPr lang="en-US" sz="1400" baseline="-25000"/>
              <a:t>y</a:t>
            </a:r>
            <a:r>
              <a:rPr lang="en-US" sz="1400"/>
              <a:t>, </a:t>
            </a:r>
          </a:p>
          <a:p>
            <a:r>
              <a:rPr lang="en-US" sz="1400"/>
              <a:t>Gaussian profile</a:t>
            </a:r>
          </a:p>
        </p:txBody>
      </p:sp>
      <p:cxnSp>
        <p:nvCxnSpPr>
          <p:cNvPr id="6184" name="Прямая со стрелкой 4"/>
          <p:cNvCxnSpPr>
            <a:cxnSpLocks noChangeShapeType="1"/>
            <a:stCxn id="66" idx="2"/>
            <a:endCxn id="6147" idx="0"/>
          </p:cNvCxnSpPr>
          <p:nvPr/>
        </p:nvCxnSpPr>
        <p:spPr bwMode="auto">
          <a:xfrm>
            <a:off x="2318544" y="2438400"/>
            <a:ext cx="5557" cy="2190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5" name="Прямая со стрелкой 4"/>
          <p:cNvCxnSpPr>
            <a:cxnSpLocks noChangeShapeType="1"/>
            <a:stCxn id="6147" idx="2"/>
            <a:endCxn id="6160" idx="0"/>
          </p:cNvCxnSpPr>
          <p:nvPr/>
        </p:nvCxnSpPr>
        <p:spPr bwMode="auto">
          <a:xfrm>
            <a:off x="2324101" y="3429000"/>
            <a:ext cx="793" cy="24923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6" name="Соединительная линия уступом 34"/>
          <p:cNvCxnSpPr>
            <a:cxnSpLocks noChangeShapeType="1"/>
            <a:stCxn id="6165" idx="3"/>
            <a:endCxn id="6168" idx="1"/>
          </p:cNvCxnSpPr>
          <p:nvPr/>
        </p:nvCxnSpPr>
        <p:spPr bwMode="auto">
          <a:xfrm flipV="1">
            <a:off x="6248400" y="5962650"/>
            <a:ext cx="1079500" cy="257969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87" name="Ромб 11"/>
          <p:cNvSpPr>
            <a:spLocks noChangeArrowheads="1"/>
          </p:cNvSpPr>
          <p:nvPr/>
        </p:nvSpPr>
        <p:spPr bwMode="auto">
          <a:xfrm>
            <a:off x="5105400" y="685800"/>
            <a:ext cx="3300413" cy="533400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Was a diffractive scattering?</a:t>
            </a:r>
            <a:endParaRPr lang="ru-RU" sz="1400"/>
          </a:p>
        </p:txBody>
      </p:sp>
      <p:cxnSp>
        <p:nvCxnSpPr>
          <p:cNvPr id="6188" name="Прямая со стрелкой 10"/>
          <p:cNvCxnSpPr>
            <a:cxnSpLocks noChangeShapeType="1"/>
            <a:stCxn id="6151" idx="3"/>
          </p:cNvCxnSpPr>
          <p:nvPr/>
        </p:nvCxnSpPr>
        <p:spPr bwMode="auto">
          <a:xfrm flipV="1">
            <a:off x="4519613" y="5205414"/>
            <a:ext cx="366712" cy="14286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89" name="Прямоугольник 118"/>
          <p:cNvSpPr>
            <a:spLocks noChangeArrowheads="1"/>
          </p:cNvSpPr>
          <p:nvPr/>
        </p:nvSpPr>
        <p:spPr bwMode="auto">
          <a:xfrm>
            <a:off x="6073775" y="5791200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Yes</a:t>
            </a:r>
            <a:endParaRPr lang="ru-RU" sz="2000" b="1">
              <a:solidFill>
                <a:schemeClr val="bg2"/>
              </a:solidFill>
            </a:endParaRPr>
          </a:p>
        </p:txBody>
      </p:sp>
      <p:cxnSp>
        <p:nvCxnSpPr>
          <p:cNvPr id="6190" name="Прямая со стрелкой 10"/>
          <p:cNvCxnSpPr>
            <a:cxnSpLocks noChangeShapeType="1"/>
            <a:endCxn id="6150" idx="2"/>
          </p:cNvCxnSpPr>
          <p:nvPr/>
        </p:nvCxnSpPr>
        <p:spPr bwMode="auto">
          <a:xfrm flipH="1" flipV="1">
            <a:off x="8115300" y="4684713"/>
            <a:ext cx="515938" cy="5207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91" name="Прямая со стрелкой 10"/>
          <p:cNvCxnSpPr>
            <a:cxnSpLocks noChangeShapeType="1"/>
            <a:stCxn id="6172" idx="3"/>
            <a:endCxn id="6176" idx="2"/>
          </p:cNvCxnSpPr>
          <p:nvPr/>
        </p:nvCxnSpPr>
        <p:spPr bwMode="auto">
          <a:xfrm flipH="1" flipV="1">
            <a:off x="8089900" y="3117850"/>
            <a:ext cx="673100" cy="5397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92" name="Прямая со стрелкой 10"/>
          <p:cNvCxnSpPr>
            <a:cxnSpLocks noChangeShapeType="1"/>
            <a:stCxn id="6178" idx="3"/>
            <a:endCxn id="6183" idx="2"/>
          </p:cNvCxnSpPr>
          <p:nvPr/>
        </p:nvCxnSpPr>
        <p:spPr bwMode="auto">
          <a:xfrm flipH="1" flipV="1">
            <a:off x="8089900" y="1828800"/>
            <a:ext cx="376238" cy="447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93" name="Прямоугольник 118"/>
          <p:cNvSpPr>
            <a:spLocks noChangeArrowheads="1"/>
          </p:cNvSpPr>
          <p:nvPr/>
        </p:nvSpPr>
        <p:spPr bwMode="auto">
          <a:xfrm>
            <a:off x="8512175" y="1946275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Yes</a:t>
            </a:r>
            <a:endParaRPr lang="ru-RU" sz="2000" b="1">
              <a:solidFill>
                <a:schemeClr val="bg2"/>
              </a:solidFill>
            </a:endParaRPr>
          </a:p>
        </p:txBody>
      </p:sp>
      <p:cxnSp>
        <p:nvCxnSpPr>
          <p:cNvPr id="6194" name="Прямая со стрелкой 10"/>
          <p:cNvCxnSpPr>
            <a:cxnSpLocks noChangeShapeType="1"/>
            <a:stCxn id="6178" idx="0"/>
            <a:endCxn id="6187" idx="2"/>
          </p:cNvCxnSpPr>
          <p:nvPr/>
        </p:nvCxnSpPr>
        <p:spPr bwMode="auto">
          <a:xfrm flipH="1" flipV="1">
            <a:off x="6756400" y="1219200"/>
            <a:ext cx="4763" cy="6651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95" name="Прямоугольник 86"/>
          <p:cNvSpPr>
            <a:spLocks noChangeArrowheads="1"/>
          </p:cNvSpPr>
          <p:nvPr/>
        </p:nvSpPr>
        <p:spPr bwMode="auto">
          <a:xfrm>
            <a:off x="6283325" y="1504950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No</a:t>
            </a:r>
            <a:endParaRPr lang="ru-RU" sz="2000" b="1">
              <a:solidFill>
                <a:schemeClr val="bg2"/>
              </a:solidFill>
            </a:endParaRPr>
          </a:p>
        </p:txBody>
      </p:sp>
      <p:sp>
        <p:nvSpPr>
          <p:cNvPr id="6196" name="Прямоугольник 30"/>
          <p:cNvSpPr>
            <a:spLocks noChangeArrowheads="1"/>
          </p:cNvSpPr>
          <p:nvPr/>
        </p:nvSpPr>
        <p:spPr bwMode="auto">
          <a:xfrm>
            <a:off x="5105400" y="152400"/>
            <a:ext cx="3013075" cy="4572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Simulation of d</a:t>
            </a:r>
            <a:r>
              <a:rPr lang="el-GR" sz="1400"/>
              <a:t>θ</a:t>
            </a:r>
            <a:r>
              <a:rPr lang="en-US" sz="1400" baseline="-25000"/>
              <a:t>x</a:t>
            </a:r>
            <a:r>
              <a:rPr lang="en-US" sz="1400"/>
              <a:t>, d</a:t>
            </a:r>
            <a:r>
              <a:rPr lang="el-GR" sz="1400"/>
              <a:t>θ</a:t>
            </a:r>
            <a:r>
              <a:rPr lang="en-US" sz="1400" baseline="-25000"/>
              <a:t>y</a:t>
            </a:r>
            <a:r>
              <a:rPr lang="en-US" sz="1400"/>
              <a:t>, Gaussian profile;</a:t>
            </a:r>
          </a:p>
          <a:p>
            <a:r>
              <a:rPr lang="en-US" sz="1400"/>
              <a:t>simulation of energy losses.</a:t>
            </a:r>
          </a:p>
        </p:txBody>
      </p:sp>
      <p:cxnSp>
        <p:nvCxnSpPr>
          <p:cNvPr id="6197" name="Соединительная линия уступом 34"/>
          <p:cNvCxnSpPr>
            <a:cxnSpLocks noChangeShapeType="1"/>
            <a:stCxn id="6183" idx="1"/>
            <a:endCxn id="6187" idx="2"/>
          </p:cNvCxnSpPr>
          <p:nvPr/>
        </p:nvCxnSpPr>
        <p:spPr bwMode="auto">
          <a:xfrm rot="10800000">
            <a:off x="6756400" y="1219200"/>
            <a:ext cx="355600" cy="330200"/>
          </a:xfrm>
          <a:prstGeom prst="bent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98" name="Соединительная линия уступом 34"/>
          <p:cNvCxnSpPr>
            <a:cxnSpLocks noChangeShapeType="1"/>
            <a:stCxn id="6187" idx="3"/>
            <a:endCxn id="6196" idx="3"/>
          </p:cNvCxnSpPr>
          <p:nvPr/>
        </p:nvCxnSpPr>
        <p:spPr bwMode="auto">
          <a:xfrm flipH="1" flipV="1">
            <a:off x="8118475" y="381000"/>
            <a:ext cx="287338" cy="571500"/>
          </a:xfrm>
          <a:prstGeom prst="bentConnector3">
            <a:avLst>
              <a:gd name="adj1" fmla="val -79324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99" name="Прямоугольник 118"/>
          <p:cNvSpPr>
            <a:spLocks noChangeArrowheads="1"/>
          </p:cNvSpPr>
          <p:nvPr/>
        </p:nvSpPr>
        <p:spPr bwMode="auto">
          <a:xfrm>
            <a:off x="8620125" y="457200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Yes</a:t>
            </a:r>
            <a:endParaRPr lang="ru-RU" sz="2000" b="1">
              <a:solidFill>
                <a:schemeClr val="bg2"/>
              </a:solidFill>
            </a:endParaRPr>
          </a:p>
        </p:txBody>
      </p:sp>
      <p:cxnSp>
        <p:nvCxnSpPr>
          <p:cNvPr id="6200" name="Соединительная линия уступом 34"/>
          <p:cNvCxnSpPr>
            <a:cxnSpLocks noChangeShapeType="1"/>
            <a:stCxn id="6187" idx="1"/>
            <a:endCxn id="6147" idx="3"/>
          </p:cNvCxnSpPr>
          <p:nvPr/>
        </p:nvCxnSpPr>
        <p:spPr bwMode="auto">
          <a:xfrm rot="10800000" flipV="1">
            <a:off x="4176714" y="952500"/>
            <a:ext cx="928687" cy="2090738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01" name="Прямоугольник 86"/>
          <p:cNvSpPr>
            <a:spLocks noChangeArrowheads="1"/>
          </p:cNvSpPr>
          <p:nvPr/>
        </p:nvSpPr>
        <p:spPr bwMode="auto">
          <a:xfrm>
            <a:off x="4911725" y="552450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No</a:t>
            </a:r>
            <a:endParaRPr lang="ru-RU" sz="2000" b="1">
              <a:solidFill>
                <a:schemeClr val="bg2"/>
              </a:solidFill>
            </a:endParaRPr>
          </a:p>
        </p:txBody>
      </p:sp>
      <p:cxnSp>
        <p:nvCxnSpPr>
          <p:cNvPr id="6202" name="Соединительная линия уступом 34"/>
          <p:cNvCxnSpPr>
            <a:cxnSpLocks noChangeShapeType="1"/>
            <a:stCxn id="6196" idx="1"/>
            <a:endCxn id="6147" idx="3"/>
          </p:cNvCxnSpPr>
          <p:nvPr/>
        </p:nvCxnSpPr>
        <p:spPr bwMode="auto">
          <a:xfrm rot="10800000" flipV="1">
            <a:off x="4176714" y="381000"/>
            <a:ext cx="928687" cy="2662238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03" name="Соединительная линия уступом 67"/>
          <p:cNvCxnSpPr>
            <a:cxnSpLocks noChangeShapeType="1"/>
            <a:stCxn id="6160" idx="3"/>
            <a:endCxn id="6151" idx="0"/>
          </p:cNvCxnSpPr>
          <p:nvPr/>
        </p:nvCxnSpPr>
        <p:spPr bwMode="auto">
          <a:xfrm flipH="1">
            <a:off x="2386807" y="4010819"/>
            <a:ext cx="1531143" cy="637381"/>
          </a:xfrm>
          <a:prstGeom prst="bentConnector4">
            <a:avLst>
              <a:gd name="adj1" fmla="val -14930"/>
              <a:gd name="adj2" fmla="val 61249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04" name="Прямоугольник 8"/>
          <p:cNvSpPr>
            <a:spLocks noChangeArrowheads="1"/>
          </p:cNvSpPr>
          <p:nvPr/>
        </p:nvSpPr>
        <p:spPr bwMode="auto">
          <a:xfrm>
            <a:off x="3581400" y="4233862"/>
            <a:ext cx="1327150" cy="414338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x=x-d*Sign(x)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6858000" y="6324600"/>
            <a:ext cx="2133600" cy="457200"/>
          </a:xfrm>
        </p:spPr>
        <p:txBody>
          <a:bodyPr/>
          <a:lstStyle/>
          <a:p>
            <a:pPr>
              <a:defRPr/>
            </a:pPr>
            <a:fld id="{AEB84354-FBD6-4B0B-AF8E-82826790049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6" name="Прямоугольник 8"/>
          <p:cNvSpPr>
            <a:spLocks noChangeArrowheads="1"/>
          </p:cNvSpPr>
          <p:nvPr/>
        </p:nvSpPr>
        <p:spPr bwMode="auto">
          <a:xfrm>
            <a:off x="152400" y="1818509"/>
            <a:ext cx="4332288" cy="619891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 dirty="0" smtClean="0"/>
              <a:t>Recalculation of coordinates and angles </a:t>
            </a:r>
          </a:p>
          <a:p>
            <a:r>
              <a:rPr lang="en-US" sz="1600" dirty="0" smtClean="0"/>
              <a:t>in crysta</a:t>
            </a:r>
            <a:r>
              <a:rPr lang="en-US" sz="1600" dirty="0" smtClean="0"/>
              <a:t>l reference system, considering the </a:t>
            </a:r>
            <a:r>
              <a:rPr lang="en-US" sz="1600" b="1" dirty="0" err="1" smtClean="0"/>
              <a:t>miscut</a:t>
            </a:r>
            <a:endParaRPr lang="en-US" sz="1600" dirty="0"/>
          </a:p>
        </p:txBody>
      </p:sp>
      <p:cxnSp>
        <p:nvCxnSpPr>
          <p:cNvPr id="83" name="Прямая со стрелкой 4"/>
          <p:cNvCxnSpPr>
            <a:cxnSpLocks noChangeShapeType="1"/>
            <a:stCxn id="6159" idx="2"/>
            <a:endCxn id="66" idx="0"/>
          </p:cNvCxnSpPr>
          <p:nvPr/>
        </p:nvCxnSpPr>
        <p:spPr bwMode="auto">
          <a:xfrm flipH="1">
            <a:off x="2318544" y="1603375"/>
            <a:ext cx="6350" cy="21513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59" name="Rectangle 23"/>
          <p:cNvSpPr>
            <a:spLocks noChangeArrowheads="1"/>
          </p:cNvSpPr>
          <p:nvPr/>
        </p:nvSpPr>
        <p:spPr bwMode="auto">
          <a:xfrm>
            <a:off x="762000" y="0"/>
            <a:ext cx="7772400" cy="571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features</a:t>
            </a:r>
            <a:endParaRPr lang="ru-RU" sz="3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4294967295"/>
          </p:nvPr>
        </p:nvSpPr>
        <p:spPr>
          <a:xfrm>
            <a:off x="152400" y="635000"/>
            <a:ext cx="3200400" cy="187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Spline interpolation of: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Interplanar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potential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Interplanar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electric field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Density of nuclei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Density of electrons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4294967295"/>
          </p:nvPr>
        </p:nvSpPr>
        <p:spPr>
          <a:xfrm>
            <a:off x="3444875" y="635000"/>
            <a:ext cx="5791200" cy="2413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Advantages: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least 10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mathematical operations necessary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function calculation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Reading spline coefficients from input file makes an algorithm universal for any potential type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1000 interpolation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nodes is more than enough for accuracy of 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111966"/>
              </p:ext>
            </p:extLst>
          </p:nvPr>
        </p:nvGraphicFramePr>
        <p:xfrm>
          <a:off x="533400" y="2868612"/>
          <a:ext cx="44958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" name="Формула" r:id="rId3" imgW="2120760" imgH="457200" progId="Equation.3">
                  <p:embed/>
                </p:oleObj>
              </mc:Choice>
              <mc:Fallback>
                <p:oleObj name="Формула" r:id="rId3" imgW="2120760" imgH="4572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68612"/>
                        <a:ext cx="449580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16"/>
          <p:cNvSpPr>
            <a:spLocks noChangeArrowheads="1"/>
          </p:cNvSpPr>
          <p:nvPr/>
        </p:nvSpPr>
        <p:spPr bwMode="auto">
          <a:xfrm>
            <a:off x="152400" y="75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be-BY"/>
          </a:p>
        </p:txBody>
      </p:sp>
      <p:sp>
        <p:nvSpPr>
          <p:cNvPr id="20" name="Объект 2"/>
          <p:cNvSpPr>
            <a:spLocks noGrp="1"/>
          </p:cNvSpPr>
          <p:nvPr>
            <p:ph idx="4294967295"/>
          </p:nvPr>
        </p:nvSpPr>
        <p:spPr>
          <a:xfrm>
            <a:off x="3429000" y="3962400"/>
            <a:ext cx="2133600" cy="508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Step changing:</a:t>
            </a:r>
          </a:p>
        </p:txBody>
      </p:sp>
      <p:graphicFrame>
        <p:nvGraphicFramePr>
          <p:cNvPr id="717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073756"/>
              </p:ext>
            </p:extLst>
          </p:nvPr>
        </p:nvGraphicFramePr>
        <p:xfrm>
          <a:off x="736600" y="4724400"/>
          <a:ext cx="3530600" cy="813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" name="Формула" r:id="rId5" imgW="2070000" imgH="482400" progId="Equation.3">
                  <p:embed/>
                </p:oleObj>
              </mc:Choice>
              <mc:Fallback>
                <p:oleObj name="Формула" r:id="rId5" imgW="2070000" imgH="4824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4724400"/>
                        <a:ext cx="3530600" cy="8138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20"/>
          <p:cNvSpPr>
            <a:spLocks noChangeArrowheads="1"/>
          </p:cNvSpPr>
          <p:nvPr/>
        </p:nvSpPr>
        <p:spPr bwMode="auto">
          <a:xfrm>
            <a:off x="0" y="89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be-BY"/>
          </a:p>
        </p:txBody>
      </p:sp>
      <p:sp>
        <p:nvSpPr>
          <p:cNvPr id="7178" name="Rectangle 2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be-BY"/>
          </a:p>
        </p:txBody>
      </p:sp>
      <p:sp>
        <p:nvSpPr>
          <p:cNvPr id="7179" name="Rectangle 23"/>
          <p:cNvSpPr>
            <a:spLocks noChangeArrowheads="1"/>
          </p:cNvSpPr>
          <p:nvPr/>
        </p:nvSpPr>
        <p:spPr bwMode="auto">
          <a:xfrm>
            <a:off x="152400" y="104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be-BY"/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1066800" y="4298126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Channeling step: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685800" y="5467290"/>
            <a:ext cx="297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Usually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2000" i="1" baseline="-25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steps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=350.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15000" y="4298126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Amorphous step: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183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406410"/>
              </p:ext>
            </p:extLst>
          </p:nvPr>
        </p:nvGraphicFramePr>
        <p:xfrm>
          <a:off x="5245100" y="4819710"/>
          <a:ext cx="2908300" cy="654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2" name="Формула" r:id="rId7" imgW="1841400" imgH="419040" progId="Equation.3">
                  <p:embed/>
                </p:oleObj>
              </mc:Choice>
              <mc:Fallback>
                <p:oleObj name="Формула" r:id="rId7" imgW="1841400" imgH="419040" progId="Equation.3">
                  <p:embed/>
                  <p:pic>
                    <p:nvPicPr>
                      <p:cNvPr id="0" name="Объект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4819710"/>
                        <a:ext cx="2908300" cy="654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5211407" y="5543490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Starting from: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185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446935"/>
              </p:ext>
            </p:extLst>
          </p:nvPr>
        </p:nvGraphicFramePr>
        <p:xfrm>
          <a:off x="6887807" y="5410200"/>
          <a:ext cx="126170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3" name="Формула" r:id="rId9" imgW="761760" imgH="419040" progId="Equation.3">
                  <p:embed/>
                </p:oleObj>
              </mc:Choice>
              <mc:Fallback>
                <p:oleObj name="Формула" r:id="rId9" imgW="761760" imgH="419040" progId="Equation.3">
                  <p:embed/>
                  <p:pic>
                    <p:nvPicPr>
                      <p:cNvPr id="0" name="Объект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7807" y="5410200"/>
                        <a:ext cx="1261706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C3D09BAD-409C-4AEF-888E-35EB9EF895C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 bwMode="auto">
          <a:xfrm>
            <a:off x="0" y="457200"/>
            <a:ext cx="9144000" cy="640080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7159" name="Rectangle 23"/>
          <p:cNvSpPr>
            <a:spLocks noChangeArrowheads="1"/>
          </p:cNvSpPr>
          <p:nvPr/>
        </p:nvSpPr>
        <p:spPr bwMode="auto">
          <a:xfrm>
            <a:off x="0" y="-7620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Simulations input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567019" y="3067707"/>
            <a:ext cx="4561485" cy="3028293"/>
            <a:chOff x="4567019" y="3429000"/>
            <a:chExt cx="4561485" cy="3028293"/>
          </a:xfrm>
        </p:grpSpPr>
        <p:pic>
          <p:nvPicPr>
            <p:cNvPr id="5" name="Рисунок 4" descr="Вырезка экрана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019" y="3429000"/>
              <a:ext cx="4561485" cy="3028293"/>
            </a:xfrm>
            <a:prstGeom prst="rect">
              <a:avLst/>
            </a:prstGeom>
          </p:spPr>
        </p:pic>
        <p:cxnSp>
          <p:nvCxnSpPr>
            <p:cNvPr id="92" name="Прямая соединительная линия 91"/>
            <p:cNvCxnSpPr/>
            <p:nvPr/>
          </p:nvCxnSpPr>
          <p:spPr bwMode="auto">
            <a:xfrm>
              <a:off x="7200000" y="3657600"/>
              <a:ext cx="0" cy="228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629400" y="6172200"/>
            <a:ext cx="2133600" cy="457200"/>
          </a:xfrm>
        </p:spPr>
        <p:txBody>
          <a:bodyPr/>
          <a:lstStyle/>
          <a:p>
            <a:pPr>
              <a:defRPr/>
            </a:pPr>
            <a:fld id="{C3D09BAD-409C-4AEF-888E-35EB9EF895C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4626734" cy="3086100"/>
          </a:xfrm>
          <a:prstGeom prst="rect">
            <a:avLst/>
          </a:prstGeom>
        </p:spPr>
      </p:pic>
      <p:sp>
        <p:nvSpPr>
          <p:cNvPr id="100" name="Прямоугольник 99"/>
          <p:cNvSpPr/>
          <p:nvPr/>
        </p:nvSpPr>
        <p:spPr>
          <a:xfrm>
            <a:off x="1153239" y="5950803"/>
            <a:ext cx="6847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Tx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*F</a:t>
            </a:r>
            <a:r>
              <a:rPr lang="en-US" sz="1600" dirty="0">
                <a:solidFill>
                  <a:srgbClr val="000000"/>
                </a:solidFill>
              </a:rPr>
              <a:t>. Schmidt, CERN/SL/94-56-AP. 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G</a:t>
            </a:r>
            <a:r>
              <a:rPr lang="en-US" sz="1600" dirty="0">
                <a:solidFill>
                  <a:srgbClr val="000000"/>
                </a:solidFill>
              </a:rPr>
              <a:t>. Robert-</a:t>
            </a:r>
            <a:r>
              <a:rPr lang="en-US" sz="1600" dirty="0" err="1">
                <a:solidFill>
                  <a:srgbClr val="000000"/>
                </a:solidFill>
              </a:rPr>
              <a:t>Demolaize</a:t>
            </a:r>
            <a:r>
              <a:rPr lang="en-US" sz="1600" dirty="0">
                <a:solidFill>
                  <a:srgbClr val="000000"/>
                </a:solidFill>
              </a:rPr>
              <a:t>, R. </a:t>
            </a:r>
            <a:r>
              <a:rPr lang="en-US" sz="1600" dirty="0" err="1">
                <a:solidFill>
                  <a:srgbClr val="000000"/>
                </a:solidFill>
              </a:rPr>
              <a:t>Assmann</a:t>
            </a:r>
            <a:r>
              <a:rPr lang="en-US" sz="1600" dirty="0">
                <a:solidFill>
                  <a:srgbClr val="000000"/>
                </a:solidFill>
              </a:rPr>
              <a:t>, S. </a:t>
            </a:r>
            <a:r>
              <a:rPr lang="en-US" sz="1600" dirty="0" err="1">
                <a:solidFill>
                  <a:srgbClr val="000000"/>
                </a:solidFill>
              </a:rPr>
              <a:t>Redaelli</a:t>
            </a:r>
            <a:r>
              <a:rPr lang="en-US" sz="1600" dirty="0">
                <a:solidFill>
                  <a:srgbClr val="000000"/>
                </a:solidFill>
              </a:rPr>
              <a:t>, F. Schmidt, </a:t>
            </a:r>
            <a:r>
              <a:rPr lang="en-US" sz="1600" dirty="0" smtClean="0">
                <a:solidFill>
                  <a:srgbClr val="000000"/>
                </a:solidFill>
              </a:rPr>
              <a:t>FPAT081, </a:t>
            </a:r>
            <a:r>
              <a:rPr lang="en-US" sz="1600" dirty="0">
                <a:solidFill>
                  <a:srgbClr val="000000"/>
                </a:solidFill>
              </a:rPr>
              <a:t>PAC2005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Tx/>
              <a:buFontTx/>
              <a:buNone/>
              <a:defRPr/>
            </a:pPr>
            <a:r>
              <a:rPr lang="it-IT" sz="1600" dirty="0">
                <a:solidFill>
                  <a:srgbClr val="000000"/>
                </a:solidFill>
              </a:rPr>
              <a:t>D. Mirarchi, S. Redaelli, W. Scandale, V. Previtali, MOPWO035, IPAC2013.</a:t>
            </a:r>
          </a:p>
        </p:txBody>
      </p:sp>
      <p:sp>
        <p:nvSpPr>
          <p:cNvPr id="23" name="Объект 2"/>
          <p:cNvSpPr>
            <a:spLocks noGrp="1"/>
          </p:cNvSpPr>
          <p:nvPr>
            <p:ph idx="4294967295"/>
          </p:nvPr>
        </p:nvSpPr>
        <p:spPr>
          <a:xfrm>
            <a:off x="-76200" y="457200"/>
            <a:ext cx="9296400" cy="3048000"/>
          </a:xfrm>
          <a:noFill/>
        </p:spPr>
        <p:txBody>
          <a:bodyPr/>
          <a:lstStyle/>
          <a:p>
            <a:pPr indent="-252000" eaLnBrk="1" hangingPunct="1">
              <a:spcBef>
                <a:spcPts val="350"/>
              </a:spcBef>
              <a:defRPr/>
            </a:pP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Crystal parameters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: crystal length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900" baseline="-25000" dirty="0" err="1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4, 5 mm; bending angle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1900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50, 60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rad;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1900" baseline="-25000" dirty="0" err="1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=0, –25, –35, –100, 100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rad for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900" baseline="-25000" dirty="0" err="1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mm,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1900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l-GR" sz="19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rad;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900" baseline="-25000" dirty="0" err="1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mm, </a:t>
            </a:r>
            <a:r>
              <a:rPr lang="el-GR" sz="1900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1900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=50 </a:t>
            </a:r>
            <a:r>
              <a:rPr lang="el-GR" sz="19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rad and </a:t>
            </a:r>
            <a:r>
              <a:rPr lang="el-GR" sz="1900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1900" baseline="-25000" dirty="0" err="1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el-GR" sz="19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rad for remaining combinations of length and bending angle.</a:t>
            </a:r>
          </a:p>
          <a:p>
            <a:pPr indent="-252000" eaLnBrk="1" hangingPunct="1">
              <a:spcBef>
                <a:spcPts val="350"/>
              </a:spcBef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Ideal crystal without amorphous layer,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miscut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crystal torsion, imperfections, …</a:t>
            </a:r>
          </a:p>
          <a:p>
            <a:pPr indent="-252000" eaLnBrk="1" hangingPunct="1">
              <a:spcBef>
                <a:spcPts val="350"/>
              </a:spcBef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Input beam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distrubution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at the crystal entrance was calculated for the LHC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case with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SixTrack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* for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900" b="1" dirty="0" err="1" smtClean="0">
                <a:latin typeface="Times New Roman" pitchFamily="18" charset="0"/>
                <a:cs typeface="Times New Roman" pitchFamily="18" charset="0"/>
              </a:rPr>
              <a:t>TeV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energy.</a:t>
            </a:r>
          </a:p>
          <a:p>
            <a:pPr indent="-252000" eaLnBrk="1" hangingPunct="1">
              <a:spcBef>
                <a:spcPts val="350"/>
              </a:spcBef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Only output distribution from crystal was considered (single passage effects).</a:t>
            </a:r>
          </a:p>
          <a:p>
            <a:pPr marL="90900" indent="0" eaLnBrk="1" hangingPunct="1">
              <a:spcBef>
                <a:spcPts val="0"/>
              </a:spcBef>
              <a:buNone/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similar setup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used for comparison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SixTrack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module and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Taratin's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code.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10055" y="830316"/>
            <a:ext cx="5943600" cy="304800"/>
          </a:xfrm>
          <a:prstGeom prst="rect">
            <a:avLst/>
          </a:prstGeom>
          <a:noFill/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 bwMode="auto">
          <a:xfrm>
            <a:off x="0" y="571500"/>
            <a:ext cx="9144000" cy="628650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7159" name="Rectangle 23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Horizontal kick distribution, channeling orientation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609600"/>
            <a:ext cx="9372600" cy="3124201"/>
            <a:chOff x="0" y="1143000"/>
            <a:chExt cx="9372600" cy="3124201"/>
          </a:xfrm>
        </p:grpSpPr>
        <p:pic>
          <p:nvPicPr>
            <p:cNvPr id="4" name="Рисунок 3" descr="Вырезка экрана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006" y="1143000"/>
              <a:ext cx="4564496" cy="3124201"/>
            </a:xfrm>
            <a:prstGeom prst="rect">
              <a:avLst/>
            </a:prstGeom>
          </p:spPr>
        </p:pic>
        <p:pic>
          <p:nvPicPr>
            <p:cNvPr id="19" name="Рисунок 9" descr="Вырезка экрана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3000"/>
              <a:ext cx="4580006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Рисунок 10" descr="Вырезка экрана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61" y="1458172"/>
              <a:ext cx="939121" cy="57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3200400" y="1295400"/>
              <a:ext cx="1633787" cy="61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98624" tIns="199312" rIns="398624" bIns="199312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Channeling</a:t>
              </a:r>
              <a:endParaRPr lang="be-BY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8"/>
            <p:cNvSpPr txBox="1">
              <a:spLocks noChangeArrowheads="1"/>
            </p:cNvSpPr>
            <p:nvPr/>
          </p:nvSpPr>
          <p:spPr bwMode="auto">
            <a:xfrm>
              <a:off x="1358245" y="1384911"/>
              <a:ext cx="1055102" cy="61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98624" tIns="199312" rIns="398624" bIns="199312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VR</a:t>
              </a:r>
              <a:endParaRPr lang="be-BY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2895600" y="1681196"/>
              <a:ext cx="1994463" cy="833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98624" tIns="199312" rIns="398624" bIns="199312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Dechanneling</a:t>
              </a:r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</a:p>
            <a:p>
              <a:pPr eaLnBrk="1" hangingPunct="1"/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amorphous</a:t>
              </a:r>
              <a:endParaRPr lang="be-BY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 bwMode="auto">
            <a:xfrm flipH="1">
              <a:off x="2735847" y="2138060"/>
              <a:ext cx="652795" cy="192665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5"/>
            <p:cNvSpPr txBox="1">
              <a:spLocks noChangeArrowheads="1"/>
            </p:cNvSpPr>
            <p:nvPr/>
          </p:nvSpPr>
          <p:spPr bwMode="auto">
            <a:xfrm>
              <a:off x="761999" y="2242308"/>
              <a:ext cx="1734339" cy="653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98624" tIns="199312" rIns="398624" bIns="199312">
              <a:no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Nuclear + diffractive </a:t>
              </a:r>
            </a:p>
            <a:p>
              <a:pPr algn="ctr" eaLnBrk="1" hangingPunct="1"/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scattering</a:t>
              </a:r>
              <a:endParaRPr lang="be-BY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 bwMode="auto">
            <a:xfrm>
              <a:off x="2029408" y="1727040"/>
              <a:ext cx="466930" cy="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 bwMode="auto">
            <a:xfrm flipH="1">
              <a:off x="3130245" y="1592822"/>
              <a:ext cx="451155" cy="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 bwMode="auto">
            <a:xfrm flipH="1">
              <a:off x="1572300" y="2866410"/>
              <a:ext cx="240265" cy="444263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 bwMode="auto">
            <a:xfrm>
              <a:off x="2059100" y="2686468"/>
              <a:ext cx="1390967" cy="706439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8"/>
            <p:cNvSpPr txBox="1">
              <a:spLocks noChangeArrowheads="1"/>
            </p:cNvSpPr>
            <p:nvPr/>
          </p:nvSpPr>
          <p:spPr bwMode="auto">
            <a:xfrm>
              <a:off x="5040898" y="1287040"/>
              <a:ext cx="1055102" cy="61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98624" tIns="199312" rIns="398624" bIns="199312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VR</a:t>
              </a:r>
              <a:endParaRPr lang="be-BY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 стрелкой 38"/>
            <p:cNvCxnSpPr/>
            <p:nvPr/>
          </p:nvCxnSpPr>
          <p:spPr bwMode="auto">
            <a:xfrm>
              <a:off x="5737959" y="1642391"/>
              <a:ext cx="232818" cy="247321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15"/>
            <p:cNvSpPr txBox="1">
              <a:spLocks noChangeArrowheads="1"/>
            </p:cNvSpPr>
            <p:nvPr/>
          </p:nvSpPr>
          <p:spPr bwMode="auto">
            <a:xfrm>
              <a:off x="6039856" y="2876132"/>
              <a:ext cx="1503944" cy="1048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98624" tIns="199312" rIns="398624" bIns="199312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Single </a:t>
              </a:r>
            </a:p>
            <a:p>
              <a:pPr algn="ctr" eaLnBrk="1" hangingPunct="1"/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coulomb </a:t>
              </a:r>
            </a:p>
            <a:p>
              <a:pPr algn="ctr" eaLnBrk="1" hangingPunct="1"/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scattering</a:t>
              </a:r>
              <a:endParaRPr lang="be-BY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Прямая со стрелкой 40"/>
            <p:cNvCxnSpPr/>
            <p:nvPr/>
          </p:nvCxnSpPr>
          <p:spPr bwMode="auto">
            <a:xfrm flipH="1" flipV="1">
              <a:off x="5897196" y="3069279"/>
              <a:ext cx="535863" cy="296939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7"/>
            <p:cNvSpPr txBox="1">
              <a:spLocks noChangeArrowheads="1"/>
            </p:cNvSpPr>
            <p:nvPr/>
          </p:nvSpPr>
          <p:spPr bwMode="auto">
            <a:xfrm>
              <a:off x="7738813" y="2667000"/>
              <a:ext cx="1633787" cy="61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98624" tIns="199312" rIns="398624" bIns="199312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Channeling</a:t>
              </a:r>
              <a:endParaRPr lang="be-BY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 bwMode="auto">
            <a:xfrm flipV="1">
              <a:off x="8763000" y="1752600"/>
              <a:ext cx="0" cy="108165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11"/>
            <p:cNvSpPr txBox="1">
              <a:spLocks noChangeArrowheads="1"/>
            </p:cNvSpPr>
            <p:nvPr/>
          </p:nvSpPr>
          <p:spPr bwMode="auto">
            <a:xfrm>
              <a:off x="6159168" y="1833596"/>
              <a:ext cx="2299032" cy="833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98624" tIns="199312" rIns="398624" bIns="199312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Fast </a:t>
              </a:r>
              <a:r>
                <a:rPr lang="en-US" sz="1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dechanneling</a:t>
              </a:r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</a:p>
            <a:p>
              <a:pPr eaLnBrk="1" hangingPunct="1"/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amorphous</a:t>
              </a:r>
              <a:endParaRPr lang="be-BY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 bwMode="auto">
            <a:xfrm flipV="1">
              <a:off x="7645385" y="2732474"/>
              <a:ext cx="431815" cy="467926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 bwMode="auto">
            <a:xfrm flipH="1" flipV="1">
              <a:off x="7010400" y="2705100"/>
              <a:ext cx="634986" cy="4953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 bwMode="auto">
            <a:xfrm flipH="1" flipV="1">
              <a:off x="6274285" y="2667000"/>
              <a:ext cx="161828" cy="699217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 bwMode="auto">
            <a:xfrm flipH="1">
              <a:off x="6270725" y="2200205"/>
              <a:ext cx="283198" cy="26104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11"/>
            <p:cNvSpPr txBox="1">
              <a:spLocks noChangeArrowheads="1"/>
            </p:cNvSpPr>
            <p:nvPr/>
          </p:nvSpPr>
          <p:spPr bwMode="auto">
            <a:xfrm>
              <a:off x="6768537" y="2971800"/>
              <a:ext cx="1994463" cy="833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98624" tIns="199312" rIns="398624" bIns="199312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199231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Dechanneling</a:t>
              </a:r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</a:p>
            <a:p>
              <a:pPr eaLnBrk="1" hangingPunct="1"/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amorphous</a:t>
              </a:r>
              <a:endParaRPr lang="be-BY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3" name="Рисунок 10" descr="Вырезка экрана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7103" y="1403204"/>
              <a:ext cx="939121" cy="57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303581"/>
              </p:ext>
            </p:extLst>
          </p:nvPr>
        </p:nvGraphicFramePr>
        <p:xfrm>
          <a:off x="4400954" y="3962400"/>
          <a:ext cx="4590646" cy="2804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7" name="Photo Editor Photo" r:id="rId6" imgW="6628571" imgH="4048690" progId="MSPhotoEd.3">
                  <p:embed/>
                </p:oleObj>
              </mc:Choice>
              <mc:Fallback>
                <p:oleObj name="Photo Editor Photo" r:id="rId6" imgW="6628571" imgH="404869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954" y="3962400"/>
                        <a:ext cx="4590646" cy="2804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11"/>
          <p:cNvSpPr txBox="1">
            <a:spLocks noChangeArrowheads="1"/>
          </p:cNvSpPr>
          <p:nvPr/>
        </p:nvSpPr>
        <p:spPr bwMode="auto">
          <a:xfrm>
            <a:off x="6341517" y="3657600"/>
            <a:ext cx="2638869" cy="9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dechanneling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probability</a:t>
            </a:r>
            <a:endParaRPr lang="be-BY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11"/>
          <p:cNvSpPr txBox="1">
            <a:spLocks noChangeArrowheads="1"/>
          </p:cNvSpPr>
          <p:nvPr/>
        </p:nvSpPr>
        <p:spPr bwMode="auto">
          <a:xfrm>
            <a:off x="4515943" y="5791200"/>
            <a:ext cx="2587574" cy="9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dechanneling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probability</a:t>
            </a:r>
            <a:endParaRPr lang="be-BY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 стрелкой 72"/>
          <p:cNvCxnSpPr/>
          <p:nvPr/>
        </p:nvCxnSpPr>
        <p:spPr bwMode="auto">
          <a:xfrm flipH="1">
            <a:off x="4893719" y="4135857"/>
            <a:ext cx="1797329" cy="47825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 bwMode="auto">
          <a:xfrm flipH="1">
            <a:off x="5579517" y="4135857"/>
            <a:ext cx="1308664" cy="81714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 bwMode="auto">
          <a:xfrm flipH="1">
            <a:off x="6493918" y="4267200"/>
            <a:ext cx="394262" cy="6858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 bwMode="auto">
          <a:xfrm>
            <a:off x="7039015" y="4267200"/>
            <a:ext cx="64502" cy="12192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 bwMode="auto">
          <a:xfrm>
            <a:off x="7199829" y="4374986"/>
            <a:ext cx="695484" cy="121981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 bwMode="auto">
          <a:xfrm flipH="1" flipV="1">
            <a:off x="5193298" y="4876800"/>
            <a:ext cx="81419" cy="1131204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 bwMode="auto">
          <a:xfrm flipV="1">
            <a:off x="5448184" y="4953000"/>
            <a:ext cx="567226" cy="1055003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 bwMode="auto">
          <a:xfrm flipV="1">
            <a:off x="5613009" y="5181601"/>
            <a:ext cx="1078039" cy="826402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 bwMode="auto">
          <a:xfrm flipV="1">
            <a:off x="5809730" y="5486400"/>
            <a:ext cx="1598587" cy="521603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 bwMode="auto">
          <a:xfrm flipV="1">
            <a:off x="6341517" y="5867400"/>
            <a:ext cx="1752600" cy="152400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0" y="3733800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b="1" dirty="0">
                <a:solidFill>
                  <a:srgbClr val="C00000"/>
                </a:solidFill>
                <a:cs typeface="Times New Roman" pitchFamily="18" charset="0"/>
              </a:rPr>
              <a:t>High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dechanneling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probability is </a:t>
            </a:r>
            <a:r>
              <a:rPr lang="en-US" dirty="0">
                <a:cs typeface="Times New Roman" pitchFamily="18" charset="0"/>
              </a:rPr>
              <a:t>achieved </a:t>
            </a:r>
          </a:p>
          <a:p>
            <a:pPr algn="l" eaLnBrk="1" hangingPunct="1"/>
            <a:r>
              <a:rPr lang="en-US" dirty="0">
                <a:cs typeface="Times New Roman" pitchFamily="18" charset="0"/>
              </a:rPr>
              <a:t>at </a:t>
            </a:r>
            <a:r>
              <a:rPr lang="en-US" dirty="0" smtClean="0">
                <a:cs typeface="Times New Roman" pitchFamily="18" charset="0"/>
              </a:rPr>
              <a:t>maxima of channeling oscillations, </a:t>
            </a:r>
            <a:r>
              <a:rPr lang="en-US" b="1" dirty="0" smtClean="0">
                <a:solidFill>
                  <a:srgbClr val="008000"/>
                </a:solidFill>
                <a:cs typeface="Times New Roman" pitchFamily="18" charset="0"/>
              </a:rPr>
              <a:t>low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dechanneling</a:t>
            </a:r>
            <a:r>
              <a:rPr lang="en-US" dirty="0" smtClean="0">
                <a:cs typeface="Times New Roman" pitchFamily="18" charset="0"/>
              </a:rPr>
              <a:t> probability at minima of them.</a:t>
            </a:r>
            <a:endParaRPr lang="en-US" dirty="0">
              <a:cs typeface="Times New Roman" pitchFamily="18" charset="0"/>
            </a:endParaRPr>
          </a:p>
          <a:p>
            <a:pPr algn="l" eaLnBrk="1" hangingPunct="1"/>
            <a:r>
              <a:rPr lang="en-US" dirty="0" smtClean="0">
                <a:cs typeface="Times New Roman" pitchFamily="18" charset="0"/>
              </a:rPr>
              <a:t>At </a:t>
            </a:r>
            <a:r>
              <a:rPr lang="en-US" b="1" dirty="0" smtClean="0">
                <a:cs typeface="Times New Roman" pitchFamily="18" charset="0"/>
              </a:rPr>
              <a:t>7 </a:t>
            </a:r>
            <a:r>
              <a:rPr lang="en-US" b="1" dirty="0" err="1" smtClean="0">
                <a:cs typeface="Times New Roman" pitchFamily="18" charset="0"/>
              </a:rPr>
              <a:t>TeV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very few number of oscillations: </a:t>
            </a:r>
          </a:p>
          <a:p>
            <a:pPr algn="l" eaLnBrk="1" hangingPunct="1"/>
            <a:r>
              <a:rPr lang="en-US" dirty="0" smtClean="0">
                <a:cs typeface="Times New Roman" pitchFamily="18" charset="0"/>
              </a:rPr>
              <a:t>4 per mm + low angular divergence of the incident beam =&gt; high correlation between phase of different particles =&gt; </a:t>
            </a:r>
            <a:r>
              <a:rPr lang="en-US" i="1" dirty="0" smtClean="0">
                <a:cs typeface="Times New Roman" pitchFamily="18" charset="0"/>
              </a:rPr>
              <a:t>“</a:t>
            </a:r>
            <a:r>
              <a:rPr lang="en-US" i="1" dirty="0" err="1" smtClean="0">
                <a:cs typeface="Times New Roman" pitchFamily="18" charset="0"/>
              </a:rPr>
              <a:t>dechanneling</a:t>
            </a:r>
            <a:r>
              <a:rPr lang="en-US" i="1" dirty="0" smtClean="0">
                <a:cs typeface="Times New Roman" pitchFamily="18" charset="0"/>
              </a:rPr>
              <a:t> peaks”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 algn="l" eaLnBrk="1" hangingPunct="1"/>
            <a:r>
              <a:rPr lang="en-US" dirty="0" smtClean="0">
                <a:cs typeface="Times New Roman" pitchFamily="18" charset="0"/>
              </a:rPr>
              <a:t>About </a:t>
            </a:r>
            <a:r>
              <a:rPr lang="en-US" dirty="0" smtClean="0">
                <a:cs typeface="Times New Roman" pitchFamily="18" charset="0"/>
              </a:rPr>
              <a:t>1.3 % </a:t>
            </a:r>
            <a:r>
              <a:rPr lang="en-US" dirty="0" smtClean="0">
                <a:cs typeface="Times New Roman" pitchFamily="18" charset="0"/>
              </a:rPr>
              <a:t>of particles </a:t>
            </a:r>
            <a:r>
              <a:rPr lang="en-US" dirty="0" err="1" smtClean="0">
                <a:cs typeface="Times New Roman" pitchFamily="18" charset="0"/>
              </a:rPr>
              <a:t>dechannel</a:t>
            </a:r>
            <a:r>
              <a:rPr lang="en-US" dirty="0" smtClean="0">
                <a:cs typeface="Times New Roman" pitchFamily="18" charset="0"/>
              </a:rPr>
              <a:t> at the first </a:t>
            </a:r>
            <a:r>
              <a:rPr lang="en-US" dirty="0" smtClean="0">
                <a:cs typeface="Times New Roman" pitchFamily="18" charset="0"/>
              </a:rPr>
              <a:t>mm of crystal (4 oscillations). </a:t>
            </a:r>
            <a:r>
              <a:rPr lang="en-US" dirty="0" smtClean="0">
                <a:cs typeface="Times New Roman" pitchFamily="18" charset="0"/>
              </a:rPr>
              <a:t>It may be important for collimation.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D09BAD-409C-4AEF-888E-35EB9EF895C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3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 bwMode="auto">
          <a:xfrm>
            <a:off x="0" y="457200"/>
            <a:ext cx="9144000" cy="640080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e-B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506315" y="476907"/>
            <a:ext cx="4561485" cy="3028293"/>
            <a:chOff x="4567019" y="3429000"/>
            <a:chExt cx="4561485" cy="3028293"/>
          </a:xfrm>
        </p:grpSpPr>
        <p:pic>
          <p:nvPicPr>
            <p:cNvPr id="25" name="Рисунок 24" descr="Вырезка экрана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019" y="3429000"/>
              <a:ext cx="4561485" cy="3028293"/>
            </a:xfrm>
            <a:prstGeom prst="rect">
              <a:avLst/>
            </a:prstGeom>
          </p:spPr>
        </p:pic>
        <p:cxnSp>
          <p:nvCxnSpPr>
            <p:cNvPr id="26" name="Прямая соединительная линия 25"/>
            <p:cNvCxnSpPr/>
            <p:nvPr/>
          </p:nvCxnSpPr>
          <p:spPr bwMode="auto">
            <a:xfrm>
              <a:off x="7200000" y="3657600"/>
              <a:ext cx="0" cy="2286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7159" name="Rectangle 23"/>
          <p:cNvSpPr>
            <a:spLocks noChangeArrowheads="1"/>
          </p:cNvSpPr>
          <p:nvPr/>
        </p:nvSpPr>
        <p:spPr bwMode="auto">
          <a:xfrm>
            <a:off x="0" y="-7620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Dechanneling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peaks and initial angular distribution*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241042"/>
              </p:ext>
            </p:extLst>
          </p:nvPr>
        </p:nvGraphicFramePr>
        <p:xfrm>
          <a:off x="4400954" y="3733800"/>
          <a:ext cx="4590646" cy="2804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7" name="Photo Editor Photo" r:id="rId4" imgW="6628571" imgH="4048690" progId="MSPhotoEd.3">
                  <p:embed/>
                </p:oleObj>
              </mc:Choice>
              <mc:Fallback>
                <p:oleObj name="Photo Editor Photo" r:id="rId4" imgW="6628571" imgH="404869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954" y="3733800"/>
                        <a:ext cx="4590646" cy="2804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Прямая со стрелкой 49"/>
          <p:cNvCxnSpPr/>
          <p:nvPr/>
        </p:nvCxnSpPr>
        <p:spPr bwMode="auto">
          <a:xfrm>
            <a:off x="3124200" y="3733800"/>
            <a:ext cx="2514600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 bwMode="auto">
          <a:xfrm>
            <a:off x="3118945" y="3962400"/>
            <a:ext cx="1300655" cy="131343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 bwMode="auto">
          <a:xfrm>
            <a:off x="3126828" y="4191000"/>
            <a:ext cx="1292772" cy="381000"/>
          </a:xfrm>
          <a:prstGeom prst="straightConnector1">
            <a:avLst/>
          </a:prstGeom>
          <a:ln w="444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кругленная соединительная линия 66"/>
          <p:cNvCxnSpPr/>
          <p:nvPr/>
        </p:nvCxnSpPr>
        <p:spPr bwMode="auto">
          <a:xfrm>
            <a:off x="2667000" y="3568700"/>
            <a:ext cx="1752600" cy="1651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TextBox 11"/>
          <p:cNvSpPr txBox="1">
            <a:spLocks noChangeArrowheads="1"/>
          </p:cNvSpPr>
          <p:nvPr/>
        </p:nvSpPr>
        <p:spPr bwMode="auto">
          <a:xfrm>
            <a:off x="6238925" y="3429000"/>
            <a:ext cx="2844053" cy="9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Higher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dechanneling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probability</a:t>
            </a:r>
            <a:endParaRPr lang="be-BY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 стрелкой 102"/>
          <p:cNvCxnSpPr/>
          <p:nvPr/>
        </p:nvCxnSpPr>
        <p:spPr bwMode="auto">
          <a:xfrm flipH="1">
            <a:off x="4893719" y="3907257"/>
            <a:ext cx="1797329" cy="47825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 bwMode="auto">
          <a:xfrm flipH="1">
            <a:off x="6493918" y="4038600"/>
            <a:ext cx="394262" cy="6858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 bwMode="auto">
          <a:xfrm>
            <a:off x="7199829" y="4146386"/>
            <a:ext cx="695484" cy="1219816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1"/>
          <p:cNvSpPr txBox="1">
            <a:spLocks noChangeArrowheads="1"/>
          </p:cNvSpPr>
          <p:nvPr/>
        </p:nvSpPr>
        <p:spPr bwMode="auto">
          <a:xfrm>
            <a:off x="4413352" y="5562600"/>
            <a:ext cx="2792757" cy="9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8624" tIns="199312" rIns="398624" bIns="199312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19923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dechanneling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probability</a:t>
            </a:r>
            <a:endParaRPr lang="be-BY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1" name="Прямая со стрелкой 110"/>
          <p:cNvCxnSpPr/>
          <p:nvPr/>
        </p:nvCxnSpPr>
        <p:spPr bwMode="auto">
          <a:xfrm flipV="1">
            <a:off x="5274718" y="4756294"/>
            <a:ext cx="211682" cy="1023110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 bwMode="auto">
          <a:xfrm flipV="1">
            <a:off x="5486400" y="5181600"/>
            <a:ext cx="1401780" cy="597804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/>
          <p:cNvSpPr/>
          <p:nvPr/>
        </p:nvSpPr>
        <p:spPr>
          <a:xfrm>
            <a:off x="0" y="6248400"/>
            <a:ext cx="937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*Calculated with </a:t>
            </a:r>
            <a:r>
              <a:rPr lang="en-US" sz="1600" dirty="0" err="1" smtClean="0">
                <a:solidFill>
                  <a:srgbClr val="000000"/>
                </a:solidFill>
              </a:rPr>
              <a:t>SixTrack</a:t>
            </a:r>
            <a:r>
              <a:rPr lang="en-US" sz="1600" dirty="0" smtClean="0">
                <a:solidFill>
                  <a:srgbClr val="000000"/>
                </a:solidFill>
              </a:rPr>
              <a:t>,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D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en-US" sz="1600" dirty="0" err="1">
                <a:solidFill>
                  <a:srgbClr val="000000"/>
                </a:solidFill>
              </a:rPr>
              <a:t>Mirarchi</a:t>
            </a:r>
            <a:r>
              <a:rPr lang="en-US" sz="1600" dirty="0">
                <a:solidFill>
                  <a:srgbClr val="000000"/>
                </a:solidFill>
              </a:rPr>
              <a:t>, S. </a:t>
            </a:r>
            <a:r>
              <a:rPr lang="en-US" sz="1600" dirty="0" err="1">
                <a:solidFill>
                  <a:srgbClr val="000000"/>
                </a:solidFill>
              </a:rPr>
              <a:t>Redaelli</a:t>
            </a:r>
            <a:r>
              <a:rPr lang="en-US" sz="1600" dirty="0">
                <a:solidFill>
                  <a:srgbClr val="000000"/>
                </a:solidFill>
              </a:rPr>
              <a:t>, W. </a:t>
            </a:r>
            <a:r>
              <a:rPr lang="en-US" sz="1600" dirty="0" err="1">
                <a:solidFill>
                  <a:srgbClr val="000000"/>
                </a:solidFill>
              </a:rPr>
              <a:t>Scandale</a:t>
            </a:r>
            <a:r>
              <a:rPr lang="en-US" sz="1600" dirty="0">
                <a:solidFill>
                  <a:srgbClr val="000000"/>
                </a:solidFill>
              </a:rPr>
              <a:t>, V. </a:t>
            </a:r>
            <a:r>
              <a:rPr lang="en-US" sz="1600" dirty="0" err="1">
                <a:solidFill>
                  <a:srgbClr val="000000"/>
                </a:solidFill>
              </a:rPr>
              <a:t>Previtali</a:t>
            </a:r>
            <a:r>
              <a:rPr lang="en-US" sz="1600" dirty="0">
                <a:solidFill>
                  <a:srgbClr val="000000"/>
                </a:solidFill>
              </a:rPr>
              <a:t>, Layouts for crystal collimation tests at the LHC, </a:t>
            </a:r>
            <a:r>
              <a:rPr lang="en-US" sz="1600" dirty="0" smtClean="0">
                <a:solidFill>
                  <a:srgbClr val="000000"/>
                </a:solidFill>
              </a:rPr>
              <a:t>IPAC2013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endParaRPr lang="be-BY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629400" y="6172200"/>
            <a:ext cx="2133600" cy="457200"/>
          </a:xfrm>
        </p:spPr>
        <p:txBody>
          <a:bodyPr/>
          <a:lstStyle/>
          <a:p>
            <a:pPr>
              <a:defRPr/>
            </a:pPr>
            <a:fld id="{C3D09BAD-409C-4AEF-888E-35EB9EF895C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Прямоугольник 79"/>
              <p:cNvSpPr/>
              <p:nvPr/>
            </p:nvSpPr>
            <p:spPr>
              <a:xfrm>
                <a:off x="76200" y="3352800"/>
                <a:ext cx="3467100" cy="2920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eaLnBrk="1" hangingPunct="1"/>
                <a:r>
                  <a:rPr lang="en-US" dirty="0" smtClean="0">
                    <a:cs typeface="Times New Roman" pitchFamily="18" charset="0"/>
                  </a:rPr>
                  <a:t>Optimal orientation for left </a:t>
                </a:r>
              </a:p>
              <a:p>
                <a:pPr algn="l" eaLnBrk="1" hangingPunct="1"/>
                <a:r>
                  <a:rPr lang="en-US" dirty="0" smtClean="0">
                    <a:cs typeface="Times New Roman" pitchFamily="18" charset="0"/>
                  </a:rPr>
                  <a:t>point of the crystal is</a:t>
                </a:r>
              </a:p>
              <a:p>
                <a:pPr algn="l" eaLnBrk="1" hangingPunct="1"/>
                <a:r>
                  <a:rPr lang="en-US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e-BY" i="1">
                            <a:latin typeface="Cambria Math"/>
                          </a:rPr>
                        </m:ctrlPr>
                      </m:sSubPr>
                      <m:e>
                        <m:r>
                          <a:rPr lang="be-BY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be-BY">
                            <a:latin typeface="Cambria Math"/>
                          </a:rPr>
                          <m:t>tilt</m:t>
                        </m:r>
                      </m:sub>
                    </m:sSub>
                    <m:r>
                      <a:rPr lang="be-BY" i="1">
                        <a:latin typeface="Cambria Math"/>
                      </a:rPr>
                      <m:t>=−</m:t>
                    </m:r>
                    <m:r>
                      <a:rPr lang="be-BY" i="1">
                        <a:latin typeface="Cambria Math"/>
                      </a:rPr>
                      <m:t>𝛼</m:t>
                    </m:r>
                    <m:r>
                      <a:rPr lang="be-BY" i="1">
                        <a:latin typeface="Cambria Math"/>
                      </a:rPr>
                      <m:t>∗</m:t>
                    </m:r>
                    <m:rad>
                      <m:radPr>
                        <m:degHide m:val="on"/>
                        <m:ctrlPr>
                          <a:rPr lang="be-BY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be-BY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be-BY" i="1">
                                <a:latin typeface="Cambria Math"/>
                              </a:rPr>
                              <m:t>𝜖</m:t>
                            </m:r>
                          </m:num>
                          <m:den>
                            <m:r>
                              <a:rPr lang="be-BY" i="1">
                                <a:latin typeface="Cambria Math"/>
                              </a:rPr>
                              <m:t>𝛽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pPr algn="l" eaLnBrk="1" hangingPunct="1"/>
                <a:r>
                  <a:rPr lang="en-US" b="1" dirty="0" smtClean="0"/>
                  <a:t>Asymmetry of </a:t>
                </a:r>
                <a:r>
                  <a:rPr lang="en-US" b="1" dirty="0"/>
                  <a:t>both plane potential in bent </a:t>
                </a:r>
                <a:r>
                  <a:rPr lang="en-US" b="1" dirty="0" smtClean="0"/>
                  <a:t>crystal and initial angular distribution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is the reason of less height of a half of </a:t>
                </a:r>
                <a:r>
                  <a:rPr lang="en-US" dirty="0" smtClean="0"/>
                  <a:t>“</a:t>
                </a:r>
                <a:r>
                  <a:rPr lang="en-US" b="1" dirty="0" err="1" smtClean="0"/>
                  <a:t>dechanneling</a:t>
                </a:r>
                <a:r>
                  <a:rPr lang="en-US" b="1" dirty="0" smtClean="0"/>
                  <a:t> peaks</a:t>
                </a:r>
                <a:r>
                  <a:rPr lang="en-US" dirty="0" smtClean="0"/>
                  <a:t>”.</a:t>
                </a:r>
              </a:p>
              <a:p>
                <a:pPr algn="l" eaLnBrk="1" hangingPunct="1"/>
                <a:r>
                  <a:rPr lang="en-US" dirty="0" smtClean="0"/>
                  <a:t>Ideal alignment of the crystal is important for collimation.</a:t>
                </a:r>
                <a:endParaRPr lang="en-US" dirty="0"/>
              </a:p>
            </p:txBody>
          </p:sp>
        </mc:Choice>
        <mc:Fallback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352800"/>
                <a:ext cx="3467100" cy="2920736"/>
              </a:xfrm>
              <a:prstGeom prst="rect">
                <a:avLst/>
              </a:prstGeom>
              <a:blipFill rotWithShape="1">
                <a:blip r:embed="rId6"/>
                <a:stretch>
                  <a:fillRect l="-1585" t="-1044" b="-2505"/>
                </a:stretch>
              </a:blipFill>
            </p:spPr>
            <p:txBody>
              <a:bodyPr/>
              <a:lstStyle/>
              <a:p>
                <a:r>
                  <a:rPr lang="be-B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Объект 2"/>
          <p:cNvSpPr>
            <a:spLocks noGrp="1"/>
          </p:cNvSpPr>
          <p:nvPr>
            <p:ph idx="4294967295"/>
          </p:nvPr>
        </p:nvSpPr>
        <p:spPr>
          <a:xfrm>
            <a:off x="0" y="457200"/>
            <a:ext cx="5029200" cy="2971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Peculiarities of the LHC case: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300"/>
              </a:spcBef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Very high energy =&gt; very few oscillations in</a:t>
            </a: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crysta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 =&gt; good correlation between trajectories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300"/>
              </a:spcBef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Rather large impact parameter =&gt; initial </a:t>
            </a: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angular distribution is asymmetric and shifted </a:t>
            </a: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from ideal angle value for left crystal point. 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Bending radius is rather small=&gt;</a:t>
            </a: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interplanar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potential is considerably asymmetrical.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">
      <a:dk1>
        <a:srgbClr val="000000"/>
      </a:dk1>
      <a:lt1>
        <a:srgbClr val="FFFFFF"/>
      </a:lt1>
      <a:dk2>
        <a:srgbClr val="990000"/>
      </a:dk2>
      <a:lt2>
        <a:srgbClr val="FF0000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FF0000"/>
      </a:hlink>
      <a:folHlink>
        <a:srgbClr val="CC0000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10">
        <a:dk1>
          <a:srgbClr val="007673"/>
        </a:dk1>
        <a:lt1>
          <a:srgbClr val="FFFFFF"/>
        </a:lt1>
        <a:dk2>
          <a:srgbClr val="FFFF0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FFFFAA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11">
        <a:dk1>
          <a:srgbClr val="FF0000"/>
        </a:dk1>
        <a:lt1>
          <a:srgbClr val="FFFFFF"/>
        </a:lt1>
        <a:dk2>
          <a:srgbClr val="00CCFF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E2FF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12">
        <a:dk1>
          <a:srgbClr val="FF0000"/>
        </a:dk1>
        <a:lt1>
          <a:srgbClr val="FFFFFF"/>
        </a:lt1>
        <a:dk2>
          <a:srgbClr val="00CCFF"/>
        </a:dk2>
        <a:lt2>
          <a:srgbClr val="FFFF99"/>
        </a:lt2>
        <a:accent1>
          <a:srgbClr val="FF0000"/>
        </a:accent1>
        <a:accent2>
          <a:srgbClr val="006462"/>
        </a:accent2>
        <a:accent3>
          <a:srgbClr val="AAE2FF"/>
        </a:accent3>
        <a:accent4>
          <a:srgbClr val="DADADA"/>
        </a:accent4>
        <a:accent5>
          <a:srgbClr val="FFAAAA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13">
        <a:dk1>
          <a:srgbClr val="FF0000"/>
        </a:dk1>
        <a:lt1>
          <a:srgbClr val="FFFFFF"/>
        </a:lt1>
        <a:dk2>
          <a:srgbClr val="00CCFF"/>
        </a:dk2>
        <a:lt2>
          <a:srgbClr val="FFFF99"/>
        </a:lt2>
        <a:accent1>
          <a:srgbClr val="FF0000"/>
        </a:accent1>
        <a:accent2>
          <a:srgbClr val="FF0000"/>
        </a:accent2>
        <a:accent3>
          <a:srgbClr val="AAE2FF"/>
        </a:accent3>
        <a:accent4>
          <a:srgbClr val="DADADA"/>
        </a:accent4>
        <a:accent5>
          <a:srgbClr val="FFAAAA"/>
        </a:accent5>
        <a:accent6>
          <a:srgbClr val="E70000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14">
        <a:dk1>
          <a:srgbClr val="FF0000"/>
        </a:dk1>
        <a:lt1>
          <a:srgbClr val="FFFFFF"/>
        </a:lt1>
        <a:dk2>
          <a:srgbClr val="66FFFF"/>
        </a:dk2>
        <a:lt2>
          <a:srgbClr val="FFFF99"/>
        </a:lt2>
        <a:accent1>
          <a:srgbClr val="FF0000"/>
        </a:accent1>
        <a:accent2>
          <a:srgbClr val="FF0000"/>
        </a:accent2>
        <a:accent3>
          <a:srgbClr val="B8FFFF"/>
        </a:accent3>
        <a:accent4>
          <a:srgbClr val="DADADA"/>
        </a:accent4>
        <a:accent5>
          <a:srgbClr val="FFAAAA"/>
        </a:accent5>
        <a:accent6>
          <a:srgbClr val="E70000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15">
        <a:dk1>
          <a:srgbClr val="FF0000"/>
        </a:dk1>
        <a:lt1>
          <a:srgbClr val="FFFFFF"/>
        </a:lt1>
        <a:dk2>
          <a:srgbClr val="7AC6EC"/>
        </a:dk2>
        <a:lt2>
          <a:srgbClr val="FFFF99"/>
        </a:lt2>
        <a:accent1>
          <a:srgbClr val="FF0000"/>
        </a:accent1>
        <a:accent2>
          <a:srgbClr val="FF0000"/>
        </a:accent2>
        <a:accent3>
          <a:srgbClr val="BEDFF4"/>
        </a:accent3>
        <a:accent4>
          <a:srgbClr val="DADADA"/>
        </a:accent4>
        <a:accent5>
          <a:srgbClr val="FFAAAA"/>
        </a:accent5>
        <a:accent6>
          <a:srgbClr val="E70000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16">
        <a:dk1>
          <a:srgbClr val="FF0000"/>
        </a:dk1>
        <a:lt1>
          <a:srgbClr val="FFFFFF"/>
        </a:lt1>
        <a:dk2>
          <a:srgbClr val="7AC6EC"/>
        </a:dk2>
        <a:lt2>
          <a:srgbClr val="00FF00"/>
        </a:lt2>
        <a:accent1>
          <a:srgbClr val="FF0000"/>
        </a:accent1>
        <a:accent2>
          <a:srgbClr val="FF0000"/>
        </a:accent2>
        <a:accent3>
          <a:srgbClr val="BEDFF4"/>
        </a:accent3>
        <a:accent4>
          <a:srgbClr val="DADADA"/>
        </a:accent4>
        <a:accent5>
          <a:srgbClr val="FFAAAA"/>
        </a:accent5>
        <a:accent6>
          <a:srgbClr val="E70000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11506</TotalTime>
  <Words>2599</Words>
  <Application>Microsoft Office PowerPoint</Application>
  <PresentationFormat>Экран (4:3)</PresentationFormat>
  <Paragraphs>437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Digital Dots</vt:lpstr>
      <vt:lpstr>Photo Editor Photo</vt:lpstr>
      <vt:lpstr>Equation</vt:lpstr>
      <vt:lpstr>Формула</vt:lpstr>
      <vt:lpstr>Microsoft Equation 3.0</vt:lpstr>
      <vt:lpstr>Origin Graph</vt:lpstr>
      <vt:lpstr>Crystal routine studies</vt:lpstr>
      <vt:lpstr>Outline</vt:lpstr>
      <vt:lpstr>Презентация PowerPoint</vt:lpstr>
      <vt:lpstr>Creation and evolution of CRYSTAL-channeling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Conclusions</vt:lpstr>
      <vt:lpstr>Презентация PowerPoint</vt:lpstr>
    </vt:vector>
  </TitlesOfParts>
  <Company>netbook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Sveta</dc:creator>
  <cp:lastModifiedBy>Alexei</cp:lastModifiedBy>
  <cp:revision>354</cp:revision>
  <dcterms:created xsi:type="dcterms:W3CDTF">2011-05-07T06:22:01Z</dcterms:created>
  <dcterms:modified xsi:type="dcterms:W3CDTF">2013-08-16T12:35:36Z</dcterms:modified>
</cp:coreProperties>
</file>