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431" r:id="rId3"/>
    <p:sldId id="432" r:id="rId4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  <a:srgbClr val="FCD8A2"/>
    <a:srgbClr val="BCE292"/>
    <a:srgbClr val="FFAFAF"/>
    <a:srgbClr val="FFD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31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524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6300"/>
            <a:ext cx="53752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79BABBA-0CBE-477F-8B79-BCD4C90BE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4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93E82-7F72-487E-B327-0BBA80113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40F5-DCDC-4388-8EF1-29C680B75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1EED-7DF2-4927-92C4-37E089B5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08B6-C18D-4A2F-AD25-566382CE5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AEA28-E111-4075-8D33-C06A86423B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5E3D-FF57-4B82-8546-1E4D6910B4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8E089-EB68-4C7B-9F70-037F4A53B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5039-DE2B-4F00-AF0A-FB2F87224B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F6F3E-8A22-4472-AF9B-1010BD402A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F775-1858-4DD5-860B-7B3A924DE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EB410-376A-4B45-A3C0-63EC1F31A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June 21th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57950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M. Giovannozzi – Collimation Upgrade Specification Meeting #25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4E8F71-A8D2-4F6E-872E-C9E8C6410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21th 2013</a:t>
            </a:r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M. Giovannozzi – Collimation Upgrade Specification Meeting #25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8F7A4-67E3-42ED-9ECD-F47B6F6B5F3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78750"/>
          </a:xfrm>
        </p:spPr>
        <p:txBody>
          <a:bodyPr/>
          <a:lstStyle/>
          <a:p>
            <a:pPr eaLnBrk="1" hangingPunct="1"/>
            <a:r>
              <a:rPr lang="en-US" dirty="0"/>
              <a:t>Optics flexibility in </a:t>
            </a:r>
            <a:r>
              <a:rPr lang="en-US" dirty="0" smtClean="0"/>
              <a:t>IR3/7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599"/>
            <a:ext cx="8686800" cy="5363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600" dirty="0" smtClean="0"/>
              <a:t>Massimo </a:t>
            </a:r>
            <a:r>
              <a:rPr lang="en-US" sz="2600" dirty="0" err="1" smtClean="0"/>
              <a:t>Giovannozzi</a:t>
            </a:r>
            <a:endParaRPr lang="en-US" sz="2600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>
              <a:solidFill>
                <a:schemeClr val="accent2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 smtClean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 smtClean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 smtClean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 smtClean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 smtClean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 smtClean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 smtClean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200" dirty="0" smtClean="0">
              <a:solidFill>
                <a:srgbClr val="CC0000"/>
              </a:solidFill>
            </a:endParaRPr>
          </a:p>
          <a:p>
            <a:pPr marL="461963" lvl="1" indent="-4763" eaLnBrk="1" hangingPunct="1">
              <a:lnSpc>
                <a:spcPct val="80000"/>
              </a:lnSpc>
              <a:buFontTx/>
              <a:buNone/>
              <a:defRPr/>
            </a:pPr>
            <a:endParaRPr lang="en-US" sz="1400" dirty="0" smtClean="0">
              <a:solidFill>
                <a:srgbClr val="CC0000"/>
              </a:solidFill>
            </a:endParaRPr>
          </a:p>
          <a:p>
            <a:pPr marL="4763" lvl="1" indent="-4763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Acknowledgements: </a:t>
            </a:r>
            <a:r>
              <a:rPr lang="en-US" sz="2400" dirty="0" smtClean="0">
                <a:solidFill>
                  <a:srgbClr val="CC0000"/>
                </a:solidFill>
              </a:rPr>
              <a:t>P. </a:t>
            </a:r>
            <a:r>
              <a:rPr lang="en-US" sz="2400" dirty="0" err="1" smtClean="0">
                <a:solidFill>
                  <a:srgbClr val="CC0000"/>
                </a:solidFill>
              </a:rPr>
              <a:t>Fessia</a:t>
            </a:r>
            <a:r>
              <a:rPr lang="en-US" sz="2400" dirty="0" smtClean="0">
                <a:solidFill>
                  <a:srgbClr val="CC0000"/>
                </a:solidFill>
              </a:rPr>
              <a:t>, </a:t>
            </a:r>
            <a:r>
              <a:rPr lang="en-US" sz="2400" dirty="0" smtClean="0">
                <a:solidFill>
                  <a:srgbClr val="CC0000"/>
                </a:solidFill>
              </a:rPr>
              <a:t>S. </a:t>
            </a:r>
            <a:r>
              <a:rPr lang="en-US" sz="2400" dirty="0" smtClean="0">
                <a:solidFill>
                  <a:srgbClr val="CC0000"/>
                </a:solidFill>
              </a:rPr>
              <a:t>R</a:t>
            </a:r>
            <a:r>
              <a:rPr lang="en-US" sz="2400" dirty="0" smtClean="0">
                <a:solidFill>
                  <a:srgbClr val="CC0000"/>
                </a:solidFill>
              </a:rPr>
              <a:t>edaelli, </a:t>
            </a:r>
            <a:r>
              <a:rPr lang="en-US" sz="2400" dirty="0" smtClean="0">
                <a:solidFill>
                  <a:srgbClr val="CC0000"/>
                </a:solidFill>
              </a:rPr>
              <a:t>T. </a:t>
            </a:r>
            <a:r>
              <a:rPr lang="en-US" sz="2400" dirty="0" smtClean="0">
                <a:solidFill>
                  <a:srgbClr val="CC0000"/>
                </a:solidFill>
              </a:rPr>
              <a:t>Risselada.</a:t>
            </a:r>
            <a:endParaRPr lang="en-US" sz="2400" dirty="0">
              <a:solidFill>
                <a:srgbClr val="CC0000"/>
              </a:solidFill>
            </a:endParaRPr>
          </a:p>
        </p:txBody>
      </p:sp>
      <p:pic>
        <p:nvPicPr>
          <p:cNvPr id="15367" name="Picture 6" descr="logoCER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7" descr="LHC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6263" y="76200"/>
            <a:ext cx="871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636785" y="2955720"/>
            <a:ext cx="3851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Remark: design effort to 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possible improvements to the IR optics on-going (S. Fartoukh).</a:t>
            </a:r>
            <a:endParaRPr lang="en-GB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dirty="0" smtClean="0"/>
              <a:t>Injection configurations - </a:t>
            </a:r>
            <a:r>
              <a:rPr lang="en-US" dirty="0" smtClean="0"/>
              <a:t>I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62880" y="908720"/>
            <a:ext cx="8229600" cy="558062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New optics in IR3/7? </a:t>
            </a:r>
          </a:p>
          <a:p>
            <a:pPr lvl="1">
              <a:defRPr/>
            </a:pPr>
            <a:r>
              <a:rPr lang="en-US" sz="2200" dirty="0" smtClean="0"/>
              <a:t>Trigger: </a:t>
            </a:r>
            <a:r>
              <a:rPr lang="en-US" sz="2200" dirty="0" smtClean="0">
                <a:solidFill>
                  <a:srgbClr val="0000FF"/>
                </a:solidFill>
              </a:rPr>
              <a:t>recuperate warm magnets to increase the number of spares</a:t>
            </a:r>
            <a:r>
              <a:rPr lang="en-US" sz="2200" dirty="0" smtClean="0"/>
              <a:t>. Preliminary conclusions:</a:t>
            </a:r>
          </a:p>
          <a:p>
            <a:pPr lvl="2"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In </a:t>
            </a:r>
            <a:r>
              <a:rPr lang="en-US" sz="1800" dirty="0">
                <a:solidFill>
                  <a:srgbClr val="C00000"/>
                </a:solidFill>
              </a:rPr>
              <a:t>IR3 no MQWB can be </a:t>
            </a:r>
            <a:r>
              <a:rPr lang="en-US" sz="1800" dirty="0" smtClean="0">
                <a:solidFill>
                  <a:srgbClr val="C00000"/>
                </a:solidFill>
              </a:rPr>
              <a:t>removed without changing the optical conditions at the collimators.</a:t>
            </a:r>
            <a:endParaRPr lang="en-US" sz="1800" dirty="0">
              <a:solidFill>
                <a:srgbClr val="C00000"/>
              </a:solidFill>
            </a:endParaRPr>
          </a:p>
          <a:p>
            <a:pPr lvl="2"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In </a:t>
            </a:r>
            <a:r>
              <a:rPr lang="en-US" sz="1800" dirty="0">
                <a:solidFill>
                  <a:srgbClr val="00B050"/>
                </a:solidFill>
              </a:rPr>
              <a:t>IR7 the MQWB modules in the two Q5 may </a:t>
            </a:r>
            <a:r>
              <a:rPr lang="en-US" sz="1800" dirty="0" smtClean="0">
                <a:solidFill>
                  <a:srgbClr val="00B050"/>
                </a:solidFill>
              </a:rPr>
              <a:t>be removed without changing the optical conditions at the collimators (2 spare magnets).</a:t>
            </a:r>
            <a:endParaRPr lang="en-US" sz="1800" dirty="0">
              <a:solidFill>
                <a:srgbClr val="00B050"/>
              </a:solidFill>
            </a:endParaRPr>
          </a:p>
          <a:p>
            <a:pPr lvl="2"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Any other change in the layout will generate a difference of optical condition at the location of the collimators</a:t>
            </a:r>
            <a:r>
              <a:rPr lang="en-US" sz="1800" dirty="0" smtClean="0"/>
              <a:t> -&gt; </a:t>
            </a:r>
            <a:r>
              <a:rPr lang="en-US" sz="1800" dirty="0" smtClean="0">
                <a:solidFill>
                  <a:srgbClr val="C00000"/>
                </a:solidFill>
              </a:rPr>
              <a:t>Detailed validation of the optics with simulations is required before taking any decision.</a:t>
            </a:r>
            <a:endParaRPr lang="en-US" sz="1800" dirty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1200" dirty="0" smtClean="0"/>
          </a:p>
          <a:p>
            <a:pPr marL="457200" lvl="1" indent="0" algn="ctr"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Option </a:t>
            </a:r>
            <a:r>
              <a:rPr lang="en-US" sz="2000" dirty="0">
                <a:solidFill>
                  <a:srgbClr val="C00000"/>
                </a:solidFill>
              </a:rPr>
              <a:t>to be explored in more details</a:t>
            </a:r>
            <a:r>
              <a:rPr lang="en-US" sz="2000" dirty="0" smtClean="0">
                <a:solidFill>
                  <a:srgbClr val="C00000"/>
                </a:solidFill>
              </a:rPr>
              <a:t>!</a:t>
            </a:r>
          </a:p>
          <a:p>
            <a:pPr marL="0" indent="0">
              <a:buNone/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21th 2013</a:t>
            </a:r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M. Giovannozzi – Collimation Upgrade Specification Meeting #25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8320C-246F-4CAD-933E-055DDC90000E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0" y="4787614"/>
            <a:ext cx="9000000" cy="206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18510" y="2415660"/>
            <a:ext cx="1305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Analysis made by T. Risselada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dirty="0" smtClean="0"/>
              <a:t>Injection configurations - </a:t>
            </a:r>
            <a:r>
              <a:rPr lang="en-US" dirty="0" smtClean="0"/>
              <a:t>II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8062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Alternative </a:t>
            </a:r>
            <a:r>
              <a:rPr lang="en-US" sz="2600" dirty="0" smtClean="0"/>
              <a:t>approach (after input from P. </a:t>
            </a:r>
            <a:r>
              <a:rPr lang="en-US" sz="2600" dirty="0" err="1" smtClean="0"/>
              <a:t>Fessia</a:t>
            </a:r>
            <a:r>
              <a:rPr lang="en-US" sz="2600" dirty="0" smtClean="0"/>
              <a:t>):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pPr marL="536575" lvl="1">
              <a:defRPr/>
            </a:pPr>
            <a:r>
              <a:rPr lang="en-US" sz="2200" dirty="0" smtClean="0"/>
              <a:t>Highest </a:t>
            </a:r>
            <a:r>
              <a:rPr lang="en-US" sz="2200" dirty="0" smtClean="0"/>
              <a:t>dose delivered to the first magnet making the Q5 in IR7.</a:t>
            </a:r>
            <a:endParaRPr lang="en-US" sz="2200" dirty="0" smtClean="0"/>
          </a:p>
          <a:p>
            <a:pPr marL="536575" lvl="1">
              <a:defRPr/>
            </a:pPr>
            <a:r>
              <a:rPr lang="en-US" sz="2200" dirty="0" smtClean="0"/>
              <a:t>It </a:t>
            </a:r>
            <a:r>
              <a:rPr lang="en-US" sz="2200" dirty="0" smtClean="0"/>
              <a:t>could be advantageous to replace it with an absorber </a:t>
            </a:r>
            <a:r>
              <a:rPr lang="en-US" sz="2200" dirty="0" smtClean="0"/>
              <a:t>:</a:t>
            </a:r>
            <a:endParaRPr lang="en-US" sz="2200" dirty="0" smtClean="0"/>
          </a:p>
          <a:p>
            <a:pPr marL="719138" lvl="2" indent="-284163"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Detailed evaluation of the </a:t>
            </a:r>
            <a:r>
              <a:rPr lang="en-US" sz="1800" dirty="0" smtClean="0">
                <a:solidFill>
                  <a:srgbClr val="0000FF"/>
                </a:solidFill>
              </a:rPr>
              <a:t>dose reduction to the second magnet by the installation of an absorber </a:t>
            </a:r>
            <a:r>
              <a:rPr lang="en-US" sz="1800" dirty="0" smtClean="0">
                <a:solidFill>
                  <a:srgbClr val="0000FF"/>
                </a:solidFill>
              </a:rPr>
              <a:t>still to be done.</a:t>
            </a:r>
          </a:p>
          <a:p>
            <a:pPr marL="719138" lvl="2" indent="-284163"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Time horizon of this change: LS2</a:t>
            </a:r>
          </a:p>
          <a:p>
            <a:pPr marL="534988" lvl="1" indent="-284163">
              <a:defRPr/>
            </a:pPr>
            <a:r>
              <a:rPr lang="en-US" sz="2200" dirty="0" smtClean="0"/>
              <a:t>Therefore:</a:t>
            </a:r>
          </a:p>
          <a:p>
            <a:pPr marL="935038" lvl="2" indent="-284163">
              <a:defRPr/>
            </a:pPr>
            <a:r>
              <a:rPr lang="en-US" sz="1800" dirty="0" smtClean="0"/>
              <a:t>Instead of removing the MQWB it should be re-configured as an MQWA.</a:t>
            </a:r>
          </a:p>
          <a:p>
            <a:pPr marL="935038" lvl="2" indent="-284163">
              <a:defRPr/>
            </a:pPr>
            <a:r>
              <a:rPr lang="en-US" sz="1800" dirty="0" smtClean="0"/>
              <a:t>This would restore the total integrated strength after replacement of one MQWA with an absorber.</a:t>
            </a:r>
          </a:p>
          <a:p>
            <a:pPr marL="935038" lvl="2" indent="-284163">
              <a:defRPr/>
            </a:pPr>
            <a:r>
              <a:rPr lang="en-US" sz="1800" dirty="0" smtClean="0"/>
              <a:t>All this corresponds to displacing the Q5 longitudinally:</a:t>
            </a:r>
          </a:p>
          <a:p>
            <a:pPr marL="935038" lvl="2" indent="-284163">
              <a:defRPr/>
            </a:pPr>
            <a:endParaRPr lang="en-US" sz="1800" dirty="0" smtClean="0"/>
          </a:p>
          <a:p>
            <a:pPr marL="0" lvl="3" indent="0" algn="ctr">
              <a:buNone/>
              <a:defRPr/>
            </a:pPr>
            <a:r>
              <a:rPr lang="en-US" dirty="0">
                <a:solidFill>
                  <a:srgbClr val="CC0000"/>
                </a:solidFill>
              </a:rPr>
              <a:t>C</a:t>
            </a:r>
            <a:r>
              <a:rPr lang="en-US" dirty="0" smtClean="0">
                <a:solidFill>
                  <a:srgbClr val="CC0000"/>
                </a:solidFill>
              </a:rPr>
              <a:t>an the optics be kept reasonably constant in the collimation region?</a:t>
            </a:r>
          </a:p>
          <a:p>
            <a:pPr marL="935038" lvl="2" indent="-284163">
              <a:defRPr/>
            </a:pPr>
            <a:endParaRPr lang="en-US" sz="1800" dirty="0">
              <a:solidFill>
                <a:srgbClr val="C00000"/>
              </a:solidFill>
            </a:endParaRPr>
          </a:p>
          <a:p>
            <a:pPr marL="719138" lvl="1" indent="-284163">
              <a:defRPr/>
            </a:pPr>
            <a:endParaRPr lang="en-US" sz="1200" dirty="0" smtClean="0"/>
          </a:p>
          <a:p>
            <a:pPr marL="0" indent="0">
              <a:buNone/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21th 2013</a:t>
            </a:r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M. Giovannozzi – Collimation Upgrade Specification Meeting #25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8320C-246F-4CAD-933E-055DDC90000E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88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6612</TotalTime>
  <Words>311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Optics flexibility in IR3/7</vt:lpstr>
      <vt:lpstr>Injection configurations - I</vt:lpstr>
      <vt:lpstr>Injection configurations - II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DYNAMIC APERTURE SIMULATIONS</dc:title>
  <dc:creator>giovanno</dc:creator>
  <cp:lastModifiedBy>Massimo Giovannozzi</cp:lastModifiedBy>
  <cp:revision>1169</cp:revision>
  <dcterms:created xsi:type="dcterms:W3CDTF">2006-06-13T14:44:26Z</dcterms:created>
  <dcterms:modified xsi:type="dcterms:W3CDTF">2013-06-19T15:41:40Z</dcterms:modified>
</cp:coreProperties>
</file>