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256" r:id="rId8"/>
    <p:sldId id="264" r:id="rId9"/>
    <p:sldId id="265" r:id="rId10"/>
    <p:sldId id="266" r:id="rId11"/>
    <p:sldId id="261" r:id="rId12"/>
    <p:sldId id="270" r:id="rId13"/>
    <p:sldId id="257" r:id="rId14"/>
    <p:sldId id="262" r:id="rId15"/>
    <p:sldId id="259" r:id="rId16"/>
    <p:sldId id="269" r:id="rId17"/>
    <p:sldId id="263" r:id="rId18"/>
    <p:sldId id="258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77AD-049B-4ACF-9392-75BC779CA4C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0CD4-BC64-4D6C-BF81-D7439AC26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1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4FB96-F8FE-469C-97DE-78D842474EE7}" type="slidenum">
              <a:rPr lang="en-US"/>
              <a:pPr/>
              <a:t>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8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4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87624" y="1124744"/>
            <a:ext cx="7848872" cy="5396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87624" y="6521191"/>
            <a:ext cx="1728192" cy="365125"/>
          </a:xfrm>
        </p:spPr>
        <p:txBody>
          <a:bodyPr/>
          <a:lstStyle>
            <a:extLst/>
          </a:lstStyle>
          <a:p>
            <a:fld id="{3ED216F9-6C4E-43CF-990F-58E862D98C35}" type="datetimeFigureOut">
              <a:rPr lang="it-IT" smtClean="0"/>
              <a:t>27/02/2013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824" y="6492875"/>
            <a:ext cx="5454352" cy="365125"/>
          </a:xfrm>
        </p:spPr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4470" y="6492875"/>
            <a:ext cx="457200" cy="365125"/>
          </a:xfrm>
        </p:spPr>
        <p:txBody>
          <a:bodyPr/>
          <a:lstStyle>
            <a:extLst/>
          </a:lstStyle>
          <a:p>
            <a:fld id="{71821D8D-FF43-49FC-85F6-87F9C2C89B55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27014" y="1086663"/>
            <a:ext cx="1080120" cy="5472608"/>
          </a:xfrm>
          <a:prstGeom prst="roundRect">
            <a:avLst/>
          </a:prstGeom>
          <a:gradFill flip="none" rotWithShape="1">
            <a:gsLst>
              <a:gs pos="0">
                <a:srgbClr val="0A2230"/>
              </a:gs>
              <a:gs pos="39999">
                <a:srgbClr val="2371A1"/>
              </a:gs>
              <a:gs pos="70000">
                <a:srgbClr val="57ACDB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unded Rectangle 9"/>
          <p:cNvSpPr/>
          <p:nvPr userDrawn="1"/>
        </p:nvSpPr>
        <p:spPr>
          <a:xfrm>
            <a:off x="27013" y="56158"/>
            <a:ext cx="9046829" cy="975916"/>
          </a:xfrm>
          <a:prstGeom prst="roundRect">
            <a:avLst/>
          </a:prstGeom>
          <a:gradFill>
            <a:gsLst>
              <a:gs pos="0">
                <a:srgbClr val="0B2433"/>
              </a:gs>
              <a:gs pos="39999">
                <a:srgbClr val="1A5478"/>
              </a:gs>
              <a:gs pos="70000">
                <a:srgbClr val="2A8DC4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" y="56158"/>
            <a:ext cx="919141" cy="9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3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99831-7FBE-429A-96B3-7410E7829A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2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3EA3-EBCC-4285-93C7-28514B2F63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93A55-F5E4-47FC-BFBD-5D68C317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A1A31-4128-4D54-847B-FA6C8CBCD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90A3-3101-4C4C-A5D2-55CE367EE0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96408-B2A5-491B-8996-2A9C15DF6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8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1DD9-6244-462E-9B55-620C247F4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25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601FF-7A20-43EE-81EC-86B83C247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7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5E893-E8BB-4AE9-8C5C-0779684B1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52E21-D32C-4F84-A0CE-7AFE3E7DF1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9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EDD73-B7D0-430B-8EE1-401CDC607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29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9A285-4836-4D28-BD25-16B2C3806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1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3C8BA-29F2-4D33-9F40-8D6D097F3B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9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E4D5D-053E-4BA7-B921-5231CF0503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69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0FC3C-CD80-4CB3-BBBE-203EB617C5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7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CAF3-2938-476E-B801-D82319EEC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81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E55CC-C60A-4B14-B8D7-06A516B100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7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18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CF0D-605D-428B-89E3-0B119153D1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EABA-BF20-4EAC-AE14-F4A8B66C27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73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77488-49BE-43FD-A283-79590A549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4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97F9F-AD37-4BF2-9375-54379F6DF9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08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8F074-5C30-47AA-A994-0386B3C7C5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59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CFC08-704C-495D-AB9C-B26B799C78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90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6F27-D8A7-4FB8-96DD-7890DD37B5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7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0CA7F-5EC2-4F66-B7F2-5BA54E4BD7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77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74F16-EA01-4E09-BE53-6F35DE3D8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52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9DEB1-DAE9-4A45-BE1A-077264C589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98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45A9-431A-4F6E-A4D0-6B3244BC9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39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EEF0A-B367-4759-9C12-14BEDA4C9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1B95-512C-4431-A8E5-B1ECFDF65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11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CD21-5DD2-48C3-903A-8BBDBF92E1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3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12EA7-C519-4260-872C-017F864C97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64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0979-B96D-44B7-BD30-F15E2082A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9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99831-7FBE-429A-96B3-7410E7829A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3EA3-EBCC-4285-93C7-28514B2F63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24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93A55-F5E4-47FC-BFBD-5D68C3172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31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A1A31-4128-4D54-847B-FA6C8CBCD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2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90A3-3101-4C4C-A5D2-55CE367EE0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5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96408-B2A5-491B-8996-2A9C15DF6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6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1DD9-6244-462E-9B55-620C247F4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2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601FF-7A20-43EE-81EC-86B83C247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99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5E893-E8BB-4AE9-8C5C-0779684B1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79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52E21-D32C-4F84-A0CE-7AFE3E7DF1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5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EDD73-B7D0-430B-8EE1-401CDC607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3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233754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420408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108211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47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047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0103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709607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2107740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1194700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8508763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891136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2944360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1100414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18326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104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4639181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315316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476978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10932778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352966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2030898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449871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1366692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21143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6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9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A5EF9-B7EC-4EC1-AA2D-3ED6631D6447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60E0-03D9-42DC-951D-04CD0CF80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8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0DAE85-5385-41C9-A507-737A724CA1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6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381750"/>
            <a:ext cx="541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F. Zimmermann, 2004 BBLR MD Results, APC 15.10.2004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942127-9BCC-473B-BF2D-56A04E61179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8183" name="Picture 7" descr="bblr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4238"/>
            <a:ext cx="1371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4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97394F-87C4-4ADA-B5E7-6758BA64A0C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0DAE85-5385-41C9-A507-737A724CA1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553200"/>
            <a:ext cx="4648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4377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553200"/>
            <a:ext cx="46482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</p:spTree>
    <p:extLst>
      <p:ext uri="{BB962C8B-B14F-4D97-AF65-F5344CB8AC3E}">
        <p14:creationId xmlns:p14="http://schemas.microsoft.com/office/powerpoint/2010/main" val="30145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964488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Long-range beam-beam compensation at HL-LHC</a:t>
            </a:r>
            <a:br>
              <a:rPr lang="en-US" sz="5400" dirty="0" smtClean="0"/>
            </a:b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1752600"/>
          </a:xfrm>
        </p:spPr>
        <p:txBody>
          <a:bodyPr/>
          <a:lstStyle/>
          <a:p>
            <a:r>
              <a:rPr lang="en-US" dirty="0" smtClean="0"/>
              <a:t>Tatiana Rijoff, Frank Zimmermann </a:t>
            </a:r>
          </a:p>
          <a:p>
            <a:r>
              <a:rPr lang="en-GB" dirty="0" err="1" smtClean="0"/>
              <a:t>ColUSM</a:t>
            </a:r>
            <a:r>
              <a:rPr lang="en-GB" dirty="0" smtClean="0"/>
              <a:t> #19 - 01/03/2013</a:t>
            </a:r>
          </a:p>
        </p:txBody>
      </p:sp>
    </p:spTree>
    <p:extLst>
      <p:ext uri="{BB962C8B-B14F-4D97-AF65-F5344CB8AC3E}">
        <p14:creationId xmlns:p14="http://schemas.microsoft.com/office/powerpoint/2010/main" val="111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536700" y="263525"/>
          <a:ext cx="4545013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600200" imgH="431640" progId="Equation.3">
                  <p:embed/>
                </p:oleObj>
              </mc:Choice>
              <mc:Fallback>
                <p:oleObj name="Equation" r:id="rId3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263525"/>
                        <a:ext cx="4545013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48400" y="609600"/>
            <a:ext cx="2441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Piwinski angle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432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luminosity reduction factor</a:t>
            </a:r>
          </a:p>
        </p:txBody>
      </p:sp>
      <p:pic>
        <p:nvPicPr>
          <p:cNvPr id="25607" name="Picture 7" descr="Lumi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781800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2286000" y="3505200"/>
            <a:ext cx="1219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81400" y="3228975"/>
            <a:ext cx="2378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5050"/>
                </a:solidFill>
              </a:rPr>
              <a:t>nominal</a:t>
            </a:r>
            <a:r>
              <a:rPr lang="en-US" sz="2800" dirty="0">
                <a:solidFill>
                  <a:srgbClr val="FF5050"/>
                </a:solidFill>
              </a:rPr>
              <a:t> </a:t>
            </a:r>
            <a:r>
              <a:rPr lang="en-US" sz="2800" b="1" i="1" dirty="0">
                <a:solidFill>
                  <a:srgbClr val="FF5050"/>
                </a:solidFill>
              </a:rPr>
              <a:t>LHC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5805264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~1/</a:t>
            </a:r>
            <a:r>
              <a:rPr lang="en-US" sz="3600" dirty="0" smtClean="0">
                <a:latin typeface="Symbol" pitchFamily="18" charset="2"/>
              </a:rPr>
              <a:t>b</a:t>
            </a:r>
            <a:r>
              <a:rPr lang="en-US" sz="3600" dirty="0" smtClean="0"/>
              <a:t>*</a:t>
            </a:r>
            <a:endParaRPr lang="en-GB" sz="3600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148064" y="5202777"/>
            <a:ext cx="1100336" cy="33361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20021" y="4846366"/>
            <a:ext cx="1237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5050"/>
                </a:solidFill>
              </a:rPr>
              <a:t>HL-LHC</a:t>
            </a:r>
            <a:endParaRPr lang="en-US" sz="2800" b="1" i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77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minimum crossing angle from LR b-b 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7239000" y="1524000"/>
            <a:ext cx="1733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“Irwin scaling”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coefficient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from simulation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295400" y="2743200"/>
            <a:ext cx="68405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note: there is a threshold -  a few LR encounters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	may have no effect! (2nd PRST-AB article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	with Yannis Papaphilippou)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7016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minimum crossing angle with wire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compensator 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3825875" y="4953000"/>
          <a:ext cx="18081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711000" imgH="469800" progId="Equation.3">
                  <p:embed/>
                </p:oleObj>
              </mc:Choice>
              <mc:Fallback>
                <p:oleObj name="Equation" r:id="rId3" imgW="711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953000"/>
                        <a:ext cx="1808163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304800" y="1066800"/>
          <a:ext cx="68580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2514600" imgH="558800" progId="Equation.3">
                  <p:embed/>
                </p:oleObj>
              </mc:Choice>
              <mc:Fallback>
                <p:oleObj name="Equation" r:id="rId5" imgW="2514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68580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32525" y="4989513"/>
            <a:ext cx="252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need dynamic aperture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of 5-6 </a:t>
            </a:r>
            <a:r>
              <a:rPr lang="en-US" i="1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i="1">
                <a:solidFill>
                  <a:srgbClr val="000000"/>
                </a:solidFill>
              </a:rPr>
              <a:t>  &amp;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wire compensation not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efficient within 2 </a:t>
            </a:r>
            <a:r>
              <a:rPr lang="en-US" i="1">
                <a:solidFill>
                  <a:srgbClr val="000000"/>
                </a:solidFill>
                <a:latin typeface="Symbol" pitchFamily="18" charset="2"/>
              </a:rPr>
              <a:t>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from the beam center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762000" y="6019800"/>
            <a:ext cx="536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independent of beam current</a:t>
            </a:r>
          </a:p>
        </p:txBody>
      </p:sp>
    </p:spTree>
    <p:extLst>
      <p:ext uri="{BB962C8B-B14F-4D97-AF65-F5344CB8AC3E}">
        <p14:creationId xmlns:p14="http://schemas.microsoft.com/office/powerpoint/2010/main" val="31956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normalized crossing angle</a:t>
            </a:r>
            <a:br>
              <a:rPr lang="en-US" sz="4800" dirty="0" smtClean="0"/>
            </a:br>
            <a:r>
              <a:rPr lang="en-US" sz="4800" dirty="0" smtClean="0"/>
              <a:t>versus bunch intensity</a:t>
            </a:r>
            <a:endParaRPr lang="en-US" sz="4800" dirty="0"/>
          </a:p>
        </p:txBody>
      </p:sp>
      <p:pic>
        <p:nvPicPr>
          <p:cNvPr id="3" name="Picture 2" descr="pa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8075868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886200"/>
            <a:ext cx="3960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with LR compensation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27003"/>
            <a:ext cx="7089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long range compensation will reduce the crossing angle</a:t>
            </a:r>
            <a:endParaRPr lang="en-US" sz="2400" baseline="300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6898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ire compensation &amp; crab cavities?</a:t>
            </a:r>
          </a:p>
          <a:p>
            <a:endParaRPr lang="en-US" sz="3600" dirty="0" smtClean="0"/>
          </a:p>
          <a:p>
            <a:r>
              <a:rPr lang="en-US" sz="3600" dirty="0" smtClean="0"/>
              <a:t>wire compensator allows for smaller </a:t>
            </a:r>
          </a:p>
          <a:p>
            <a:r>
              <a:rPr lang="en-US" sz="3600" dirty="0" smtClean="0"/>
              <a:t>crossing angle and hence smaller </a:t>
            </a:r>
            <a:r>
              <a:rPr lang="en-US" sz="3600" dirty="0" smtClean="0">
                <a:latin typeface="Symbol" pitchFamily="18" charset="2"/>
              </a:rPr>
              <a:t>b</a:t>
            </a:r>
            <a:r>
              <a:rPr lang="en-US" sz="3600" dirty="0" smtClean="0"/>
              <a:t>* for </a:t>
            </a:r>
          </a:p>
          <a:p>
            <a:r>
              <a:rPr lang="en-US" sz="3600" dirty="0" smtClean="0"/>
              <a:t>a given triplet aperture; </a:t>
            </a:r>
          </a:p>
          <a:p>
            <a:r>
              <a:rPr lang="en-US" sz="3600" dirty="0" smtClean="0"/>
              <a:t>it also reduces the required crab voltage</a:t>
            </a:r>
            <a:endParaRPr lang="en-US" sz="3600" dirty="0"/>
          </a:p>
          <a:p>
            <a:r>
              <a:rPr lang="en-US" sz="3600" dirty="0" smtClean="0"/>
              <a:t>(RF limits, machine protection issues,…)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03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-10578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recent simulation results - tune footprints</a:t>
            </a:r>
            <a:endParaRPr lang="it-IT" sz="36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83894"/>
              </p:ext>
            </p:extLst>
          </p:nvPr>
        </p:nvGraphicFramePr>
        <p:xfrm>
          <a:off x="1259546" y="1460791"/>
          <a:ext cx="6480720" cy="45902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05246"/>
                <a:gridCol w="1068868"/>
                <a:gridCol w="1068868"/>
                <a:gridCol w="2137738"/>
              </a:tblGrid>
              <a:tr h="2470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Head on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Head on Long Range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19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BBC Wire 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TCT opt 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TCT mod opt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9786" y="63480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Wire at 9.5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>
                <a:solidFill>
                  <a:srgbClr val="000000"/>
                </a:solidFill>
              </a:rPr>
              <a:t> – 177 A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tune_old_optics_ho_l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3" t="8246" r="9751" b="7333"/>
          <a:stretch/>
        </p:blipFill>
        <p:spPr>
          <a:xfrm>
            <a:off x="7956290" y="1532799"/>
            <a:ext cx="966893" cy="4632127"/>
          </a:xfrm>
          <a:prstGeom prst="rect">
            <a:avLst/>
          </a:prstGeom>
        </p:spPr>
      </p:pic>
      <p:pic>
        <p:nvPicPr>
          <p:cNvPr id="6" name="Picture 5" descr="tune_old_optics_wire_177_9_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8772" r="22376" b="1283"/>
          <a:stretch/>
        </p:blipFill>
        <p:spPr>
          <a:xfrm>
            <a:off x="1259546" y="4197095"/>
            <a:ext cx="2083083" cy="1836000"/>
          </a:xfrm>
          <a:prstGeom prst="rect">
            <a:avLst/>
          </a:prstGeom>
        </p:spPr>
      </p:pic>
      <p:pic>
        <p:nvPicPr>
          <p:cNvPr id="7" name="Picture 6" descr="tune_old_optics_tct_mod2_177_9_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8772" r="21981" b="2073"/>
          <a:stretch/>
        </p:blipFill>
        <p:spPr>
          <a:xfrm>
            <a:off x="3535718" y="4197095"/>
            <a:ext cx="2026304" cy="1836000"/>
          </a:xfrm>
          <a:prstGeom prst="rect">
            <a:avLst/>
          </a:prstGeom>
        </p:spPr>
      </p:pic>
      <p:pic>
        <p:nvPicPr>
          <p:cNvPr id="8" name="Picture 7" descr="tune_old_optics_ho_l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8772" r="22376" b="6018"/>
          <a:stretch/>
        </p:blipFill>
        <p:spPr>
          <a:xfrm>
            <a:off x="5147978" y="1820831"/>
            <a:ext cx="2088403" cy="1836000"/>
          </a:xfrm>
          <a:prstGeom prst="rect">
            <a:avLst/>
          </a:prstGeom>
        </p:spPr>
      </p:pic>
      <p:pic>
        <p:nvPicPr>
          <p:cNvPr id="9" name="Picture 8" descr="tune_new_optics_tct_177_9_5_0_8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8772" r="21981" b="1810"/>
          <a:stretch/>
        </p:blipFill>
        <p:spPr>
          <a:xfrm>
            <a:off x="5652034" y="4197095"/>
            <a:ext cx="1992731" cy="1836000"/>
          </a:xfrm>
          <a:prstGeom prst="rect">
            <a:avLst/>
          </a:prstGeom>
        </p:spPr>
      </p:pic>
      <p:pic>
        <p:nvPicPr>
          <p:cNvPr id="10" name="Picture 9" descr="tune_old_optics_h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8509" r="22376" b="5755"/>
          <a:stretch/>
        </p:blipFill>
        <p:spPr>
          <a:xfrm>
            <a:off x="1691594" y="1857039"/>
            <a:ext cx="2196586" cy="1836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555690" y="6069303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6050" y="6069303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3922" y="6069303"/>
            <a:ext cx="0" cy="278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0852" y="6357335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T. Rijoff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96296"/>
              </p:ext>
            </p:extLst>
          </p:nvPr>
        </p:nvGraphicFramePr>
        <p:xfrm>
          <a:off x="1331640" y="1613992"/>
          <a:ext cx="6480720" cy="45902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05246"/>
                <a:gridCol w="1068868"/>
                <a:gridCol w="1068868"/>
                <a:gridCol w="2137738"/>
              </a:tblGrid>
              <a:tr h="24705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Head on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Head on Long Range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197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BBC Wire 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TCT opt </a:t>
                      </a:r>
                      <a:r>
                        <a:rPr lang="en-US" sz="1400" b="1" dirty="0" smtClean="0">
                          <a:latin typeface="Symbol" charset="2"/>
                          <a:cs typeface="Symbol" charset="2"/>
                        </a:rPr>
                        <a:t>b</a:t>
                      </a:r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TCT mod opt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91880" y="65012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Wire at 11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>
                <a:solidFill>
                  <a:srgbClr val="000000"/>
                </a:solidFill>
              </a:rPr>
              <a:t> – 237 A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00stab_old_optics_ho_l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9" t="5316" b="5642"/>
          <a:stretch/>
        </p:blipFill>
        <p:spPr>
          <a:xfrm>
            <a:off x="7812360" y="1902024"/>
            <a:ext cx="1209306" cy="3960000"/>
          </a:xfrm>
          <a:prstGeom prst="rect">
            <a:avLst/>
          </a:prstGeom>
        </p:spPr>
      </p:pic>
      <p:pic>
        <p:nvPicPr>
          <p:cNvPr id="6" name="Picture 5" descr="00stab_old_optics_h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r="22525" b="5268"/>
          <a:stretch/>
        </p:blipFill>
        <p:spPr>
          <a:xfrm>
            <a:off x="1866371" y="1974032"/>
            <a:ext cx="1985549" cy="1836000"/>
          </a:xfrm>
          <a:prstGeom prst="rect">
            <a:avLst/>
          </a:prstGeom>
        </p:spPr>
      </p:pic>
      <p:pic>
        <p:nvPicPr>
          <p:cNvPr id="7" name="Picture 6" descr="00stab_old_optics_ho_l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9074" r="22840" b="4891"/>
          <a:stretch/>
        </p:blipFill>
        <p:spPr>
          <a:xfrm>
            <a:off x="5256272" y="1974032"/>
            <a:ext cx="1764000" cy="1852887"/>
          </a:xfrm>
          <a:prstGeom prst="rect">
            <a:avLst/>
          </a:prstGeom>
        </p:spPr>
      </p:pic>
      <p:pic>
        <p:nvPicPr>
          <p:cNvPr id="8" name="Picture 7" descr="stab_old_optics_wire_237_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r="22841"/>
          <a:stretch/>
        </p:blipFill>
        <p:spPr>
          <a:xfrm>
            <a:off x="1403649" y="4350296"/>
            <a:ext cx="1839553" cy="1835999"/>
          </a:xfrm>
          <a:prstGeom prst="rect">
            <a:avLst/>
          </a:prstGeom>
        </p:spPr>
      </p:pic>
      <p:pic>
        <p:nvPicPr>
          <p:cNvPr id="9" name="Picture 8" descr="stab_old_optics_tct_mod2_237_1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9073" r="22841"/>
          <a:stretch/>
        </p:blipFill>
        <p:spPr>
          <a:xfrm>
            <a:off x="3779912" y="4350296"/>
            <a:ext cx="1656000" cy="1846795"/>
          </a:xfrm>
          <a:prstGeom prst="rect">
            <a:avLst/>
          </a:prstGeom>
        </p:spPr>
      </p:pic>
      <p:pic>
        <p:nvPicPr>
          <p:cNvPr id="10" name="Picture 9" descr="stab_new_optics_tct_237_11_0_8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9073" r="22525"/>
          <a:stretch/>
        </p:blipFill>
        <p:spPr>
          <a:xfrm>
            <a:off x="5868144" y="4350296"/>
            <a:ext cx="1669079" cy="1836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96136" y="622250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55776" y="622250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2"/>
          </p:cNvCxnSpPr>
          <p:nvPr/>
        </p:nvCxnSpPr>
        <p:spPr>
          <a:xfrm flipV="1">
            <a:off x="4572000" y="6204248"/>
            <a:ext cx="0" cy="234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-105782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recent simulation results – unstable trajectories (</a:t>
            </a:r>
            <a:r>
              <a:rPr lang="it-IT" sz="44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Lyapunov</a:t>
            </a:r>
            <a:r>
              <a:rPr lang="it-IT" sz="4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)</a:t>
            </a:r>
            <a:endParaRPr lang="it-IT" sz="36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0852" y="6357335"/>
            <a:ext cx="9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T. Rijoff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r>
              <a:rPr lang="en-US"/>
              <a:t>long-range beam-beam collisions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91600" cy="3429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perturb motion at large betatron amplitudes</a:t>
            </a:r>
            <a:r>
              <a:rPr lang="en-US"/>
              <a:t>, where particles come close to opposing beam</a:t>
            </a:r>
          </a:p>
          <a:p>
            <a:r>
              <a:rPr lang="en-US"/>
              <a:t>cause </a:t>
            </a:r>
            <a:r>
              <a:rPr lang="en-US">
                <a:solidFill>
                  <a:srgbClr val="FF0000"/>
                </a:solidFill>
              </a:rPr>
              <a:t>‘diffusive aperture’</a:t>
            </a:r>
            <a:r>
              <a:rPr lang="en-US"/>
              <a:t> (Irwin), high background, poor beam lifetime</a:t>
            </a:r>
          </a:p>
          <a:p>
            <a:r>
              <a:rPr lang="en-US">
                <a:solidFill>
                  <a:srgbClr val="FF0000"/>
                </a:solidFill>
              </a:rPr>
              <a:t>increasing problem</a:t>
            </a:r>
            <a:r>
              <a:rPr lang="en-US"/>
              <a:t> for SPS, Tevatron, LHC,...</a:t>
            </a:r>
          </a:p>
          <a:p>
            <a:pPr>
              <a:buFontTx/>
              <a:buNone/>
            </a:pPr>
            <a:r>
              <a:rPr lang="en-US"/>
              <a:t>   that is for operation with larger # of bunches</a:t>
            </a:r>
          </a:p>
        </p:txBody>
      </p:sp>
      <p:graphicFrame>
        <p:nvGraphicFramePr>
          <p:cNvPr id="121860" name="Group 4"/>
          <p:cNvGraphicFramePr>
            <a:graphicFrameLocks noGrp="1"/>
          </p:cNvGraphicFramePr>
          <p:nvPr/>
        </p:nvGraphicFramePr>
        <p:xfrm>
          <a:off x="1752600" y="4343400"/>
          <a:ext cx="5791200" cy="2072640"/>
        </p:xfrm>
        <a:graphic>
          <a:graphicData uri="http://schemas.openxmlformats.org/drawingml/2006/table">
            <a:tbl>
              <a:tblPr/>
              <a:tblGrid>
                <a:gridCol w="3017838"/>
                <a:gridCol w="2773362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#LR encounters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Tevatron Run-II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LHC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8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C:\frankz\HALO03\beambeam\WEPLE048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676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1027"/>
          <p:cNvSpPr>
            <a:spLocks noChangeShapeType="1"/>
          </p:cNvSpPr>
          <p:nvPr/>
        </p:nvSpPr>
        <p:spPr bwMode="auto">
          <a:xfrm flipV="1">
            <a:off x="5105400" y="4953000"/>
            <a:ext cx="0" cy="1295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5019675" y="5715000"/>
            <a:ext cx="4124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</a:rPr>
              <a:t>‘diffusive aperture’</a:t>
            </a:r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381000" y="5486400"/>
            <a:ext cx="338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Y. Papaphilippou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&amp; F.Z., LHC 99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304800" y="0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result of weak-strong simulations for LHC</a:t>
            </a:r>
          </a:p>
        </p:txBody>
      </p:sp>
      <p:sp>
        <p:nvSpPr>
          <p:cNvPr id="32775" name="Line 1031"/>
          <p:cNvSpPr>
            <a:spLocks noChangeShapeType="1"/>
          </p:cNvSpPr>
          <p:nvPr/>
        </p:nvSpPr>
        <p:spPr bwMode="auto">
          <a:xfrm flipV="1">
            <a:off x="6858000" y="1600200"/>
            <a:ext cx="0" cy="609600"/>
          </a:xfrm>
          <a:prstGeom prst="line">
            <a:avLst/>
          </a:prstGeom>
          <a:noFill/>
          <a:ln w="47625">
            <a:solidFill>
              <a:srgbClr val="8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6" name="Text Box 1032"/>
          <p:cNvSpPr txBox="1">
            <a:spLocks noChangeArrowheads="1"/>
          </p:cNvSpPr>
          <p:nvPr/>
        </p:nvSpPr>
        <p:spPr bwMode="auto">
          <a:xfrm>
            <a:off x="5943600" y="1981200"/>
            <a:ext cx="17795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800080"/>
                </a:solidFill>
              </a:rPr>
              <a:t>center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800080"/>
                </a:solidFill>
              </a:rPr>
              <a:t>of other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800080"/>
                </a:solidFill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7085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APC meeting, 19.09.03, LRBB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J.P. Koutchouk, J. Wenninger, F. Zimmermann, et al.</a:t>
            </a:r>
          </a:p>
        </p:txBody>
      </p:sp>
      <p:pic>
        <p:nvPicPr>
          <p:cNvPr id="14342" name="Picture 1030" descr="C:\frankz\LRBB\schematiclhcbblr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825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304800" y="1516063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i="1">
                <a:solidFill>
                  <a:srgbClr val="FF5050"/>
                </a:solidFill>
              </a:rPr>
              <a:t> </a:t>
            </a:r>
            <a:r>
              <a:rPr lang="en-US" sz="2800">
                <a:solidFill>
                  <a:srgbClr val="FF5050"/>
                </a:solidFill>
              </a:rPr>
              <a:t>To correct </a:t>
            </a:r>
            <a:r>
              <a:rPr lang="en-US" sz="2800" b="1">
                <a:solidFill>
                  <a:srgbClr val="FF5050"/>
                </a:solidFill>
              </a:rPr>
              <a:t>all</a:t>
            </a:r>
            <a:r>
              <a:rPr lang="en-US" sz="2800">
                <a:solidFill>
                  <a:srgbClr val="FF5050"/>
                </a:solidFill>
              </a:rPr>
              <a:t> non-linear effects correction must be </a:t>
            </a:r>
            <a:r>
              <a:rPr lang="en-US" sz="2800" b="1" u="sng">
                <a:solidFill>
                  <a:srgbClr val="FF5050"/>
                </a:solidFill>
              </a:rPr>
              <a:t>local</a:t>
            </a:r>
            <a:r>
              <a:rPr lang="en-US" sz="2800">
                <a:solidFill>
                  <a:srgbClr val="FF5050"/>
                </a:solidFill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>
                <a:solidFill>
                  <a:srgbClr val="FF5050"/>
                </a:solidFill>
              </a:rPr>
              <a:t> </a:t>
            </a:r>
            <a:r>
              <a:rPr lang="en-US" sz="2800">
                <a:solidFill>
                  <a:srgbClr val="3333CC"/>
                </a:solidFill>
              </a:rPr>
              <a:t>Layout: 41 m upstream of D2, both sides of IP1/IP5</a:t>
            </a:r>
          </a:p>
        </p:txBody>
      </p:sp>
      <p:pic>
        <p:nvPicPr>
          <p:cNvPr id="14339" name="Picture 1027"/>
          <p:cNvPicPr>
            <a:picLocks noChangeAspect="1" noChangeArrowheads="1"/>
          </p:cNvPicPr>
          <p:nvPr/>
        </p:nvPicPr>
        <p:blipFill>
          <a:blip r:embed="rId3">
            <a:lum bright="-4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8006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5454650" y="6096000"/>
            <a:ext cx="368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3333CC"/>
                </a:solidFill>
              </a:rPr>
              <a:t>(Jean-Pierre Koutchouk)</a:t>
            </a:r>
          </a:p>
        </p:txBody>
      </p:sp>
      <p:sp>
        <p:nvSpPr>
          <p:cNvPr id="14341" name="Rectangle 1029"/>
          <p:cNvSpPr>
            <a:spLocks noChangeArrowheads="1"/>
          </p:cNvSpPr>
          <p:nvPr/>
        </p:nvSpPr>
        <p:spPr bwMode="auto">
          <a:xfrm>
            <a:off x="0" y="373063"/>
            <a:ext cx="932452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</a:rPr>
              <a:t>Proposed Long-Range </a:t>
            </a:r>
            <a:r>
              <a:rPr lang="en-US" sz="4400" dirty="0">
                <a:solidFill>
                  <a:srgbClr val="000000"/>
                </a:solidFill>
              </a:rPr>
              <a:t>Beam-Beam </a:t>
            </a:r>
            <a:r>
              <a:rPr lang="en-US" sz="4400" dirty="0">
                <a:solidFill>
                  <a:srgbClr val="FF0000"/>
                </a:solidFill>
              </a:rPr>
              <a:t>Compensation</a:t>
            </a:r>
            <a:r>
              <a:rPr lang="en-US" sz="4400" dirty="0">
                <a:solidFill>
                  <a:srgbClr val="000000"/>
                </a:solidFill>
              </a:rPr>
              <a:t> for the LHC</a:t>
            </a:r>
            <a:br>
              <a:rPr lang="en-US" sz="4400" dirty="0">
                <a:solidFill>
                  <a:srgbClr val="000000"/>
                </a:solidFill>
              </a:rPr>
            </a:b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4343" name="Text Box 1031"/>
          <p:cNvSpPr txBox="1">
            <a:spLocks noChangeArrowheads="1"/>
          </p:cNvSpPr>
          <p:nvPr/>
        </p:nvSpPr>
        <p:spPr bwMode="auto">
          <a:xfrm>
            <a:off x="3276600" y="5257800"/>
            <a:ext cx="5519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Phase difference between BBLRC &amp;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average LR collision is 2.6</a:t>
            </a:r>
            <a:r>
              <a:rPr lang="en-US" sz="2800" baseline="30000">
                <a:solidFill>
                  <a:srgbClr val="0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38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5533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96200" cy="762000"/>
          </a:xfrm>
          <a:noFill/>
          <a:ln/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simulated LHC tune footprint with &amp; w/o wire correction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 flipV="1">
            <a:off x="4038600" y="1752600"/>
            <a:ext cx="0" cy="38100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 flipV="1">
            <a:off x="5105400" y="1752600"/>
            <a:ext cx="0" cy="3810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748588" y="3187700"/>
            <a:ext cx="1504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Beam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separation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at IP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8077200" y="1066800"/>
            <a:ext cx="914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.16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.005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.016</a:t>
            </a:r>
            <a:r>
              <a:rPr lang="en-US">
                <a:solidFill>
                  <a:srgbClr val="FF00FF"/>
                </a:solidFill>
                <a:latin typeface="Symbol" pitchFamily="18" charset="2"/>
              </a:rPr>
              <a:t>s</a:t>
            </a:r>
            <a:endParaRPr lang="en-US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 flipH="1">
            <a:off x="8382000" y="2209800"/>
            <a:ext cx="30480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990600" y="6019800"/>
            <a:ext cx="796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Times New Roman" pitchFamily="18" charset="0"/>
              </a:rPr>
              <a:t>(Jean-Pierre Koutchouk, LHC Project Note 223, 2000)</a:t>
            </a:r>
          </a:p>
        </p:txBody>
      </p:sp>
    </p:spTree>
    <p:extLst>
      <p:ext uri="{BB962C8B-B14F-4D97-AF65-F5344CB8AC3E}">
        <p14:creationId xmlns:p14="http://schemas.microsoft.com/office/powerpoint/2010/main" val="20470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3" y="234335"/>
            <a:ext cx="7933151" cy="5989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368" y="6223792"/>
            <a:ext cx="8173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Frank Zimmermann, 2001 Beam-Beam Workshop,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310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4457"/>
            <a:ext cx="8915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SPS 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ingle-beam MDs with multiple wires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2002-2010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3" descr="DSCF1796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6705600" cy="5023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0400" y="948690"/>
            <a:ext cx="18651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water-cooled </a:t>
            </a:r>
          </a:p>
          <a:p>
            <a:r>
              <a:rPr lang="en-US" dirty="0" smtClean="0"/>
              <a:t>units </a:t>
            </a:r>
          </a:p>
          <a:p>
            <a:r>
              <a:rPr lang="en-US" dirty="0" smtClean="0"/>
              <a:t>presently </a:t>
            </a:r>
          </a:p>
          <a:p>
            <a:r>
              <a:rPr lang="en-US" dirty="0" smtClean="0"/>
              <a:t>installed</a:t>
            </a:r>
          </a:p>
          <a:p>
            <a:r>
              <a:rPr lang="en-US" dirty="0" smtClean="0"/>
              <a:t>in the SPS</a:t>
            </a:r>
          </a:p>
          <a:p>
            <a:r>
              <a:rPr lang="en-US" dirty="0" smtClean="0"/>
              <a:t>(two with remote</a:t>
            </a:r>
          </a:p>
          <a:p>
            <a:r>
              <a:rPr lang="en-US" dirty="0" smtClean="0"/>
              <a:t>control)</a:t>
            </a:r>
          </a:p>
          <a:p>
            <a:endParaRPr lang="en-US" dirty="0" smtClean="0"/>
          </a:p>
          <a:p>
            <a:r>
              <a:rPr lang="en-US" dirty="0" smtClean="0"/>
              <a:t>1x2 spare units</a:t>
            </a:r>
          </a:p>
          <a:p>
            <a:r>
              <a:rPr lang="en-US" dirty="0" smtClean="0"/>
              <a:t>ready</a:t>
            </a:r>
          </a:p>
          <a:p>
            <a:endParaRPr lang="en-US" dirty="0" smtClean="0"/>
          </a:p>
          <a:p>
            <a:r>
              <a:rPr lang="en-US" dirty="0" smtClean="0"/>
              <a:t>1st RHIC </a:t>
            </a:r>
          </a:p>
          <a:p>
            <a:r>
              <a:rPr lang="en-US" dirty="0" smtClean="0"/>
              <a:t>BBLR stored </a:t>
            </a:r>
          </a:p>
          <a:p>
            <a:r>
              <a:rPr lang="en-US" dirty="0" smtClean="0"/>
              <a:t>at CERN 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RHIC</a:t>
            </a:r>
          </a:p>
          <a:p>
            <a:r>
              <a:rPr lang="en-US" dirty="0" smtClean="0"/>
              <a:t>BBLR </a:t>
            </a:r>
          </a:p>
          <a:p>
            <a:r>
              <a:rPr lang="en-US" dirty="0" smtClean="0"/>
              <a:t>being shipped</a:t>
            </a:r>
          </a:p>
          <a:p>
            <a:endParaRPr lang="en-US" dirty="0" smtClean="0"/>
          </a:p>
          <a:p>
            <a:r>
              <a:rPr lang="en-US" dirty="0" smtClean="0"/>
              <a:t>in total 5</a:t>
            </a:r>
          </a:p>
          <a:p>
            <a:r>
              <a:rPr lang="en-US" dirty="0" smtClean="0"/>
              <a:t>sets available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7221" y="6013791"/>
            <a:ext cx="6366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J.-P. Koutchouk, G. Burtin, </a:t>
            </a:r>
            <a:r>
              <a:rPr lang="en-US" sz="2400" dirty="0" smtClean="0"/>
              <a:t>J. </a:t>
            </a:r>
            <a:r>
              <a:rPr lang="en-US" sz="2400" dirty="0" err="1"/>
              <a:t>W</a:t>
            </a:r>
            <a:r>
              <a:rPr lang="en-US" sz="2400" dirty="0" err="1" smtClean="0"/>
              <a:t>enninger</a:t>
            </a:r>
            <a:r>
              <a:rPr lang="en-US" sz="2400" dirty="0" smtClean="0"/>
              <a:t>, U. </a:t>
            </a:r>
            <a:r>
              <a:rPr lang="en-US" sz="2400" dirty="0" err="1" smtClean="0"/>
              <a:t>Dorda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G. Sterbini, F. Zimmermann,</a:t>
            </a:r>
            <a:r>
              <a:rPr lang="en-US" sz="2400" dirty="0" smtClean="0"/>
              <a:t> et </a:t>
            </a:r>
            <a:r>
              <a:rPr lang="en-US" sz="2400" dirty="0" smtClean="0"/>
              <a:t>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2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381000" y="0"/>
            <a:ext cx="811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measured BBLR compensation efficiency vs. working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	- scan around LHC tunes</a:t>
            </a:r>
          </a:p>
        </p:txBody>
      </p:sp>
      <p:pic>
        <p:nvPicPr>
          <p:cNvPr id="179203" name="Picture 3" descr="ytunescan3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3528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 descr="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3388"/>
            <a:ext cx="6096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117725" y="1817688"/>
            <a:ext cx="738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3rd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09600" y="2514600"/>
            <a:ext cx="91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10th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533400" y="3352800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7th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0" y="3962400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4th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7772400" y="1219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D60093"/>
                </a:solidFill>
              </a:rPr>
              <a:t>30.07.04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5638800" y="5638800"/>
            <a:ext cx="2133600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5867400" y="5715000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nearly perfect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compensation</a:t>
            </a:r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4343400" y="5715000"/>
            <a:ext cx="903288" cy="1588"/>
          </a:xfrm>
          <a:prstGeom prst="line">
            <a:avLst/>
          </a:prstGeom>
          <a:noFill/>
          <a:ln w="4445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3200400" y="5867400"/>
            <a:ext cx="262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990099"/>
                </a:solidFill>
              </a:rPr>
              <a:t>what happens here?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3429000" y="10668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i="1">
                <a:solidFill>
                  <a:srgbClr val="0000FF"/>
                </a:solidFill>
              </a:rPr>
              <a:t>we scanned QY w/o BBLRs, with BBLR1 only, and with BBLR1 &amp; BBLR2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2057400" y="6338888"/>
            <a:ext cx="5051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compensate BBLR1 by BBLR2</a:t>
            </a:r>
          </a:p>
        </p:txBody>
      </p:sp>
    </p:spTree>
    <p:extLst>
      <p:ext uri="{BB962C8B-B14F-4D97-AF65-F5344CB8AC3E}">
        <p14:creationId xmlns:p14="http://schemas.microsoft.com/office/powerpoint/2010/main" val="15528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800600" y="990600"/>
            <a:ext cx="377872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for future wire </a:t>
            </a:r>
          </a:p>
          <a:p>
            <a:r>
              <a:rPr lang="en-US" sz="3600" dirty="0" smtClean="0"/>
              <a:t>LR beam-beam </a:t>
            </a:r>
            <a:endParaRPr lang="en-US" sz="3600" dirty="0"/>
          </a:p>
          <a:p>
            <a:r>
              <a:rPr lang="en-US" sz="3600" dirty="0" smtClean="0"/>
              <a:t>compensators,</a:t>
            </a:r>
          </a:p>
          <a:p>
            <a:r>
              <a:rPr lang="en-US" sz="3600" dirty="0" smtClean="0"/>
              <a:t>3-m </a:t>
            </a:r>
            <a:r>
              <a:rPr lang="en-US" sz="3600" dirty="0"/>
              <a:t>long sections </a:t>
            </a:r>
          </a:p>
          <a:p>
            <a:r>
              <a:rPr lang="en-US" sz="3600" dirty="0" smtClean="0"/>
              <a:t>had </a:t>
            </a:r>
            <a:r>
              <a:rPr lang="en-US" sz="3600" dirty="0"/>
              <a:t>been reserved </a:t>
            </a:r>
          </a:p>
          <a:p>
            <a:r>
              <a:rPr lang="en-US" sz="3600" dirty="0"/>
              <a:t>in LHC at 104.93 m</a:t>
            </a:r>
          </a:p>
          <a:p>
            <a:r>
              <a:rPr lang="en-US" sz="3600" dirty="0"/>
              <a:t>(center position)</a:t>
            </a:r>
          </a:p>
          <a:p>
            <a:r>
              <a:rPr lang="en-US" sz="3600" dirty="0"/>
              <a:t>on either side of </a:t>
            </a:r>
          </a:p>
          <a:p>
            <a:r>
              <a:rPr lang="en-US" sz="3600" dirty="0"/>
              <a:t>IP1 &amp; IP5</a:t>
            </a:r>
          </a:p>
        </p:txBody>
      </p:sp>
      <p:pic>
        <p:nvPicPr>
          <p:cNvPr id="205827" name="Picture 3" descr="ECR-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5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519</Words>
  <Application>Microsoft Office PowerPoint</Application>
  <PresentationFormat>On-screen Show (4:3)</PresentationFormat>
  <Paragraphs>142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Office Theme</vt:lpstr>
      <vt:lpstr>Default Design</vt:lpstr>
      <vt:lpstr>3_Default Design</vt:lpstr>
      <vt:lpstr>1_Default Design</vt:lpstr>
      <vt:lpstr>2_Default Design</vt:lpstr>
      <vt:lpstr>4_Default Design</vt:lpstr>
      <vt:lpstr>5_Default Design</vt:lpstr>
      <vt:lpstr>Microsoft Equation 3.0</vt:lpstr>
      <vt:lpstr>Long-range beam-beam compensation at HL-LHC </vt:lpstr>
      <vt:lpstr>long-range beam-beam collisions </vt:lpstr>
      <vt:lpstr>PowerPoint Presentation</vt:lpstr>
      <vt:lpstr>PowerPoint Presentation</vt:lpstr>
      <vt:lpstr>simulated LHC tune footprint with &amp; w/o wire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normalized crossing angle versus bunch intensity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Long-range beam-beam compensation at HL-LHC</dc:title>
  <dc:creator>Frank Zimmermann</dc:creator>
  <cp:lastModifiedBy>Frank Zimmermann</cp:lastModifiedBy>
  <cp:revision>10</cp:revision>
  <dcterms:created xsi:type="dcterms:W3CDTF">2013-02-27T22:26:55Z</dcterms:created>
  <dcterms:modified xsi:type="dcterms:W3CDTF">2013-03-01T15:38:17Z</dcterms:modified>
</cp:coreProperties>
</file>