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82" r:id="rId1"/>
  </p:sldMasterIdLst>
  <p:notesMasterIdLst>
    <p:notesMasterId r:id="rId30"/>
  </p:notesMasterIdLst>
  <p:handoutMasterIdLst>
    <p:handoutMasterId r:id="rId31"/>
  </p:handoutMasterIdLst>
  <p:sldIdLst>
    <p:sldId id="420" r:id="rId2"/>
    <p:sldId id="390" r:id="rId3"/>
    <p:sldId id="401" r:id="rId4"/>
    <p:sldId id="400" r:id="rId5"/>
    <p:sldId id="402" r:id="rId6"/>
    <p:sldId id="391" r:id="rId7"/>
    <p:sldId id="392" r:id="rId8"/>
    <p:sldId id="393" r:id="rId9"/>
    <p:sldId id="394" r:id="rId10"/>
    <p:sldId id="389" r:id="rId11"/>
    <p:sldId id="413" r:id="rId12"/>
    <p:sldId id="418" r:id="rId13"/>
    <p:sldId id="403" r:id="rId14"/>
    <p:sldId id="404" r:id="rId15"/>
    <p:sldId id="419" r:id="rId16"/>
    <p:sldId id="406" r:id="rId17"/>
    <p:sldId id="414" r:id="rId18"/>
    <p:sldId id="407" r:id="rId19"/>
    <p:sldId id="408" r:id="rId20"/>
    <p:sldId id="421" r:id="rId21"/>
    <p:sldId id="422" r:id="rId22"/>
    <p:sldId id="409" r:id="rId23"/>
    <p:sldId id="415" r:id="rId24"/>
    <p:sldId id="410" r:id="rId25"/>
    <p:sldId id="416" r:id="rId26"/>
    <p:sldId id="411" r:id="rId27"/>
    <p:sldId id="412" r:id="rId28"/>
    <p:sldId id="417" r:id="rId29"/>
  </p:sldIdLst>
  <p:sldSz cx="9144000" cy="6858000" type="screen4x3"/>
  <p:notesSz cx="6873875" cy="91598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50021"/>
    <a:srgbClr val="3333FF"/>
    <a:srgbClr val="FF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8" tIns="45619" rIns="91238" bIns="4561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5725" y="0"/>
            <a:ext cx="297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8" tIns="45619" rIns="91238" bIns="4561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2675"/>
            <a:ext cx="297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8" tIns="45619" rIns="91238" bIns="4561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5725" y="8702675"/>
            <a:ext cx="297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8" tIns="45619" rIns="91238" bIns="4561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9D85AD7-B2AD-D94F-ABA8-66F96BB8B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911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8" tIns="45619" rIns="91238" bIns="4561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5725" y="0"/>
            <a:ext cx="297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8" tIns="45619" rIns="91238" bIns="4561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7288" y="687388"/>
            <a:ext cx="4578350" cy="3433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349750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8" tIns="45619" rIns="91238" bIns="456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2675"/>
            <a:ext cx="297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8" tIns="45619" rIns="91238" bIns="4561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5725" y="8702675"/>
            <a:ext cx="297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8" tIns="45619" rIns="91238" bIns="4561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1BACEAD-4728-174E-8DB5-CD45A4DF7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590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662F3-CD97-D641-B290-50FECFBFD5A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38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B4D270C-404F-0B41-88F6-DC4C95B712CC}" type="slidenum">
              <a:rPr lang="en-US" sz="1200"/>
              <a:pPr/>
              <a:t>11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4724400" y="5334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2400" smtClean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1295400" y="457200"/>
            <a:ext cx="3200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600" smtClean="0"/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 flipH="1" flipV="1">
            <a:off x="6065838" y="6000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800" b="1" smtClean="0">
              <a:solidFill>
                <a:srgbClr val="3333FF"/>
              </a:solidFill>
              <a:latin typeface="Arial Unicode MS" charset="0"/>
            </a:endParaRPr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457200" y="228600"/>
            <a:ext cx="83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4800"/>
              </a:lnSpc>
            </a:pPr>
            <a:endParaRPr lang="en-US" sz="6000">
              <a:solidFill>
                <a:srgbClr val="0000FF"/>
              </a:solidFill>
              <a:latin typeface="FermiLgo" charset="0"/>
              <a:cs typeface="Times New Roman" charset="0"/>
            </a:endParaRPr>
          </a:p>
        </p:txBody>
      </p:sp>
      <p:graphicFrame>
        <p:nvGraphicFramePr>
          <p:cNvPr id="8" name="Object 33"/>
          <p:cNvGraphicFramePr>
            <a:graphicFrameLocks noChangeAspect="1"/>
          </p:cNvGraphicFramePr>
          <p:nvPr/>
        </p:nvGraphicFramePr>
        <p:xfrm>
          <a:off x="5048250" y="5791200"/>
          <a:ext cx="7620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3" name="Bitmap Image" r:id="rId3" imgW="866896" imgH="819048" progId="PBrush">
                  <p:embed/>
                </p:oleObj>
              </mc:Choice>
              <mc:Fallback>
                <p:oleObj name="Bitmap Image" r:id="rId3" imgW="866896" imgH="8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8250" y="5791200"/>
                        <a:ext cx="76200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8" descr="CER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5791200"/>
            <a:ext cx="7191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38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4724400" y="5334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2400" smtClean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1295400" y="457200"/>
            <a:ext cx="3200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600" smtClean="0"/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 flipH="1" flipV="1">
            <a:off x="6065838" y="6000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800" b="1" smtClean="0">
              <a:solidFill>
                <a:srgbClr val="3333FF"/>
              </a:solidFill>
              <a:latin typeface="Arial Unicode MS" charset="0"/>
            </a:endParaRPr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457200" y="228600"/>
            <a:ext cx="83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4800"/>
              </a:lnSpc>
            </a:pPr>
            <a:endParaRPr lang="en-US" sz="6000">
              <a:solidFill>
                <a:srgbClr val="0000FF"/>
              </a:solidFill>
              <a:latin typeface="FermiLgo" charset="0"/>
              <a:cs typeface="Times New Roman" charset="0"/>
            </a:endParaRPr>
          </a:p>
        </p:txBody>
      </p:sp>
      <p:graphicFrame>
        <p:nvGraphicFramePr>
          <p:cNvPr id="8" name="Object 33"/>
          <p:cNvGraphicFramePr>
            <a:graphicFrameLocks noChangeAspect="1"/>
          </p:cNvGraphicFramePr>
          <p:nvPr/>
        </p:nvGraphicFramePr>
        <p:xfrm>
          <a:off x="8355013" y="95250"/>
          <a:ext cx="68580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7" name="Bitmap Image" r:id="rId3" imgW="866896" imgH="819048" progId="PBrush">
                  <p:embed/>
                </p:oleObj>
              </mc:Choice>
              <mc:Fallback>
                <p:oleObj name="Bitmap Image" r:id="rId3" imgW="866896" imgH="8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5013" y="95250"/>
                        <a:ext cx="685800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8" descr="CER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73025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05800" cy="5715000"/>
          </a:xfrm>
        </p:spPr>
        <p:txBody>
          <a:bodyPr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76120" y="76200"/>
            <a:ext cx="7478376" cy="762000"/>
          </a:xfr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US" dirty="0"/>
          </a:p>
        </p:txBody>
      </p:sp>
      <p:sp>
        <p:nvSpPr>
          <p:cNvPr id="11" name="Date Placeholder 13"/>
          <p:cNvSpPr>
            <a:spLocks noGrp="1"/>
          </p:cNvSpPr>
          <p:nvPr>
            <p:ph type="dt" sz="half" idx="10"/>
          </p:nvPr>
        </p:nvSpPr>
        <p:spPr>
          <a:xfrm>
            <a:off x="76200" y="6553200"/>
            <a:ext cx="2438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24/05/2012</a:t>
            </a:r>
            <a:endParaRPr lang="en-US"/>
          </a:p>
        </p:txBody>
      </p:sp>
      <p:sp>
        <p:nvSpPr>
          <p:cNvPr id="12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</a:t>
            </a:r>
            <a:fld id="{676F3EFD-C057-1140-A4AF-63009F0726D5}" type="slidenum">
              <a:rPr lang="en-US"/>
              <a:pPr>
                <a:defRPr/>
              </a:pPr>
              <a:t>‹#›</a:t>
            </a:fld>
            <a:endParaRPr lang="en-US" sz="1400"/>
          </a:p>
          <a:p>
            <a:pPr>
              <a:defRPr/>
            </a:pPr>
            <a:endParaRPr lang="en-US"/>
          </a:p>
        </p:txBody>
      </p:sp>
      <p:sp>
        <p:nvSpPr>
          <p:cNvPr id="13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Karppinen CERN TE-MSC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15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4724400" y="5334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2400" smtClean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1295400" y="457200"/>
            <a:ext cx="3200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600" smtClean="0"/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 flipH="1" flipV="1">
            <a:off x="6065838" y="6000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800" b="1" smtClean="0">
              <a:solidFill>
                <a:srgbClr val="3333FF"/>
              </a:solidFill>
              <a:latin typeface="Arial Unicode MS" charset="0"/>
            </a:endParaRPr>
          </a:p>
        </p:txBody>
      </p:sp>
      <p:sp>
        <p:nvSpPr>
          <p:cNvPr id="6" name="Rectangle 30"/>
          <p:cNvSpPr>
            <a:spLocks noChangeArrowheads="1"/>
          </p:cNvSpPr>
          <p:nvPr/>
        </p:nvSpPr>
        <p:spPr bwMode="auto">
          <a:xfrm>
            <a:off x="457200" y="228600"/>
            <a:ext cx="83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4800"/>
              </a:lnSpc>
            </a:pPr>
            <a:endParaRPr lang="en-US" sz="6000">
              <a:solidFill>
                <a:srgbClr val="0000FF"/>
              </a:solidFill>
              <a:latin typeface="FermiLgo" charset="0"/>
              <a:cs typeface="Times New Roman" charset="0"/>
            </a:endParaRPr>
          </a:p>
        </p:txBody>
      </p:sp>
      <p:graphicFrame>
        <p:nvGraphicFramePr>
          <p:cNvPr id="7" name="Object 33"/>
          <p:cNvGraphicFramePr>
            <a:graphicFrameLocks noChangeAspect="1"/>
          </p:cNvGraphicFramePr>
          <p:nvPr/>
        </p:nvGraphicFramePr>
        <p:xfrm>
          <a:off x="8305800" y="79375"/>
          <a:ext cx="7620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1" name="Bitmap Image" r:id="rId3" imgW="866896" imgH="819048" progId="PBrush">
                  <p:embed/>
                </p:oleObj>
              </mc:Choice>
              <mc:Fallback>
                <p:oleObj name="Bitmap Image" r:id="rId3" imgW="866896" imgH="8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79375"/>
                        <a:ext cx="76200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8" descr="CER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96838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271" y="76200"/>
            <a:ext cx="7384667" cy="838200"/>
          </a:xfr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24/05/2012</a:t>
            </a:r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Karppinen CERN TE-MSC</a:t>
            </a:r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00AAF-2E94-DD4D-BE12-B386E7C5A5D9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03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4724400" y="5334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2400" smtClean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 flipH="1" flipV="1">
            <a:off x="6065838" y="6000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800" b="1" smtClean="0">
              <a:solidFill>
                <a:srgbClr val="3333FF"/>
              </a:solidFill>
              <a:latin typeface="Arial Unicode MS" charset="0"/>
            </a:endParaRPr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457200" y="228600"/>
            <a:ext cx="83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4800"/>
              </a:lnSpc>
            </a:pPr>
            <a:endParaRPr lang="en-US" sz="6000">
              <a:solidFill>
                <a:srgbClr val="0000FF"/>
              </a:solidFill>
              <a:latin typeface="FermiLgo" charset="0"/>
              <a:cs typeface="Times New Roman" charset="0"/>
            </a:endParaRPr>
          </a:p>
        </p:txBody>
      </p:sp>
      <p:graphicFrame>
        <p:nvGraphicFramePr>
          <p:cNvPr id="8" name="Object 33"/>
          <p:cNvGraphicFramePr>
            <a:graphicFrameLocks noChangeAspect="1"/>
          </p:cNvGraphicFramePr>
          <p:nvPr/>
        </p:nvGraphicFramePr>
        <p:xfrm>
          <a:off x="8313738" y="117475"/>
          <a:ext cx="7620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5" name="Bitmap Image" r:id="rId3" imgW="866896" imgH="819048" progId="PBrush">
                  <p:embed/>
                </p:oleObj>
              </mc:Choice>
              <mc:Fallback>
                <p:oleObj name="Bitmap Image" r:id="rId3" imgW="866896" imgH="8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3738" y="117475"/>
                        <a:ext cx="76200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3" descr="CER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117475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422" y="66287"/>
            <a:ext cx="7373532" cy="838200"/>
          </a:xfr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24/05/2012</a:t>
            </a:r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Karppinen CERN TE-MSC</a:t>
            </a: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CC50B-0D3B-324F-A9CC-2EC21FDD4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91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4724400" y="5334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2400" smtClean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1295400" y="457200"/>
            <a:ext cx="3200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600" smtClean="0"/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 flipH="1" flipV="1">
            <a:off x="6065838" y="6000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800" b="1" smtClean="0">
              <a:solidFill>
                <a:srgbClr val="3333FF"/>
              </a:solidFill>
              <a:latin typeface="Arial Unicode MS" charset="0"/>
            </a:endParaRPr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457200" y="228600"/>
            <a:ext cx="83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4800"/>
              </a:lnSpc>
            </a:pPr>
            <a:endParaRPr lang="en-US" sz="6000">
              <a:solidFill>
                <a:srgbClr val="0000FF"/>
              </a:solidFill>
              <a:latin typeface="FermiLgo" charset="0"/>
              <a:cs typeface="Times New Roman" charset="0"/>
            </a:endParaRPr>
          </a:p>
        </p:txBody>
      </p:sp>
      <p:graphicFrame>
        <p:nvGraphicFramePr>
          <p:cNvPr id="8" name="Object 33"/>
          <p:cNvGraphicFramePr>
            <a:graphicFrameLocks noChangeAspect="1"/>
          </p:cNvGraphicFramePr>
          <p:nvPr/>
        </p:nvGraphicFramePr>
        <p:xfrm>
          <a:off x="381000" y="112713"/>
          <a:ext cx="685800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9" name="Bitmap Image" r:id="rId3" imgW="866896" imgH="819048" progId="PBrush">
                  <p:embed/>
                </p:oleObj>
              </mc:Choice>
              <mc:Fallback>
                <p:oleObj name="Bitmap Image" r:id="rId3" imgW="866896" imgH="8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12713"/>
                        <a:ext cx="685800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52400"/>
            <a:ext cx="6270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05800" cy="5715000"/>
          </a:xfrm>
        </p:spPr>
        <p:txBody>
          <a:bodyPr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43000" y="76200"/>
            <a:ext cx="7010400" cy="762000"/>
          </a:xfr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US" dirty="0"/>
          </a:p>
        </p:txBody>
      </p:sp>
      <p:sp>
        <p:nvSpPr>
          <p:cNvPr id="11" name="Date Placeholder 13"/>
          <p:cNvSpPr>
            <a:spLocks noGrp="1"/>
          </p:cNvSpPr>
          <p:nvPr>
            <p:ph type="dt" sz="half" idx="10"/>
          </p:nvPr>
        </p:nvSpPr>
        <p:spPr>
          <a:xfrm>
            <a:off x="76200" y="6553200"/>
            <a:ext cx="2438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24/05/2012</a:t>
            </a:r>
            <a:endParaRPr lang="en-US"/>
          </a:p>
        </p:txBody>
      </p:sp>
      <p:sp>
        <p:nvSpPr>
          <p:cNvPr id="12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4BB83-02FF-9648-AD17-BAA322CC83CA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13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Karppinen CERN TE-MSC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87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4724400" y="5334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2400" smtClean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1295400" y="457200"/>
            <a:ext cx="3200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600" smtClean="0"/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 flipH="1" flipV="1">
            <a:off x="6065838" y="6000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800" b="1" smtClean="0">
              <a:solidFill>
                <a:srgbClr val="3333FF"/>
              </a:solidFill>
              <a:latin typeface="Arial Unicode MS" charset="0"/>
            </a:endParaRPr>
          </a:p>
        </p:txBody>
      </p:sp>
      <p:sp>
        <p:nvSpPr>
          <p:cNvPr id="6" name="Rectangle 30"/>
          <p:cNvSpPr>
            <a:spLocks noChangeArrowheads="1"/>
          </p:cNvSpPr>
          <p:nvPr/>
        </p:nvSpPr>
        <p:spPr bwMode="auto">
          <a:xfrm>
            <a:off x="457200" y="228600"/>
            <a:ext cx="83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4800"/>
              </a:lnSpc>
            </a:pPr>
            <a:endParaRPr lang="en-US" sz="6000">
              <a:solidFill>
                <a:srgbClr val="0000FF"/>
              </a:solidFill>
              <a:latin typeface="FermiLgo" charset="0"/>
              <a:cs typeface="Times New Roman" charset="0"/>
            </a:endParaRPr>
          </a:p>
        </p:txBody>
      </p:sp>
      <p:graphicFrame>
        <p:nvGraphicFramePr>
          <p:cNvPr id="7" name="Object 33"/>
          <p:cNvGraphicFramePr>
            <a:graphicFrameLocks noChangeAspect="1"/>
          </p:cNvGraphicFramePr>
          <p:nvPr/>
        </p:nvGraphicFramePr>
        <p:xfrm>
          <a:off x="457200" y="152400"/>
          <a:ext cx="7620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3" name="Bitmap Image" r:id="rId3" imgW="866896" imgH="819048" progId="PBrush">
                  <p:embed/>
                </p:oleObj>
              </mc:Choice>
              <mc:Fallback>
                <p:oleObj name="Bitmap Image" r:id="rId3" imgW="866896" imgH="8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52400"/>
                        <a:ext cx="76200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4"/>
          <p:cNvSpPr txBox="1">
            <a:spLocks noChangeArrowheads="1"/>
          </p:cNvSpPr>
          <p:nvPr/>
        </p:nvSpPr>
        <p:spPr bwMode="auto">
          <a:xfrm>
            <a:off x="381000" y="914400"/>
            <a:ext cx="990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200" i="1" smtClean="0"/>
              <a:t>SC Magnets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200" i="1" smtClean="0"/>
              <a:t>at Fermilab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24/05/2012</a:t>
            </a:r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Karppinen CERN TE-MSC</a:t>
            </a:r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F13D5-D82E-1145-B3E3-8933E05163C3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6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76200"/>
            <a:ext cx="74247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14400"/>
            <a:ext cx="8382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553200"/>
            <a:ext cx="243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CH" smtClean="0"/>
              <a:t>24/05/2012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553200"/>
            <a:ext cx="426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M. Karppinen CERN TE-MSC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DA0C9608-BE3F-8748-9EE3-9116862F2125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1031" name="Text Box 22"/>
          <p:cNvSpPr txBox="1">
            <a:spLocks noChangeArrowheads="1"/>
          </p:cNvSpPr>
          <p:nvPr/>
        </p:nvSpPr>
        <p:spPr bwMode="auto">
          <a:xfrm>
            <a:off x="4724400" y="5334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2400" smtClean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1032" name="Text Box 29"/>
          <p:cNvSpPr txBox="1">
            <a:spLocks noChangeArrowheads="1"/>
          </p:cNvSpPr>
          <p:nvPr/>
        </p:nvSpPr>
        <p:spPr bwMode="auto">
          <a:xfrm flipH="1" flipV="1">
            <a:off x="6065838" y="6000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800" b="1" smtClean="0">
              <a:solidFill>
                <a:srgbClr val="3333FF"/>
              </a:solidFill>
              <a:latin typeface="Arial Unicode MS" charset="0"/>
            </a:endParaRPr>
          </a:p>
        </p:txBody>
      </p:sp>
      <p:sp>
        <p:nvSpPr>
          <p:cNvPr id="1033" name="Rectangle 30"/>
          <p:cNvSpPr>
            <a:spLocks noChangeArrowheads="1"/>
          </p:cNvSpPr>
          <p:nvPr/>
        </p:nvSpPr>
        <p:spPr bwMode="auto">
          <a:xfrm>
            <a:off x="457200" y="228600"/>
            <a:ext cx="83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4800"/>
              </a:lnSpc>
            </a:pPr>
            <a:endParaRPr lang="en-US" sz="6000">
              <a:solidFill>
                <a:srgbClr val="0000FF"/>
              </a:solidFill>
              <a:latin typeface="FermiLgo" charset="0"/>
              <a:cs typeface="Times New Roman" charset="0"/>
            </a:endParaRPr>
          </a:p>
        </p:txBody>
      </p:sp>
      <p:graphicFrame>
        <p:nvGraphicFramePr>
          <p:cNvPr id="1034" name="Object 33"/>
          <p:cNvGraphicFramePr>
            <a:graphicFrameLocks noChangeAspect="1"/>
          </p:cNvGraphicFramePr>
          <p:nvPr/>
        </p:nvGraphicFramePr>
        <p:xfrm>
          <a:off x="8313738" y="117475"/>
          <a:ext cx="7620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Bitmap Image" r:id="rId9" imgW="866896" imgH="819048" progId="PBrush">
                  <p:embed/>
                </p:oleObj>
              </mc:Choice>
              <mc:Fallback>
                <p:oleObj name="Bitmap Image" r:id="rId9" imgW="866896" imgH="819048" progId="PBrush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3738" y="117475"/>
                        <a:ext cx="76200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5" name="Picture 13" descr="CERN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117475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A5002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A50021"/>
          </a:solidFill>
          <a:latin typeface="Bookman Old Style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A50021"/>
          </a:solidFill>
          <a:latin typeface="Bookman Old Style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A50021"/>
          </a:solidFill>
          <a:latin typeface="Bookman Old Style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A50021"/>
          </a:solidFill>
          <a:latin typeface="Bookman Old Style" pitchFamily="18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 i="1" u="sng">
          <a:solidFill>
            <a:srgbClr val="A50021"/>
          </a:solidFill>
          <a:latin typeface="Bookman Old Style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 i="1" u="sng">
          <a:solidFill>
            <a:srgbClr val="A50021"/>
          </a:solidFill>
          <a:latin typeface="Bookman Old Style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 i="1" u="sng">
          <a:solidFill>
            <a:srgbClr val="A50021"/>
          </a:solidFill>
          <a:latin typeface="Bookman Old Style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 i="1" u="sng">
          <a:solidFill>
            <a:srgbClr val="A50021"/>
          </a:solidFill>
          <a:latin typeface="Bookman Old Styl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Font typeface="Wingdings" charset="0"/>
        <a:buChar char="v"/>
        <a:defRPr sz="2000" b="1">
          <a:solidFill>
            <a:srgbClr val="3333FF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o"/>
        <a:defRPr b="1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1600">
          <a:solidFill>
            <a:srgbClr val="008000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i="1">
          <a:solidFill>
            <a:schemeClr val="tx2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6.emf"/><Relationship Id="rId4" Type="http://schemas.openxmlformats.org/officeDocument/2006/relationships/package" Target="../embeddings/Microsoft_Word_Document1.docx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94180"/>
            <a:ext cx="7772400" cy="1470025"/>
          </a:xfrm>
        </p:spPr>
        <p:txBody>
          <a:bodyPr>
            <a:noAutofit/>
          </a:bodyPr>
          <a:lstStyle/>
          <a:p>
            <a:r>
              <a:rPr lang="en-US" sz="4400" dirty="0" smtClean="0"/>
              <a:t>11 T Dipole Status</a:t>
            </a:r>
            <a:br>
              <a:rPr lang="en-US" sz="4400" dirty="0" smtClean="0"/>
            </a:br>
            <a:r>
              <a:rPr lang="en-US" sz="4400" dirty="0" smtClean="0"/>
              <a:t>May 2012</a:t>
            </a:r>
            <a:endParaRPr lang="en-US" sz="4400" dirty="0">
              <a:solidFill>
                <a:srgbClr val="3366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752" y="3264205"/>
            <a:ext cx="7734043" cy="105757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M. Karppinen CERN TE-MSC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On behalf of CERN-FNAL collaboration</a:t>
            </a:r>
          </a:p>
          <a:p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876300" y="76200"/>
            <a:ext cx="7478713" cy="762000"/>
          </a:xfrm>
        </p:spPr>
        <p:txBody>
          <a:bodyPr/>
          <a:lstStyle/>
          <a:p>
            <a:pPr eaLnBrk="1" hangingPunct="1"/>
            <a:r>
              <a:rPr lang="en-US">
                <a:latin typeface="Bookman Old Style" charset="0"/>
              </a:rPr>
              <a:t>11 T Dipole Model Program</a:t>
            </a:r>
            <a:endParaRPr lang="en-US">
              <a:solidFill>
                <a:srgbClr val="FF0000"/>
              </a:solidFill>
              <a:latin typeface="Bookman Old Style" charset="0"/>
            </a:endParaRPr>
          </a:p>
        </p:txBody>
      </p:sp>
      <p:sp>
        <p:nvSpPr>
          <p:cNvPr id="11266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71AEF32-95EF-D242-8F87-EB6E1A4C2544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Karppinen CERN TE-MSC</a:t>
            </a:r>
            <a:endParaRPr lang="en-US" dirty="0"/>
          </a:p>
        </p:txBody>
      </p:sp>
      <p:pic>
        <p:nvPicPr>
          <p:cNvPr id="11268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1700"/>
            <a:ext cx="9144000" cy="50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24/05/2012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2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464425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n-lt"/>
                <a:ea typeface="+mj-ea"/>
                <a:cs typeface="Arial" charset="0"/>
              </a:rPr>
              <a:t>11 T Model Dipole Parameters</a:t>
            </a:r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667122-F13E-404D-BD44-1F9D0BDE6B08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2293" name="Footer Placeholder 5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>
                <a:cs typeface="Times New Roman" charset="0"/>
              </a:rPr>
              <a:t>M. Karppinen CERN TE-MSC</a:t>
            </a:r>
          </a:p>
        </p:txBody>
      </p:sp>
      <p:graphicFrame>
        <p:nvGraphicFramePr>
          <p:cNvPr id="12294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7478597"/>
              </p:ext>
            </p:extLst>
          </p:nvPr>
        </p:nvGraphicFramePr>
        <p:xfrm>
          <a:off x="838200" y="2819400"/>
          <a:ext cx="7561263" cy="378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9" name="Document" r:id="rId4" imgW="8940800" imgH="4762500" progId="Word.Document.12">
                  <p:embed/>
                </p:oleObj>
              </mc:Choice>
              <mc:Fallback>
                <p:oleObj name="Document" r:id="rId4" imgW="8940800" imgH="47625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819400"/>
                        <a:ext cx="7561263" cy="378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FNAL 1-in-1 demonstrator based on existing HFD components. Coils with integrated poles.</a:t>
            </a:r>
          </a:p>
          <a:p>
            <a:r>
              <a:rPr lang="en-US" dirty="0" smtClean="0"/>
              <a:t>CERN 1-in-1 model based on CTF (MB). Coils with non-integrated poles (pole-loading concept).</a:t>
            </a:r>
          </a:p>
          <a:p>
            <a:r>
              <a:rPr lang="en-US" dirty="0" smtClean="0"/>
              <a:t>2 m long 2-in-1 magnets of both concepts.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24/05/2012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86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035" r="1996"/>
          <a:stretch/>
        </p:blipFill>
        <p:spPr>
          <a:xfrm>
            <a:off x="5217998" y="492229"/>
            <a:ext cx="2717199" cy="6303251"/>
          </a:xfrm>
          <a:prstGeom prst="rect">
            <a:avLst/>
          </a:prstGeom>
        </p:spPr>
      </p:pic>
      <p:sp>
        <p:nvSpPr>
          <p:cNvPr id="15" name="Arc 14"/>
          <p:cNvSpPr/>
          <p:nvPr/>
        </p:nvSpPr>
        <p:spPr>
          <a:xfrm rot="2682392">
            <a:off x="3287407" y="2302042"/>
            <a:ext cx="2967336" cy="3417326"/>
          </a:xfrm>
          <a:prstGeom prst="arc">
            <a:avLst>
              <a:gd name="adj1" fmla="val 17814221"/>
              <a:gd name="adj2" fmla="val 19150383"/>
            </a:avLst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810679" y="5410200"/>
            <a:ext cx="2314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Titanium Poles  with</a:t>
            </a:r>
          </a:p>
          <a:p>
            <a:r>
              <a:rPr lang="en-US" sz="1400" dirty="0" smtClean="0">
                <a:solidFill>
                  <a:srgbClr val="00B0F0"/>
                </a:solidFill>
              </a:rPr>
              <a:t>stress-relive slot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772400" y="4572000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Phosphor </a:t>
            </a:r>
          </a:p>
          <a:p>
            <a:r>
              <a:rPr lang="en-US" sz="1400" dirty="0" smtClean="0">
                <a:solidFill>
                  <a:srgbClr val="00B0F0"/>
                </a:solidFill>
              </a:rPr>
              <a:t>Bronze Key</a:t>
            </a:r>
          </a:p>
        </p:txBody>
      </p:sp>
      <p:sp>
        <p:nvSpPr>
          <p:cNvPr id="5" name="Down Arrow 4"/>
          <p:cNvSpPr/>
          <p:nvPr/>
        </p:nvSpPr>
        <p:spPr>
          <a:xfrm rot="5400000">
            <a:off x="4819725" y="863887"/>
            <a:ext cx="265261" cy="744728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" name="Down Arrow 2"/>
          <p:cNvSpPr/>
          <p:nvPr/>
        </p:nvSpPr>
        <p:spPr>
          <a:xfrm rot="16200000">
            <a:off x="6526334" y="3455866"/>
            <a:ext cx="386940" cy="638007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" name="Down Arrow 3"/>
          <p:cNvSpPr/>
          <p:nvPr/>
        </p:nvSpPr>
        <p:spPr>
          <a:xfrm rot="13862513">
            <a:off x="5882810" y="2439172"/>
            <a:ext cx="386940" cy="41745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Down Arrow 5"/>
          <p:cNvSpPr/>
          <p:nvPr/>
        </p:nvSpPr>
        <p:spPr>
          <a:xfrm rot="5400000">
            <a:off x="4894079" y="1420977"/>
            <a:ext cx="365038" cy="338724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Down Arrow 6"/>
          <p:cNvSpPr/>
          <p:nvPr/>
        </p:nvSpPr>
        <p:spPr>
          <a:xfrm rot="5400000">
            <a:off x="4874389" y="5839041"/>
            <a:ext cx="365038" cy="338724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Down Arrow 7"/>
          <p:cNvSpPr/>
          <p:nvPr/>
        </p:nvSpPr>
        <p:spPr>
          <a:xfrm rot="5400000">
            <a:off x="4770500" y="5982493"/>
            <a:ext cx="265261" cy="744728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Down Arrow 8"/>
          <p:cNvSpPr/>
          <p:nvPr/>
        </p:nvSpPr>
        <p:spPr>
          <a:xfrm rot="18570162">
            <a:off x="5882913" y="4751527"/>
            <a:ext cx="386940" cy="41745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043996" y="1933917"/>
            <a:ext cx="232003" cy="126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21674" y="4800600"/>
            <a:ext cx="10556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CS-Bump </a:t>
            </a:r>
          </a:p>
          <a:p>
            <a:r>
              <a:rPr lang="en-US" sz="1400" dirty="0" smtClean="0">
                <a:solidFill>
                  <a:srgbClr val="00B050"/>
                </a:solidFill>
              </a:rPr>
              <a:t>controls </a:t>
            </a:r>
          </a:p>
          <a:p>
            <a:r>
              <a:rPr lang="en-US" sz="1400" dirty="0" smtClean="0">
                <a:solidFill>
                  <a:srgbClr val="00B050"/>
                </a:solidFill>
              </a:rPr>
              <a:t>Inner </a:t>
            </a:r>
          </a:p>
          <a:p>
            <a:r>
              <a:rPr lang="en-US" sz="1400" dirty="0" smtClean="0">
                <a:solidFill>
                  <a:srgbClr val="00B050"/>
                </a:solidFill>
              </a:rPr>
              <a:t>Yoke Gap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043996" y="4975899"/>
            <a:ext cx="232003" cy="126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14800" y="1828800"/>
            <a:ext cx="10556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AL Clamp </a:t>
            </a:r>
          </a:p>
          <a:p>
            <a:r>
              <a:rPr lang="en-US" sz="1400" dirty="0" smtClean="0">
                <a:solidFill>
                  <a:srgbClr val="00B050"/>
                </a:solidFill>
              </a:rPr>
              <a:t>controls</a:t>
            </a:r>
          </a:p>
          <a:p>
            <a:r>
              <a:rPr lang="en-US" sz="1400" dirty="0" smtClean="0">
                <a:solidFill>
                  <a:srgbClr val="00B050"/>
                </a:solidFill>
              </a:rPr>
              <a:t>Outer </a:t>
            </a:r>
          </a:p>
          <a:p>
            <a:r>
              <a:rPr lang="en-US" sz="1400" dirty="0" smtClean="0">
                <a:solidFill>
                  <a:srgbClr val="00B050"/>
                </a:solidFill>
              </a:rPr>
              <a:t>Yoke Gap</a:t>
            </a:r>
            <a:endParaRPr lang="en-US" sz="1400" dirty="0">
              <a:solidFill>
                <a:srgbClr val="00B05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16200000" flipH="1">
            <a:off x="5811511" y="2711326"/>
            <a:ext cx="189820" cy="157762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5802883" y="4725893"/>
            <a:ext cx="187386" cy="157762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58358" y="3733800"/>
            <a:ext cx="1071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Uniform </a:t>
            </a:r>
          </a:p>
          <a:p>
            <a:r>
              <a:rPr lang="en-US" sz="1400" dirty="0" smtClean="0">
                <a:solidFill>
                  <a:srgbClr val="00B050"/>
                </a:solidFill>
              </a:rPr>
              <a:t>MP Shims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217998" y="3759106"/>
            <a:ext cx="464005" cy="126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726015" y="1203841"/>
            <a:ext cx="1928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Stainless Steel Skin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84016" y="6131853"/>
            <a:ext cx="1742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Aluminum Clamp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72400" y="2362200"/>
            <a:ext cx="1012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Iron Yoke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24800" y="2743200"/>
            <a:ext cx="740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Nb</a:t>
            </a:r>
            <a:r>
              <a:rPr lang="en-US" sz="1400" baseline="-25000" dirty="0" smtClean="0">
                <a:solidFill>
                  <a:srgbClr val="00B0F0"/>
                </a:solidFill>
              </a:rPr>
              <a:t>3</a:t>
            </a:r>
            <a:r>
              <a:rPr lang="en-US" sz="1400" dirty="0" smtClean="0">
                <a:solidFill>
                  <a:srgbClr val="00B0F0"/>
                </a:solidFill>
              </a:rPr>
              <a:t>Sn</a:t>
            </a:r>
          </a:p>
          <a:p>
            <a:r>
              <a:rPr lang="en-US" sz="1400" dirty="0" smtClean="0">
                <a:solidFill>
                  <a:srgbClr val="00B0F0"/>
                </a:solidFill>
              </a:rPr>
              <a:t>Coil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467600" y="1676400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Stainless Steel</a:t>
            </a:r>
          </a:p>
          <a:p>
            <a:r>
              <a:rPr lang="en-US" sz="1400" dirty="0" smtClean="0">
                <a:solidFill>
                  <a:srgbClr val="00B0F0"/>
                </a:solidFill>
              </a:rPr>
              <a:t>Collars</a:t>
            </a:r>
          </a:p>
        </p:txBody>
      </p:sp>
      <p:cxnSp>
        <p:nvCxnSpPr>
          <p:cNvPr id="35" name="Straight Arrow Connector 34"/>
          <p:cNvCxnSpPr>
            <a:stCxn id="29" idx="1"/>
          </p:cNvCxnSpPr>
          <p:nvPr/>
        </p:nvCxnSpPr>
        <p:spPr>
          <a:xfrm flipH="1" flipV="1">
            <a:off x="5856008" y="6071015"/>
            <a:ext cx="928008" cy="214727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8" idx="1"/>
          </p:cNvCxnSpPr>
          <p:nvPr/>
        </p:nvCxnSpPr>
        <p:spPr>
          <a:xfrm flipH="1">
            <a:off x="6477003" y="1357730"/>
            <a:ext cx="249012" cy="16627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0" idx="1"/>
          </p:cNvCxnSpPr>
          <p:nvPr/>
        </p:nvCxnSpPr>
        <p:spPr>
          <a:xfrm flipH="1">
            <a:off x="7315200" y="2516089"/>
            <a:ext cx="457200" cy="30331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10800000">
            <a:off x="5334000" y="4267202"/>
            <a:ext cx="2286000" cy="114299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1" idx="1"/>
          </p:cNvCxnSpPr>
          <p:nvPr/>
        </p:nvCxnSpPr>
        <p:spPr>
          <a:xfrm flipH="1">
            <a:off x="5867400" y="3004810"/>
            <a:ext cx="2057400" cy="27179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2" idx="1"/>
          </p:cNvCxnSpPr>
          <p:nvPr/>
        </p:nvCxnSpPr>
        <p:spPr>
          <a:xfrm flipH="1">
            <a:off x="5867400" y="1938010"/>
            <a:ext cx="1600200" cy="118619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682003" y="3759106"/>
            <a:ext cx="348004" cy="1268"/>
          </a:xfrm>
          <a:prstGeom prst="line">
            <a:avLst/>
          </a:prstGeom>
          <a:ln w="57150" cmpd="sng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10800000">
            <a:off x="6248400" y="3886200"/>
            <a:ext cx="1600202" cy="6858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152400" y="967072"/>
            <a:ext cx="3742267" cy="5016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ts val="1900"/>
              </a:lnSpc>
            </a:pPr>
            <a:r>
              <a:rPr lang="en-GB" sz="1600" dirty="0" smtClean="0"/>
              <a:t>Coil mechanical support is provided by stainless collars, vertically split iron yoke, aluminium clamp and welded stainless steel skin. </a:t>
            </a:r>
          </a:p>
          <a:p>
            <a:pPr algn="just" hangingPunct="0">
              <a:lnSpc>
                <a:spcPts val="1900"/>
              </a:lnSpc>
            </a:pPr>
            <a:endParaRPr lang="en-GB" sz="1600" dirty="0" smtClean="0"/>
          </a:p>
          <a:p>
            <a:pPr algn="just" hangingPunct="0">
              <a:lnSpc>
                <a:spcPts val="1900"/>
              </a:lnSpc>
            </a:pPr>
            <a:r>
              <a:rPr lang="en-GB" sz="1600" dirty="0" smtClean="0"/>
              <a:t>Strong collars and iron yoke create the “rigidity belt” around Nb</a:t>
            </a:r>
            <a:r>
              <a:rPr lang="en-GB" sz="1600" baseline="-25000" dirty="0" smtClean="0"/>
              <a:t>3</a:t>
            </a:r>
            <a:r>
              <a:rPr lang="en-GB" sz="1600" dirty="0" smtClean="0"/>
              <a:t>Sn coil for conductor protection.</a:t>
            </a:r>
          </a:p>
          <a:p>
            <a:pPr algn="just" hangingPunct="0">
              <a:lnSpc>
                <a:spcPts val="1900"/>
              </a:lnSpc>
            </a:pPr>
            <a:endParaRPr lang="en-GB" sz="1600" dirty="0" smtClean="0"/>
          </a:p>
          <a:p>
            <a:pPr algn="just" hangingPunct="0">
              <a:lnSpc>
                <a:spcPts val="1900"/>
              </a:lnSpc>
            </a:pPr>
            <a:r>
              <a:rPr lang="en-GB" sz="1600" dirty="0" smtClean="0"/>
              <a:t>Coil mid-plane and radial shims generate initial coil azimuthal pre-stress at collaring stage. </a:t>
            </a:r>
          </a:p>
          <a:p>
            <a:pPr algn="just" hangingPunct="0">
              <a:lnSpc>
                <a:spcPts val="1900"/>
              </a:lnSpc>
            </a:pPr>
            <a:endParaRPr lang="en-GB" sz="1600" dirty="0" smtClean="0"/>
          </a:p>
          <a:p>
            <a:pPr algn="just" hangingPunct="0">
              <a:lnSpc>
                <a:spcPts val="1900"/>
              </a:lnSpc>
            </a:pPr>
            <a:r>
              <a:rPr lang="en-GB" sz="1600" dirty="0" smtClean="0"/>
              <a:t>Skin and clamp tensions deform the iron</a:t>
            </a:r>
            <a:r>
              <a:rPr lang="en-GB" sz="1600" dirty="0"/>
              <a:t> </a:t>
            </a:r>
            <a:r>
              <a:rPr lang="en-GB" sz="1600" dirty="0" smtClean="0"/>
              <a:t>and produce the desired coil compression. The collar also acts as gap-controller.</a:t>
            </a:r>
          </a:p>
          <a:p>
            <a:pPr algn="just" hangingPunct="0">
              <a:lnSpc>
                <a:spcPts val="1900"/>
              </a:lnSpc>
            </a:pPr>
            <a:endParaRPr lang="en-GB" sz="1600" dirty="0" smtClean="0"/>
          </a:p>
          <a:p>
            <a:pPr algn="just" hangingPunct="0">
              <a:lnSpc>
                <a:spcPts val="1900"/>
              </a:lnSpc>
            </a:pPr>
            <a:r>
              <a:rPr lang="en-GB" sz="1600" dirty="0" smtClean="0"/>
              <a:t>Collar-yoke-clamp-skin interfaces are tuned to sustain the horizontal EM force component. </a:t>
            </a:r>
          </a:p>
        </p:txBody>
      </p:sp>
      <p:sp>
        <p:nvSpPr>
          <p:cNvPr id="85" name="Title 8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1-in-1 Demonstrator Mechanical Concept</a:t>
            </a:r>
            <a:endParaRPr lang="en-US" dirty="0"/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>
                <a:solidFill>
                  <a:schemeClr val="bg1">
                    <a:lumMod val="50000"/>
                  </a:schemeClr>
                </a:solidFill>
              </a:rPr>
              <a:t>24/05/2012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1"/>
          </p:nvPr>
        </p:nvSpPr>
        <p:spPr>
          <a:xfrm>
            <a:off x="8527001" y="6566581"/>
            <a:ext cx="359050" cy="304800"/>
          </a:xfrm>
        </p:spPr>
        <p:txBody>
          <a:bodyPr/>
          <a:lstStyle/>
          <a:p>
            <a:fld id="{91AA77F4-E0BD-44B8-B9D0-4B058060D84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M. Karppinen CERN TE-MSC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4097533" y="2989421"/>
            <a:ext cx="795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Shims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5029200" y="2819400"/>
            <a:ext cx="7620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029200" y="3048000"/>
            <a:ext cx="12954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77001" y="782406"/>
            <a:ext cx="2007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I. </a:t>
            </a:r>
            <a:r>
              <a:rPr lang="en-US" dirty="0" err="1" smtClean="0"/>
              <a:t>Novitski</a:t>
            </a:r>
            <a:r>
              <a:rPr lang="en-US" dirty="0" smtClean="0"/>
              <a:t> FNAL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lotPlot.psd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06" y="1741754"/>
            <a:ext cx="7916194" cy="3887669"/>
          </a:xfrm>
          <a:prstGeom prst="rect">
            <a:avLst/>
          </a:prstGeom>
        </p:spPr>
      </p:pic>
      <p:pic>
        <p:nvPicPr>
          <p:cNvPr id="8" name="Picture 7" descr="yokeassy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0"/>
          <a:stretch/>
        </p:blipFill>
        <p:spPr>
          <a:xfrm>
            <a:off x="4754979" y="1615049"/>
            <a:ext cx="2113051" cy="412517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Two alternative design concepts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2-in-1 Demonstrator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24/05/2012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755AEF-9DC5-354D-9EBE-8B71449914B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M. Karppinen CERN TE-MSC</a:t>
            </a:r>
            <a:endParaRPr lang="en-US"/>
          </a:p>
        </p:txBody>
      </p:sp>
      <p:pic>
        <p:nvPicPr>
          <p:cNvPr id="10" name="Picture 9" descr="DEMOcollared_coil_assembly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1" r="8765" b="12059"/>
          <a:stretch/>
        </p:blipFill>
        <p:spPr>
          <a:xfrm>
            <a:off x="4964716" y="1624061"/>
            <a:ext cx="3970712" cy="39274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78312" y="5833130"/>
            <a:ext cx="2585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Pole loading </a:t>
            </a:r>
            <a:r>
              <a:rPr lang="en-US" sz="2000" dirty="0"/>
              <a:t>d</a:t>
            </a:r>
            <a:r>
              <a:rPr lang="en-US" sz="2000" dirty="0" smtClean="0"/>
              <a:t>esign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315593" y="5833130"/>
            <a:ext cx="2949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Integrated pole </a:t>
            </a:r>
            <a:r>
              <a:rPr lang="en-US" sz="2000" dirty="0"/>
              <a:t>d</a:t>
            </a:r>
            <a:r>
              <a:rPr lang="en-US" sz="2000" dirty="0" smtClean="0"/>
              <a:t>esign</a:t>
            </a:r>
            <a:endParaRPr lang="en-US" sz="2000" dirty="0"/>
          </a:p>
        </p:txBody>
      </p:sp>
      <p:pic>
        <p:nvPicPr>
          <p:cNvPr id="15" name="Picture 14" descr="2in1_Assy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3" r="55063"/>
          <a:stretch/>
        </p:blipFill>
        <p:spPr>
          <a:xfrm>
            <a:off x="2493911" y="1615049"/>
            <a:ext cx="2073715" cy="4125176"/>
          </a:xfrm>
          <a:prstGeom prst="rect">
            <a:avLst/>
          </a:prstGeom>
        </p:spPr>
      </p:pic>
      <p:pic>
        <p:nvPicPr>
          <p:cNvPr id="16" name="Picture 15" descr="CollaredCoilAssy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r="12390"/>
          <a:stretch/>
        </p:blipFill>
        <p:spPr>
          <a:xfrm>
            <a:off x="774166" y="1615049"/>
            <a:ext cx="4083211" cy="400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3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Pole Loading Concept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24/05/2012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755AEF-9DC5-354D-9EBE-8B71449914B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M. Karppinen CERN TE-MSC</a:t>
            </a:r>
            <a:endParaRPr lang="en-US"/>
          </a:p>
        </p:txBody>
      </p:sp>
      <p:pic>
        <p:nvPicPr>
          <p:cNvPr id="8" name="Picture 7" descr="2in1_assy_Z_CollaredCoi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8" y="838200"/>
            <a:ext cx="4838143" cy="35699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720599" y="1317056"/>
            <a:ext cx="1398255" cy="83886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622266" y="1261790"/>
            <a:ext cx="6418030" cy="5291410"/>
            <a:chOff x="2622266" y="1261790"/>
            <a:chExt cx="6418030" cy="5291410"/>
          </a:xfrm>
        </p:grpSpPr>
        <p:pic>
          <p:nvPicPr>
            <p:cNvPr id="9" name="Picture 8" descr="NoseZoomDims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2266" y="1817536"/>
              <a:ext cx="6418030" cy="4735664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173542" y="4159652"/>
              <a:ext cx="140803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Pole wedge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36735" y="1261790"/>
              <a:ext cx="170356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Loading plate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93017" y="1261790"/>
              <a:ext cx="77561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Shim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44158" y="3565170"/>
              <a:ext cx="885366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Filler</a:t>
              </a:r>
            </a:p>
            <a:p>
              <a:r>
                <a:rPr lang="en-US" dirty="0" smtClean="0"/>
                <a:t>wedge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13" idx="2"/>
            </p:cNvCxnSpPr>
            <p:nvPr/>
          </p:nvCxnSpPr>
          <p:spPr bwMode="auto">
            <a:xfrm flipH="1">
              <a:off x="4579283" y="1631122"/>
              <a:ext cx="1401539" cy="1735983"/>
            </a:xfrm>
            <a:prstGeom prst="straightConnector1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>
              <a:stCxn id="13" idx="2"/>
            </p:cNvCxnSpPr>
            <p:nvPr/>
          </p:nvCxnSpPr>
          <p:spPr bwMode="auto">
            <a:xfrm>
              <a:off x="5980822" y="1631122"/>
              <a:ext cx="1255144" cy="1491314"/>
            </a:xfrm>
            <a:prstGeom prst="straightConnector1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>
              <a:stCxn id="13" idx="2"/>
            </p:cNvCxnSpPr>
            <p:nvPr/>
          </p:nvCxnSpPr>
          <p:spPr bwMode="auto">
            <a:xfrm>
              <a:off x="5980822" y="1631122"/>
              <a:ext cx="0" cy="1572870"/>
            </a:xfrm>
            <a:prstGeom prst="straightConnector1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>
              <a:stCxn id="12" idx="2"/>
            </p:cNvCxnSpPr>
            <p:nvPr/>
          </p:nvCxnSpPr>
          <p:spPr bwMode="auto">
            <a:xfrm flipH="1">
              <a:off x="7336735" y="1631122"/>
              <a:ext cx="851781" cy="1735983"/>
            </a:xfrm>
            <a:prstGeom prst="straightConnector1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3842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 2-in-1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mtClean="0"/>
              <a:t>24/05/2012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755AEF-9DC5-354D-9EBE-8B71449914B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M. Karppinen CERN TE-MSC</a:t>
            </a:r>
            <a:endParaRPr lang="en-US"/>
          </a:p>
        </p:txBody>
      </p:sp>
      <p:pic>
        <p:nvPicPr>
          <p:cNvPr id="2" name="Picture 1" descr="2in1_longi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t="7573" r="7201" b="7906"/>
          <a:stretch/>
        </p:blipFill>
        <p:spPr>
          <a:xfrm>
            <a:off x="188148" y="818701"/>
            <a:ext cx="8391408" cy="575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8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 coils completed and fully instrumented with strain gauges and V-taps. CMM revealed dimensional distortions the origin of which is yet to be fully understood. All three coils made so far appear to be similar. </a:t>
            </a:r>
          </a:p>
          <a:p>
            <a:r>
              <a:rPr lang="en-US" dirty="0" smtClean="0"/>
              <a:t>Spare coil wound from CERN supplied cable has been reacted and is ready for epoxy impregnation. </a:t>
            </a:r>
          </a:p>
          <a:p>
            <a:r>
              <a:rPr lang="en-US" dirty="0" smtClean="0"/>
              <a:t>Mechanical model of the straight part (about 500 mm) was assembled and used for determining the initial shimming for the Demonstrator.</a:t>
            </a:r>
          </a:p>
          <a:p>
            <a:r>
              <a:rPr lang="en-US" dirty="0" smtClean="0"/>
              <a:t>Cold mass assembly completed. Electrical connections (splice, instrumentation, heaters) underway </a:t>
            </a:r>
          </a:p>
          <a:p>
            <a:r>
              <a:rPr lang="en-US" dirty="0" smtClean="0"/>
              <a:t>Magnet test expected as of 4 June.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FNAL 1-in-1 Demonstrator </a:t>
            </a:r>
            <a:r>
              <a:rPr lang="en-US" dirty="0"/>
              <a:t>S</a:t>
            </a:r>
            <a:r>
              <a:rPr lang="en-US" dirty="0" smtClean="0"/>
              <a:t>tatus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24/05/2012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Karppinen CERN TE-MSC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</a:t>
            </a:r>
            <a:fld id="{676F3EFD-C057-1140-A4AF-63009F0726D5}" type="slidenum">
              <a:rPr lang="en-US" smtClean="0"/>
              <a:pPr>
                <a:defRPr/>
              </a:pPr>
              <a:t>16</a:t>
            </a:fld>
            <a:endParaRPr lang="en-US" sz="1400" smtClean="0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4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dirty="0" smtClean="0"/>
              <a:t>Coil Fabrication</a:t>
            </a:r>
            <a:endParaRPr lang="en-US" dirty="0"/>
          </a:p>
        </p:txBody>
      </p:sp>
      <p:pic>
        <p:nvPicPr>
          <p:cNvPr id="11" name="Picture 10" descr="Coil2_PostCur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5" r="24566"/>
          <a:stretch/>
        </p:blipFill>
        <p:spPr>
          <a:xfrm>
            <a:off x="3352800" y="914400"/>
            <a:ext cx="2398729" cy="1981200"/>
          </a:xfrm>
          <a:prstGeom prst="rect">
            <a:avLst/>
          </a:prstGeom>
        </p:spPr>
      </p:pic>
      <p:pic>
        <p:nvPicPr>
          <p:cNvPr id="12" name="Picture 11" descr="SAM_002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914400"/>
            <a:ext cx="2667000" cy="2000250"/>
          </a:xfrm>
          <a:prstGeom prst="rect">
            <a:avLst/>
          </a:prstGeom>
        </p:spPr>
      </p:pic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04" y="3429000"/>
            <a:ext cx="4575896" cy="2623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13" descr="Coil2_SG1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9"/>
          <a:stretch/>
        </p:blipFill>
        <p:spPr>
          <a:xfrm rot="16200000">
            <a:off x="5440221" y="2925622"/>
            <a:ext cx="2668042" cy="36727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000" y="2971800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781800" y="2971800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Reaction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447800" y="6248400"/>
            <a:ext cx="1659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Epoxy impregnation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324600" y="6248400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Instrumentation</a:t>
            </a:r>
            <a:endParaRPr lang="en-US" dirty="0"/>
          </a:p>
        </p:txBody>
      </p:sp>
      <p:pic>
        <p:nvPicPr>
          <p:cNvPr id="19" name="Picture 18" descr="DSC_304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2979248" cy="1981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67200" y="2971800"/>
            <a:ext cx="53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Cure</a:t>
            </a:r>
            <a:endParaRPr lang="en-US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24/05/2012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Karppinen CERN TE-MSC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</a:t>
            </a:r>
            <a:fld id="{676F3EFD-C057-1140-A4AF-63009F0726D5}" type="slidenum">
              <a:rPr lang="en-US" smtClean="0"/>
              <a:pPr>
                <a:defRPr/>
              </a:pPr>
              <a:t>17</a:t>
            </a:fld>
            <a:endParaRPr lang="en-US" sz="1400" smtClean="0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2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74987"/>
            <a:ext cx="5029200" cy="282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4045666"/>
            <a:ext cx="5029200" cy="281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9800" y="3742730"/>
            <a:ext cx="1753493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MBH03</a:t>
            </a:r>
          </a:p>
          <a:p>
            <a:pPr algn="ctr"/>
            <a:r>
              <a:rPr lang="en-US" dirty="0" smtClean="0"/>
              <a:t>900 mm from RE</a:t>
            </a:r>
          </a:p>
          <a:p>
            <a:pPr algn="ctr"/>
            <a:r>
              <a:rPr lang="en-US" dirty="0" smtClean="0"/>
              <a:t> 1 box = .004”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838200"/>
            <a:ext cx="252465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MBH02</a:t>
            </a:r>
          </a:p>
          <a:p>
            <a:pPr algn="ctr"/>
            <a:r>
              <a:rPr lang="en-US" dirty="0" smtClean="0"/>
              <a:t>900 mm from RE</a:t>
            </a:r>
          </a:p>
          <a:p>
            <a:pPr algn="ctr"/>
            <a:r>
              <a:rPr lang="en-US" dirty="0" smtClean="0"/>
              <a:t> 1 box = .004”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9487"/>
            <a:ext cx="5029200" cy="283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18464" y="1244237"/>
            <a:ext cx="18218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PC01</a:t>
            </a:r>
          </a:p>
          <a:p>
            <a:r>
              <a:rPr lang="en-US" dirty="0" smtClean="0"/>
              <a:t>908 mm from 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4504182"/>
            <a:ext cx="3962400" cy="188714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Reasons for dimensional distortions being investigated.</a:t>
            </a:r>
          </a:p>
          <a:p>
            <a:r>
              <a:rPr lang="en-US" dirty="0" smtClean="0"/>
              <a:t>All 3 coils appear similar.</a:t>
            </a:r>
          </a:p>
          <a:p>
            <a:r>
              <a:rPr lang="en-US" dirty="0" smtClean="0"/>
              <a:t>Different from previous coils made at FNAL.</a:t>
            </a:r>
          </a:p>
          <a:p>
            <a:r>
              <a:rPr lang="en-US" dirty="0" smtClean="0"/>
              <a:t>Post-assembly measurement show smaller (approx. 50 µm) distortions.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0"/>
            <a:ext cx="3995936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Coil Dimensions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24/05/2012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Karppinen CERN TE-MSC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</a:t>
            </a:r>
            <a:fld id="{676F3EFD-C057-1140-A4AF-63009F0726D5}" type="slidenum">
              <a:rPr lang="en-US" smtClean="0"/>
              <a:pPr>
                <a:defRPr/>
              </a:pPr>
              <a:t>18</a:t>
            </a:fld>
            <a:endParaRPr lang="en-US" sz="1400" smtClean="0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6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3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04" y="1033773"/>
            <a:ext cx="2886727" cy="3211789"/>
          </a:xfrm>
          <a:prstGeom prst="rect">
            <a:avLst/>
          </a:prstGeom>
        </p:spPr>
      </p:pic>
      <p:pic>
        <p:nvPicPr>
          <p:cNvPr id="3" name="Picture 2" descr="IMG_063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0199" y="1033773"/>
            <a:ext cx="3237877" cy="3211789"/>
          </a:xfrm>
          <a:prstGeom prst="rect">
            <a:avLst/>
          </a:prstGeom>
        </p:spPr>
      </p:pic>
      <p:pic>
        <p:nvPicPr>
          <p:cNvPr id="4" name="Picture 3" descr="IMG_064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7018" y="1033773"/>
            <a:ext cx="2698936" cy="3211789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4245562"/>
            <a:ext cx="8305800" cy="23076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Mechanical model based on Nb3Sn practice coil (PC-0) instrumented with strain gauges</a:t>
            </a:r>
          </a:p>
          <a:p>
            <a:r>
              <a:rPr lang="en-US" dirty="0" smtClean="0"/>
              <a:t>Assembly parameters were explored with 5 different sets of shims</a:t>
            </a:r>
          </a:p>
          <a:p>
            <a:r>
              <a:rPr lang="en-US" dirty="0" smtClean="0"/>
              <a:t>Validation of the assembly tooling and procedure</a:t>
            </a:r>
          </a:p>
          <a:p>
            <a:r>
              <a:rPr lang="en-US" dirty="0" smtClean="0"/>
              <a:t>Coil and collared coil dimensional control before and after the assembly</a:t>
            </a:r>
          </a:p>
          <a:p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US" dirty="0" smtClean="0"/>
              <a:t>Mechanical model 1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24/05/2012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Karppinen CERN TE-MSC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</a:t>
            </a:r>
            <a:fld id="{676F3EFD-C057-1140-A4AF-63009F0726D5}" type="slidenum">
              <a:rPr lang="en-US" smtClean="0"/>
              <a:pPr>
                <a:defRPr/>
              </a:pPr>
              <a:t>19</a:t>
            </a:fld>
            <a:endParaRPr lang="en-US" sz="1400" smtClean="0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3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3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0" y="1873250"/>
            <a:ext cx="791845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2" name="Group 9"/>
          <p:cNvGrpSpPr>
            <a:grpSpLocks/>
          </p:cNvGrpSpPr>
          <p:nvPr/>
        </p:nvGrpSpPr>
        <p:grpSpPr bwMode="auto">
          <a:xfrm>
            <a:off x="3629025" y="2630488"/>
            <a:ext cx="1501775" cy="1427162"/>
            <a:chOff x="2937780" y="3163369"/>
            <a:chExt cx="1501691" cy="1428353"/>
          </a:xfrm>
        </p:grpSpPr>
        <p:pic>
          <p:nvPicPr>
            <p:cNvPr id="10272" name="Picture 9" descr="6Bl_NC_BYoke2ACryo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54" t="14047"/>
            <a:stretch>
              <a:fillRect/>
            </a:stretch>
          </p:blipFill>
          <p:spPr bwMode="auto">
            <a:xfrm>
              <a:off x="2937780" y="3163369"/>
              <a:ext cx="1501691" cy="1428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3" name="TextBox 8"/>
            <p:cNvSpPr txBox="1">
              <a:spLocks noChangeArrowheads="1"/>
            </p:cNvSpPr>
            <p:nvPr/>
          </p:nvSpPr>
          <p:spPr bwMode="auto">
            <a:xfrm>
              <a:off x="3137140" y="4098353"/>
              <a:ext cx="118891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11 T Nb</a:t>
              </a:r>
              <a:r>
                <a:rPr lang="en-US" baseline="-25000"/>
                <a:t>3</a:t>
              </a:r>
              <a:r>
                <a:rPr lang="en-US"/>
                <a:t>Sn</a:t>
              </a:r>
            </a:p>
          </p:txBody>
        </p:sp>
      </p:grpSp>
      <p:pic>
        <p:nvPicPr>
          <p:cNvPr id="10243" name="Picture 29" descr="CryoCollAxon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838200"/>
            <a:ext cx="20574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itle 1"/>
          <p:cNvSpPr>
            <a:spLocks noGrp="1"/>
          </p:cNvSpPr>
          <p:nvPr>
            <p:ph type="title"/>
          </p:nvPr>
        </p:nvSpPr>
        <p:spPr>
          <a:xfrm>
            <a:off x="952500" y="76200"/>
            <a:ext cx="7162800" cy="838200"/>
          </a:xfrm>
        </p:spPr>
        <p:txBody>
          <a:bodyPr/>
          <a:lstStyle/>
          <a:p>
            <a:pPr eaLnBrk="1" hangingPunct="1"/>
            <a:r>
              <a:rPr lang="en-US">
                <a:latin typeface="Bookman Old Style" charset="0"/>
              </a:rPr>
              <a:t>DS Upgrade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6975475" cy="1050925"/>
          </a:xfrm>
        </p:spPr>
        <p:txBody>
          <a:bodyPr/>
          <a:lstStyle/>
          <a:p>
            <a:pPr eaLnBrk="1" hangingPunct="1">
              <a:defRPr/>
            </a:pPr>
            <a:r>
              <a:rPr lang="en-US" sz="1600" dirty="0" smtClean="0">
                <a:cs typeface="+mn-cs"/>
              </a:rPr>
              <a:t>Create space for additional (</a:t>
            </a:r>
            <a:r>
              <a:rPr lang="en-US" sz="1600" dirty="0" err="1" smtClean="0">
                <a:cs typeface="+mn-cs"/>
              </a:rPr>
              <a:t>cryo</a:t>
            </a:r>
            <a:r>
              <a:rPr lang="en-US" sz="1600" dirty="0" smtClean="0">
                <a:cs typeface="+mn-cs"/>
              </a:rPr>
              <a:t>) collimators by replacing 8.33 T MB with 11 T Nb</a:t>
            </a:r>
            <a:r>
              <a:rPr lang="en-US" sz="1600" baseline="-25000" dirty="0" smtClean="0">
                <a:cs typeface="+mn-cs"/>
              </a:rPr>
              <a:t>3</a:t>
            </a:r>
            <a:r>
              <a:rPr lang="en-US" sz="1600" dirty="0" smtClean="0">
                <a:cs typeface="+mn-cs"/>
              </a:rPr>
              <a:t>Sn dipoles compatible with LHC lattice and main systems.</a:t>
            </a:r>
          </a:p>
          <a:p>
            <a:pPr eaLnBrk="1" hangingPunct="1">
              <a:defRPr/>
            </a:pPr>
            <a:endParaRPr lang="en-US" sz="1600" dirty="0" smtClean="0">
              <a:cs typeface="+mn-cs"/>
            </a:endParaRPr>
          </a:p>
          <a:p>
            <a:pPr marL="0" indent="0" eaLnBrk="1" hangingPunct="1">
              <a:buFont typeface="Wingdings" charset="0"/>
              <a:buNone/>
              <a:defRPr/>
            </a:pPr>
            <a:endParaRPr lang="en-US" sz="1600" dirty="0">
              <a:cs typeface="+mn-cs"/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Karppinen CERN TE-MSC</a:t>
            </a:r>
            <a:endParaRPr lang="en-US" dirty="0"/>
          </a:p>
        </p:txBody>
      </p:sp>
      <p:sp>
        <p:nvSpPr>
          <p:cNvPr id="10247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42D639E-F9FC-9347-A77C-B0AAFD7DD586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32" name="Rectangle 31"/>
          <p:cNvSpPr/>
          <p:nvPr/>
        </p:nvSpPr>
        <p:spPr>
          <a:xfrm>
            <a:off x="2968625" y="2146300"/>
            <a:ext cx="396875" cy="354013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 rot="370005">
            <a:off x="6408738" y="2474913"/>
            <a:ext cx="363537" cy="355600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9" name="Straight Connector 38"/>
          <p:cNvCxnSpPr>
            <a:endCxn id="10272" idx="3"/>
          </p:cNvCxnSpPr>
          <p:nvPr/>
        </p:nvCxnSpPr>
        <p:spPr bwMode="auto">
          <a:xfrm flipH="1">
            <a:off x="5130800" y="2789238"/>
            <a:ext cx="1328738" cy="554037"/>
          </a:xfrm>
          <a:prstGeom prst="line">
            <a:avLst/>
          </a:prstGeom>
          <a:ln w="349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 flipV="1">
            <a:off x="6302375" y="1752600"/>
            <a:ext cx="658813" cy="747713"/>
          </a:xfrm>
          <a:prstGeom prst="line">
            <a:avLst/>
          </a:prstGeom>
          <a:ln w="349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52" name="TextBox 7"/>
          <p:cNvSpPr txBox="1">
            <a:spLocks noChangeArrowheads="1"/>
          </p:cNvSpPr>
          <p:nvPr/>
        </p:nvSpPr>
        <p:spPr bwMode="auto">
          <a:xfrm>
            <a:off x="2886075" y="2574925"/>
            <a:ext cx="8128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MB.B8R/L</a:t>
            </a:r>
          </a:p>
        </p:txBody>
      </p:sp>
      <p:cxnSp>
        <p:nvCxnSpPr>
          <p:cNvPr id="42" name="Straight Connector 41"/>
          <p:cNvCxnSpPr/>
          <p:nvPr/>
        </p:nvCxnSpPr>
        <p:spPr bwMode="auto">
          <a:xfrm flipV="1">
            <a:off x="3468688" y="1752600"/>
            <a:ext cx="3492500" cy="525463"/>
          </a:xfrm>
          <a:prstGeom prst="line">
            <a:avLst/>
          </a:prstGeom>
          <a:ln w="349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54" name="TextBox 27"/>
          <p:cNvSpPr txBox="1">
            <a:spLocks noChangeArrowheads="1"/>
          </p:cNvSpPr>
          <p:nvPr/>
        </p:nvSpPr>
        <p:spPr bwMode="auto">
          <a:xfrm>
            <a:off x="5984875" y="2890838"/>
            <a:ext cx="890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MB.B11R/L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3249613" y="2503488"/>
            <a:ext cx="533400" cy="527050"/>
          </a:xfrm>
          <a:prstGeom prst="line">
            <a:avLst/>
          </a:prstGeom>
          <a:ln w="349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256" name="Group 13"/>
          <p:cNvGrpSpPr>
            <a:grpSpLocks/>
          </p:cNvGrpSpPr>
          <p:nvPr/>
        </p:nvGrpSpPr>
        <p:grpSpPr bwMode="auto">
          <a:xfrm>
            <a:off x="4876800" y="4114800"/>
            <a:ext cx="4114800" cy="609600"/>
            <a:chOff x="234547" y="5965158"/>
            <a:chExt cx="4136897" cy="613409"/>
          </a:xfrm>
        </p:grpSpPr>
        <p:sp>
          <p:nvSpPr>
            <p:cNvPr id="36" name="Rectangle 35"/>
            <p:cNvSpPr/>
            <p:nvPr/>
          </p:nvSpPr>
          <p:spPr>
            <a:xfrm>
              <a:off x="317540" y="6025860"/>
              <a:ext cx="1468343" cy="365810"/>
            </a:xfrm>
            <a:prstGeom prst="rect">
              <a:avLst/>
            </a:prstGeom>
            <a:solidFill>
              <a:srgbClr val="3333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5.5 m Nb</a:t>
              </a:r>
              <a:r>
                <a:rPr lang="en-US" baseline="-25000" dirty="0"/>
                <a:t>3</a:t>
              </a:r>
              <a:r>
                <a:rPr lang="en-US" dirty="0"/>
                <a:t>Sn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789784" y="5990717"/>
              <a:ext cx="1468343" cy="388173"/>
            </a:xfrm>
            <a:prstGeom prst="rect">
              <a:avLst/>
            </a:prstGeom>
            <a:solidFill>
              <a:srgbClr val="3333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5.5 m Nb</a:t>
              </a:r>
              <a:r>
                <a:rPr lang="en-US" baseline="-25000" dirty="0"/>
                <a:t>3</a:t>
              </a:r>
              <a:r>
                <a:rPr lang="en-US" dirty="0"/>
                <a:t>Sn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867281" y="6005094"/>
              <a:ext cx="852277" cy="386575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/>
                <a:t>3 m </a:t>
              </a:r>
              <a:r>
                <a:rPr lang="en-US" sz="1200" b="1" dirty="0" err="1"/>
                <a:t>Collim</a:t>
              </a:r>
              <a:r>
                <a:rPr lang="en-US" sz="1200" b="1" dirty="0"/>
                <a:t>.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34547" y="5965158"/>
              <a:ext cx="4136897" cy="613409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0257" name="Group 12"/>
          <p:cNvGrpSpPr>
            <a:grpSpLocks/>
          </p:cNvGrpSpPr>
          <p:nvPr/>
        </p:nvGrpSpPr>
        <p:grpSpPr bwMode="auto">
          <a:xfrm>
            <a:off x="4876800" y="4876800"/>
            <a:ext cx="4114800" cy="612775"/>
            <a:chOff x="234547" y="5205378"/>
            <a:chExt cx="4136897" cy="613409"/>
          </a:xfrm>
        </p:grpSpPr>
        <p:sp>
          <p:nvSpPr>
            <p:cNvPr id="26" name="Rectangle 25"/>
            <p:cNvSpPr/>
            <p:nvPr/>
          </p:nvSpPr>
          <p:spPr>
            <a:xfrm>
              <a:off x="325521" y="5256231"/>
              <a:ext cx="1468343" cy="378216"/>
            </a:xfrm>
            <a:prstGeom prst="rect">
              <a:avLst/>
            </a:prstGeom>
            <a:solidFill>
              <a:srgbClr val="3333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5.5 m Nb</a:t>
              </a:r>
              <a:r>
                <a:rPr lang="en-US" baseline="-25000" dirty="0"/>
                <a:t>3</a:t>
              </a:r>
              <a:r>
                <a:rPr lang="en-US" dirty="0"/>
                <a:t>Sn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848129" y="5251464"/>
              <a:ext cx="1468343" cy="387751"/>
            </a:xfrm>
            <a:prstGeom prst="rect">
              <a:avLst/>
            </a:prstGeom>
            <a:solidFill>
              <a:srgbClr val="3333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5.5 m Nb</a:t>
              </a:r>
              <a:r>
                <a:rPr lang="en-US" baseline="-25000" dirty="0"/>
                <a:t>3</a:t>
              </a:r>
              <a:r>
                <a:rPr lang="en-US" dirty="0"/>
                <a:t>Sn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391485" y="5238750"/>
              <a:ext cx="877814" cy="403642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/>
                <a:t>3 m </a:t>
              </a:r>
              <a:r>
                <a:rPr lang="en-US" sz="1200" b="1" dirty="0" err="1"/>
                <a:t>Collim</a:t>
              </a:r>
              <a:endParaRPr lang="en-US" sz="1200" b="1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34547" y="5205378"/>
              <a:ext cx="4136897" cy="613409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5562600"/>
            <a:ext cx="84582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1600" dirty="0" smtClean="0">
                <a:cs typeface="+mn-cs"/>
              </a:rPr>
              <a:t>Joint development program between CERN and FNAL underway since Oct-2010 to demonstrate the feasibility of Nb</a:t>
            </a:r>
            <a:r>
              <a:rPr lang="en-US" sz="1600" baseline="-25000" dirty="0" smtClean="0">
                <a:cs typeface="+mn-cs"/>
              </a:rPr>
              <a:t>3</a:t>
            </a:r>
            <a:r>
              <a:rPr lang="en-US" sz="1600" dirty="0" smtClean="0">
                <a:cs typeface="+mn-cs"/>
              </a:rPr>
              <a:t>Sn technology for this upgrade by 2014.</a:t>
            </a:r>
          </a:p>
          <a:p>
            <a:pPr eaLnBrk="1" hangingPunct="1">
              <a:defRPr/>
            </a:pPr>
            <a:endParaRPr lang="en-US" sz="1600" dirty="0" smtClean="0">
              <a:cs typeface="+mn-cs"/>
            </a:endParaRPr>
          </a:p>
          <a:p>
            <a:pPr marL="0" indent="0" eaLnBrk="1" hangingPunct="1">
              <a:buFont typeface="Wingdings" charset="0"/>
              <a:buNone/>
              <a:defRPr/>
            </a:pPr>
            <a:endParaRPr lang="en-US" sz="1600" dirty="0">
              <a:cs typeface="+mn-cs"/>
            </a:endParaRPr>
          </a:p>
        </p:txBody>
      </p:sp>
      <p:sp>
        <p:nvSpPr>
          <p:cNvPr id="10259" name="TextBox 48"/>
          <p:cNvSpPr txBox="1">
            <a:spLocks noChangeArrowheads="1"/>
          </p:cNvSpPr>
          <p:nvPr/>
        </p:nvSpPr>
        <p:spPr bwMode="auto">
          <a:xfrm>
            <a:off x="5791200" y="3657600"/>
            <a:ext cx="2428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b="1"/>
              <a:t>15,66 m (IC to IC plane)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4876800" y="3962400"/>
            <a:ext cx="4114800" cy="0"/>
          </a:xfrm>
          <a:prstGeom prst="straightConnector1">
            <a:avLst/>
          </a:prstGeom>
          <a:ln w="19050">
            <a:solidFill>
              <a:schemeClr val="accent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876800" y="3886200"/>
            <a:ext cx="0" cy="2286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991600" y="3886200"/>
            <a:ext cx="0" cy="2286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ontent Placeholder 3"/>
          <p:cNvSpPr>
            <a:spLocks noGrp="1"/>
          </p:cNvSpPr>
          <p:nvPr>
            <p:ph sz="half" idx="1"/>
          </p:nvPr>
        </p:nvSpPr>
        <p:spPr>
          <a:xfrm>
            <a:off x="457200" y="4191000"/>
            <a:ext cx="4191000" cy="1447800"/>
          </a:xfrm>
        </p:spPr>
        <p:txBody>
          <a:bodyPr/>
          <a:lstStyle/>
          <a:p>
            <a:pPr eaLnBrk="1" hangingPunct="1">
              <a:defRPr/>
            </a:pPr>
            <a:r>
              <a:rPr lang="en-US" sz="1600" dirty="0" smtClean="0">
                <a:cs typeface="+mn-cs"/>
              </a:rPr>
              <a:t>LS2 2018: IR-2 </a:t>
            </a:r>
          </a:p>
          <a:p>
            <a:pPr eaLnBrk="1" hangingPunct="1">
              <a:defRPr/>
            </a:pPr>
            <a:endParaRPr lang="en-US" sz="1600" dirty="0" smtClean="0">
              <a:cs typeface="+mn-cs"/>
            </a:endParaRPr>
          </a:p>
          <a:p>
            <a:pPr eaLnBrk="1" hangingPunct="1">
              <a:defRPr/>
            </a:pPr>
            <a:r>
              <a:rPr lang="en-US" sz="1600" dirty="0" smtClean="0">
                <a:cs typeface="+mn-cs"/>
              </a:rPr>
              <a:t>LS3 2022: IR-1,5, Point-3,7</a:t>
            </a:r>
          </a:p>
          <a:p>
            <a:pPr marL="0" indent="0" eaLnBrk="1" hangingPunct="1">
              <a:buFont typeface="Wingdings" charset="0"/>
              <a:buNone/>
              <a:defRPr/>
            </a:pPr>
            <a:endParaRPr lang="en-US" sz="1600" dirty="0"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24/05/2012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019566"/>
            <a:ext cx="6400800" cy="360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69573" y="5879068"/>
            <a:ext cx="1835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552 mm from 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78482" y="60314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652 mm from 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00600" y="1131377"/>
            <a:ext cx="1911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1260 mm from 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05454" y="115796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1160 mm from RE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000500" y="2680391"/>
            <a:ext cx="1219200" cy="87315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67100" y="4217112"/>
            <a:ext cx="1143000" cy="87315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8" idx="2"/>
          </p:cNvCxnSpPr>
          <p:nvPr/>
        </p:nvCxnSpPr>
        <p:spPr>
          <a:xfrm flipH="1">
            <a:off x="4953000" y="1500709"/>
            <a:ext cx="803564" cy="1635159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2"/>
          </p:cNvCxnSpPr>
          <p:nvPr/>
        </p:nvCxnSpPr>
        <p:spPr>
          <a:xfrm>
            <a:off x="3557954" y="1527296"/>
            <a:ext cx="861646" cy="1589675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0"/>
          </p:cNvCxnSpPr>
          <p:nvPr/>
        </p:nvCxnSpPr>
        <p:spPr>
          <a:xfrm flipH="1" flipV="1">
            <a:off x="4305300" y="4583668"/>
            <a:ext cx="1049482" cy="144780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" idx="0"/>
          </p:cNvCxnSpPr>
          <p:nvPr/>
        </p:nvCxnSpPr>
        <p:spPr>
          <a:xfrm flipV="1">
            <a:off x="3387437" y="4583668"/>
            <a:ext cx="422563" cy="129540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45114" y="76051"/>
            <a:ext cx="7713086" cy="808038"/>
          </a:xfrm>
        </p:spPr>
        <p:txBody>
          <a:bodyPr/>
          <a:lstStyle/>
          <a:p>
            <a:r>
              <a:rPr lang="en-US" dirty="0" smtClean="0"/>
              <a:t>MM Measurement Locations 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84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4288288"/>
            <a:ext cx="4572000" cy="256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68136" y="2743200"/>
            <a:ext cx="1835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455 mm from RE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47799" y="3733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705 mm from RE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19800" y="2743200"/>
            <a:ext cx="1835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552 mm from RE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99463" y="3733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652 mm from RE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9" y="0"/>
            <a:ext cx="4572000" cy="257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9" y="4321214"/>
            <a:ext cx="4572000" cy="256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62101" y="324433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Before MM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328063" y="324433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38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838200"/>
            <a:ext cx="8964488" cy="1222022"/>
          </a:xfrm>
        </p:spPr>
        <p:txBody>
          <a:bodyPr>
            <a:noAutofit/>
          </a:bodyPr>
          <a:lstStyle/>
          <a:p>
            <a:r>
              <a:rPr lang="en-US" dirty="0" smtClean="0"/>
              <a:t>Measured signals from the strain gauges in line with the mechanical model.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dirty="0" smtClean="0"/>
              <a:t>Demonstrator Collaring</a:t>
            </a:r>
            <a:endParaRPr lang="en-US" dirty="0"/>
          </a:p>
        </p:txBody>
      </p:sp>
      <p:pic>
        <p:nvPicPr>
          <p:cNvPr id="4" name="Picture 3" descr="DSC01539doc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5725" r="4016" b="6870"/>
          <a:stretch/>
        </p:blipFill>
        <p:spPr>
          <a:xfrm>
            <a:off x="136965" y="1916832"/>
            <a:ext cx="4291019" cy="2232248"/>
          </a:xfrm>
          <a:prstGeom prst="rect">
            <a:avLst/>
          </a:prstGeom>
        </p:spPr>
      </p:pic>
      <p:pic>
        <p:nvPicPr>
          <p:cNvPr id="5" name="Picture 4" descr="DSC01542doc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8" t="20645" b="9116"/>
          <a:stretch/>
        </p:blipFill>
        <p:spPr>
          <a:xfrm>
            <a:off x="107504" y="4261596"/>
            <a:ext cx="4309426" cy="2424233"/>
          </a:xfrm>
          <a:prstGeom prst="rect">
            <a:avLst/>
          </a:prstGeom>
        </p:spPr>
      </p:pic>
      <p:pic>
        <p:nvPicPr>
          <p:cNvPr id="7" name="Picture 6" descr="DSC01804doc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5"/>
          <a:stretch/>
        </p:blipFill>
        <p:spPr>
          <a:xfrm>
            <a:off x="4499992" y="4293097"/>
            <a:ext cx="4536504" cy="2404164"/>
          </a:xfrm>
          <a:prstGeom prst="rect">
            <a:avLst/>
          </a:prstGeom>
        </p:spPr>
      </p:pic>
      <p:pic>
        <p:nvPicPr>
          <p:cNvPr id="9" name="Picture 8" descr="DSC01750doc-crop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 t="13064" r="8357" b="17839"/>
          <a:stretch/>
        </p:blipFill>
        <p:spPr>
          <a:xfrm>
            <a:off x="4519860" y="1917625"/>
            <a:ext cx="4515457" cy="230955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24/05/2012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Karppinen CERN TE-MSC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</a:t>
            </a:r>
            <a:fld id="{676F3EFD-C057-1140-A4AF-63009F0726D5}" type="slidenum">
              <a:rPr lang="en-US" smtClean="0"/>
              <a:pPr>
                <a:defRPr/>
              </a:pPr>
              <a:t>22</a:t>
            </a:fld>
            <a:endParaRPr lang="en-US" sz="1400" smtClean="0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1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dirty="0" smtClean="0"/>
              <a:t>Demonstrator Cold-mass Assembly</a:t>
            </a:r>
            <a:endParaRPr lang="en-US" dirty="0"/>
          </a:p>
        </p:txBody>
      </p:sp>
      <p:pic>
        <p:nvPicPr>
          <p:cNvPr id="10" name="Picture 17" descr="M:\Nobrega\11 Tesla Final Assembly Pictures\DSC0239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268" y="3733800"/>
            <a:ext cx="474133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101003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r="6320" b="6808"/>
          <a:stretch/>
        </p:blipFill>
        <p:spPr>
          <a:xfrm>
            <a:off x="2895600" y="914400"/>
            <a:ext cx="3100174" cy="2528648"/>
          </a:xfrm>
          <a:prstGeom prst="rect">
            <a:avLst/>
          </a:prstGeom>
        </p:spPr>
      </p:pic>
      <p:pic>
        <p:nvPicPr>
          <p:cNvPr id="11" name="Picture 10" descr="P1010040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4" r="17304" b="29077"/>
          <a:stretch/>
        </p:blipFill>
        <p:spPr>
          <a:xfrm>
            <a:off x="5916953" y="914400"/>
            <a:ext cx="3227048" cy="2514600"/>
          </a:xfrm>
          <a:prstGeom prst="rect">
            <a:avLst/>
          </a:prstGeom>
        </p:spPr>
      </p:pic>
      <p:pic>
        <p:nvPicPr>
          <p:cNvPr id="12" name="Picture 11" descr="P1010003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44"/>
          <a:stretch/>
        </p:blipFill>
        <p:spPr>
          <a:xfrm>
            <a:off x="152400" y="914400"/>
            <a:ext cx="2744462" cy="2514600"/>
          </a:xfrm>
          <a:prstGeom prst="rect">
            <a:avLst/>
          </a:prstGeom>
        </p:spPr>
      </p:pic>
      <p:pic>
        <p:nvPicPr>
          <p:cNvPr id="13" name="Picture 12" descr="P101010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3733800"/>
            <a:ext cx="3556000" cy="2667000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24/05/2012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Karppinen CERN TE-MSC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</a:t>
            </a:r>
            <a:fld id="{676F3EFD-C057-1140-A4AF-63009F0726D5}" type="slidenum">
              <a:rPr lang="en-US" smtClean="0"/>
              <a:pPr>
                <a:defRPr/>
              </a:pPr>
              <a:t>23</a:t>
            </a:fld>
            <a:endParaRPr lang="en-US" sz="1400" smtClean="0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3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Demo test in June</a:t>
            </a:r>
          </a:p>
          <a:p>
            <a:r>
              <a:rPr lang="en-US" dirty="0" smtClean="0"/>
              <a:t>2 lengths of cored RRP 151/169 cable available for 1 m coils.</a:t>
            </a:r>
          </a:p>
          <a:p>
            <a:r>
              <a:rPr lang="en-US" dirty="0" smtClean="0"/>
              <a:t>Cabling trials in progress to validate single pass process (like CERN).</a:t>
            </a:r>
          </a:p>
          <a:p>
            <a:r>
              <a:rPr lang="en-US" dirty="0" smtClean="0"/>
              <a:t>Design of 5.5 m long coil fabrication tooling in progress.</a:t>
            </a:r>
          </a:p>
          <a:p>
            <a:r>
              <a:rPr lang="en-US" dirty="0"/>
              <a:t>I</a:t>
            </a:r>
            <a:r>
              <a:rPr lang="en-US" dirty="0" smtClean="0"/>
              <a:t>nfrastructure for 5.5 m long coils exists (winding, curing, reaction, impregnation, coil </a:t>
            </a:r>
            <a:r>
              <a:rPr lang="en-US" dirty="0" err="1" smtClean="0"/>
              <a:t>assy</a:t>
            </a:r>
            <a:r>
              <a:rPr lang="en-US" dirty="0" smtClean="0"/>
              <a:t>, collaring).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FNAL Activities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24/05/2012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Karppinen CERN TE-MSC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</a:t>
            </a:r>
            <a:fld id="{676F3EFD-C057-1140-A4AF-63009F0726D5}" type="slidenum">
              <a:rPr lang="en-US" smtClean="0"/>
              <a:pPr>
                <a:defRPr/>
              </a:pPr>
              <a:t>24</a:t>
            </a:fld>
            <a:endParaRPr lang="en-US" sz="1400" smtClean="0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6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8200"/>
            <a:ext cx="8382000" cy="5715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1-in-1 Demonstrator test 			Jun-12</a:t>
            </a:r>
          </a:p>
          <a:p>
            <a:r>
              <a:rPr lang="en-US" dirty="0"/>
              <a:t>1 m model	</a:t>
            </a:r>
            <a:r>
              <a:rPr lang="en-US" dirty="0" smtClean="0"/>
              <a:t>(cored RRP-151</a:t>
            </a:r>
            <a:r>
              <a:rPr lang="en-US" dirty="0"/>
              <a:t>/169)			</a:t>
            </a:r>
            <a:endParaRPr lang="en-US" dirty="0" smtClean="0"/>
          </a:p>
          <a:p>
            <a:pPr lvl="1"/>
            <a:r>
              <a:rPr lang="en-US" dirty="0" smtClean="0"/>
              <a:t>Coil fabrication	 				Jun..Aug-12</a:t>
            </a:r>
            <a:endParaRPr lang="en-US" dirty="0"/>
          </a:p>
          <a:p>
            <a:pPr lvl="1"/>
            <a:r>
              <a:rPr lang="en-US" dirty="0" smtClean="0"/>
              <a:t>Cold mass assembly				Nov-12</a:t>
            </a:r>
          </a:p>
          <a:p>
            <a:pPr lvl="1"/>
            <a:r>
              <a:rPr lang="en-US" dirty="0" smtClean="0"/>
              <a:t>Test						Dec-12</a:t>
            </a:r>
          </a:p>
          <a:p>
            <a:r>
              <a:rPr lang="en-US" dirty="0" smtClean="0"/>
              <a:t>2-in-1 </a:t>
            </a:r>
            <a:r>
              <a:rPr lang="en-US" dirty="0" smtClean="0"/>
              <a:t>Demonstrator (2 m)</a:t>
            </a:r>
            <a:endParaRPr lang="en-US" dirty="0" smtClean="0"/>
          </a:p>
          <a:p>
            <a:pPr lvl="1"/>
            <a:r>
              <a:rPr lang="en-US" dirty="0" smtClean="0"/>
              <a:t>Coils for aperture-1				Aug..Oct-12</a:t>
            </a:r>
          </a:p>
          <a:p>
            <a:pPr lvl="1"/>
            <a:r>
              <a:rPr lang="en-US" dirty="0" smtClean="0"/>
              <a:t>1-in-1 assembly and test			Feb-13</a:t>
            </a:r>
          </a:p>
          <a:p>
            <a:pPr lvl="1"/>
            <a:r>
              <a:rPr lang="en-US" dirty="0" smtClean="0"/>
              <a:t>Coils for aperture-2				Nov..Feb-13</a:t>
            </a:r>
          </a:p>
          <a:p>
            <a:pPr lvl="1"/>
            <a:r>
              <a:rPr lang="en-US" dirty="0" smtClean="0"/>
              <a:t>1-in-1 assembly and test			Q2-13</a:t>
            </a:r>
          </a:p>
          <a:p>
            <a:pPr lvl="1"/>
            <a:r>
              <a:rPr lang="en-US" dirty="0" smtClean="0"/>
              <a:t>2-in-1 assembly and test (@</a:t>
            </a:r>
            <a:r>
              <a:rPr lang="en-US" dirty="0" err="1" smtClean="0"/>
              <a:t>cern</a:t>
            </a:r>
            <a:r>
              <a:rPr lang="en-US" dirty="0" smtClean="0"/>
              <a:t>)		Q3-13</a:t>
            </a:r>
          </a:p>
          <a:p>
            <a:r>
              <a:rPr lang="en-US" dirty="0" smtClean="0"/>
              <a:t>5.5 m prototype magnet</a:t>
            </a:r>
          </a:p>
          <a:p>
            <a:pPr lvl="1"/>
            <a:r>
              <a:rPr lang="en-US" dirty="0" smtClean="0"/>
              <a:t>Practice coil (Cu)				Q2-13</a:t>
            </a:r>
          </a:p>
          <a:p>
            <a:pPr lvl="1"/>
            <a:r>
              <a:rPr lang="en-US" dirty="0" smtClean="0"/>
              <a:t>Practice coil (Nb3Sn)				Q4-13</a:t>
            </a:r>
          </a:p>
          <a:p>
            <a:pPr lvl="1"/>
            <a:r>
              <a:rPr lang="en-US" dirty="0" smtClean="0"/>
              <a:t>Coils for aperture-1 &amp; mirror tests		Q2-14</a:t>
            </a:r>
          </a:p>
          <a:p>
            <a:pPr lvl="1"/>
            <a:r>
              <a:rPr lang="en-US" dirty="0" smtClean="0"/>
              <a:t>Collared coil					Q3-14</a:t>
            </a:r>
          </a:p>
          <a:p>
            <a:pPr marL="457200" lvl="1" indent="0">
              <a:buNone/>
            </a:pPr>
            <a:r>
              <a:rPr lang="en-US" dirty="0" smtClean="0"/>
              <a:t>					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FNAL Milestones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24/05/2012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Karppinen CERN TE-MSC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</a:t>
            </a:r>
            <a:fld id="{676F3EFD-C057-1140-A4AF-63009F0726D5}" type="slidenum">
              <a:rPr lang="en-US" smtClean="0"/>
              <a:pPr>
                <a:defRPr/>
              </a:pPr>
              <a:t>25</a:t>
            </a:fld>
            <a:endParaRPr lang="en-US" sz="1400" smtClean="0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8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</a:t>
            </a:r>
            <a:r>
              <a:rPr lang="en-US" dirty="0"/>
              <a:t>-in-1 </a:t>
            </a:r>
            <a:r>
              <a:rPr lang="en-US" dirty="0" smtClean="0"/>
              <a:t>(2 m) magnet </a:t>
            </a:r>
            <a:r>
              <a:rPr lang="en-US" dirty="0"/>
              <a:t>assembly </a:t>
            </a:r>
            <a:r>
              <a:rPr lang="en-US" dirty="0" smtClean="0"/>
              <a:t>and fabrication drawings being completed.</a:t>
            </a:r>
            <a:endParaRPr lang="en-US" dirty="0"/>
          </a:p>
          <a:p>
            <a:r>
              <a:rPr lang="en-US" dirty="0" smtClean="0"/>
              <a:t>2</a:t>
            </a:r>
            <a:r>
              <a:rPr lang="en-US" dirty="0"/>
              <a:t>-in-1 </a:t>
            </a:r>
            <a:r>
              <a:rPr lang="en-US" dirty="0" smtClean="0"/>
              <a:t>(2 m) magnet </a:t>
            </a:r>
            <a:r>
              <a:rPr lang="en-US" dirty="0"/>
              <a:t>assembly in progress</a:t>
            </a:r>
            <a:r>
              <a:rPr lang="en-US" dirty="0" smtClean="0"/>
              <a:t>.</a:t>
            </a:r>
          </a:p>
          <a:p>
            <a:r>
              <a:rPr lang="en-US" dirty="0" smtClean="0"/>
              <a:t>Design of 5.5 m long tooling has begun.</a:t>
            </a:r>
            <a:endParaRPr lang="en-US" dirty="0"/>
          </a:p>
          <a:p>
            <a:r>
              <a:rPr lang="en-US" dirty="0" smtClean="0"/>
              <a:t>Collaring </a:t>
            </a:r>
            <a:r>
              <a:rPr lang="en-US" dirty="0"/>
              <a:t>tooling design complete.</a:t>
            </a:r>
          </a:p>
          <a:p>
            <a:r>
              <a:rPr lang="en-US" dirty="0"/>
              <a:t>Conceptual design </a:t>
            </a:r>
            <a:r>
              <a:rPr lang="en-US" dirty="0" smtClean="0"/>
              <a:t>of coil </a:t>
            </a:r>
            <a:r>
              <a:rPr lang="en-US" dirty="0"/>
              <a:t>handling and assembly tooling complete. Fabrication design in progress.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 Design Effort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24/05/2012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Karppinen CERN TE-MSC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</a:t>
            </a:r>
            <a:fld id="{676F3EFD-C057-1140-A4AF-63009F0726D5}" type="slidenum">
              <a:rPr lang="en-US" smtClean="0"/>
              <a:pPr>
                <a:defRPr/>
              </a:pPr>
              <a:t>26</a:t>
            </a:fld>
            <a:endParaRPr lang="en-US" sz="1400" smtClean="0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9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8200"/>
            <a:ext cx="8458200" cy="5715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Collar </a:t>
            </a:r>
            <a:r>
              <a:rPr lang="en-US" dirty="0"/>
              <a:t>laminations for the mechanical model were delivered and inspected in CERN metrology lab. The order for collars for the aperture </a:t>
            </a:r>
            <a:r>
              <a:rPr lang="en-US" dirty="0" smtClean="0"/>
              <a:t>#1 </a:t>
            </a:r>
            <a:r>
              <a:rPr lang="en-US" dirty="0"/>
              <a:t>was raised. Invitation to tender for the supply of collar laminations for aperture </a:t>
            </a:r>
            <a:r>
              <a:rPr lang="en-US" dirty="0" smtClean="0"/>
              <a:t>#2 </a:t>
            </a:r>
            <a:r>
              <a:rPr lang="en-US" dirty="0"/>
              <a:t>to </a:t>
            </a:r>
            <a:r>
              <a:rPr lang="en-US" dirty="0" smtClean="0"/>
              <a:t>#5 being launched.</a:t>
            </a:r>
          </a:p>
          <a:p>
            <a:r>
              <a:rPr lang="en-US" dirty="0" smtClean="0"/>
              <a:t>1-in-1 yoke laminations ordered.</a:t>
            </a:r>
          </a:p>
          <a:p>
            <a:r>
              <a:rPr lang="en-US" dirty="0" smtClean="0"/>
              <a:t>Order for the outer shells to raise.</a:t>
            </a:r>
            <a:endParaRPr lang="en-US" dirty="0"/>
          </a:p>
          <a:p>
            <a:r>
              <a:rPr lang="en-US" dirty="0"/>
              <a:t>ODS copper alloy based wedges (</a:t>
            </a:r>
            <a:r>
              <a:rPr lang="en-US" dirty="0" err="1"/>
              <a:t>Discup</a:t>
            </a:r>
            <a:r>
              <a:rPr lang="en-US" dirty="0"/>
              <a:t> C3/30 material) expected in </a:t>
            </a:r>
            <a:r>
              <a:rPr lang="en-US" dirty="0" smtClean="0"/>
              <a:t>July.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Winding tooling completed and commissioned.</a:t>
            </a:r>
            <a:endParaRPr lang="en-US" dirty="0"/>
          </a:p>
          <a:p>
            <a:r>
              <a:rPr lang="en-US" dirty="0"/>
              <a:t>Curing tooling </a:t>
            </a:r>
            <a:r>
              <a:rPr lang="en-US" dirty="0" smtClean="0"/>
              <a:t>delivered.</a:t>
            </a:r>
            <a:endParaRPr lang="en-US" dirty="0"/>
          </a:p>
          <a:p>
            <a:r>
              <a:rPr lang="en-US" dirty="0"/>
              <a:t>Reaction tooling delivered at CERN. Dimensional control underway. </a:t>
            </a:r>
          </a:p>
          <a:p>
            <a:r>
              <a:rPr lang="en-US" dirty="0"/>
              <a:t>Reaction furnace commissioning planned for late July.</a:t>
            </a:r>
          </a:p>
          <a:p>
            <a:r>
              <a:rPr lang="en-US" dirty="0" smtClean="0"/>
              <a:t>Vacuum impregnation </a:t>
            </a:r>
            <a:r>
              <a:rPr lang="en-US" dirty="0"/>
              <a:t>tooling </a:t>
            </a:r>
            <a:r>
              <a:rPr lang="en-US" dirty="0" smtClean="0"/>
              <a:t>order placed (lead-time 18 w)</a:t>
            </a:r>
          </a:p>
          <a:p>
            <a:r>
              <a:rPr lang="en-US" dirty="0" smtClean="0"/>
              <a:t>Vacuum impregnation tank expected in August.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Procurement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24/05/2012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Karppinen CERN TE-MSC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</a:t>
            </a:r>
            <a:fld id="{676F3EFD-C057-1140-A4AF-63009F0726D5}" type="slidenum">
              <a:rPr lang="en-US" smtClean="0"/>
              <a:pPr>
                <a:defRPr/>
              </a:pPr>
              <a:t>27</a:t>
            </a:fld>
            <a:endParaRPr lang="en-US" sz="1400" smtClean="0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2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8200"/>
            <a:ext cx="8382000" cy="5715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Practice </a:t>
            </a:r>
            <a:r>
              <a:rPr lang="en-US" dirty="0" smtClean="0"/>
              <a:t>coils (2 m)</a:t>
            </a:r>
            <a:endParaRPr lang="en-US" dirty="0" smtClean="0"/>
          </a:p>
          <a:p>
            <a:pPr lvl="1"/>
            <a:r>
              <a:rPr lang="en-US" dirty="0" smtClean="0"/>
              <a:t>Practice coils #1-#2 (Cu) 				Jun..Aug-12</a:t>
            </a:r>
          </a:p>
          <a:p>
            <a:pPr lvl="1"/>
            <a:r>
              <a:rPr lang="en-US" dirty="0"/>
              <a:t>Practice </a:t>
            </a:r>
            <a:r>
              <a:rPr lang="en-US" dirty="0" smtClean="0"/>
              <a:t>coil #3 (ITER Nb</a:t>
            </a:r>
            <a:r>
              <a:rPr lang="en-US" baseline="-25000" dirty="0" smtClean="0"/>
              <a:t>3</a:t>
            </a:r>
            <a:r>
              <a:rPr lang="en-US" dirty="0" smtClean="0"/>
              <a:t>Sn) </a:t>
            </a:r>
            <a:r>
              <a:rPr lang="en-US" dirty="0"/>
              <a:t>		</a:t>
            </a:r>
            <a:r>
              <a:rPr lang="en-US" dirty="0" smtClean="0"/>
              <a:t>	Aug..Sep-12</a:t>
            </a:r>
          </a:p>
          <a:p>
            <a:pPr lvl="1"/>
            <a:r>
              <a:rPr lang="en-US" dirty="0"/>
              <a:t>Practice coil </a:t>
            </a:r>
            <a:r>
              <a:rPr lang="en-US" dirty="0" smtClean="0"/>
              <a:t>#4 (LARP RRP 54/61) </a:t>
            </a:r>
            <a:r>
              <a:rPr lang="en-US" dirty="0"/>
              <a:t>		</a:t>
            </a:r>
            <a:r>
              <a:rPr lang="en-US" dirty="0" smtClean="0"/>
              <a:t>Oct..Nov-</a:t>
            </a:r>
            <a:r>
              <a:rPr lang="en-US" dirty="0"/>
              <a:t>12</a:t>
            </a:r>
          </a:p>
          <a:p>
            <a:pPr lvl="1"/>
            <a:r>
              <a:rPr lang="en-US" dirty="0" smtClean="0"/>
              <a:t>Mirror test at FNAL				Jan-12</a:t>
            </a:r>
          </a:p>
          <a:p>
            <a:r>
              <a:rPr lang="en-US" dirty="0" smtClean="0"/>
              <a:t>2-in-1 </a:t>
            </a:r>
            <a:r>
              <a:rPr lang="en-US" dirty="0" smtClean="0"/>
              <a:t>Demonstrator (2 m)</a:t>
            </a:r>
            <a:endParaRPr lang="en-US" dirty="0" smtClean="0"/>
          </a:p>
          <a:p>
            <a:pPr lvl="1"/>
            <a:r>
              <a:rPr lang="en-US" dirty="0" smtClean="0"/>
              <a:t>Coils for aperture-1 (RRP 108/127)		Jan..Mar-13</a:t>
            </a:r>
          </a:p>
          <a:p>
            <a:pPr lvl="1"/>
            <a:r>
              <a:rPr lang="en-US" dirty="0" smtClean="0"/>
              <a:t>1-in-1 assembly and test				Q2-13</a:t>
            </a:r>
          </a:p>
          <a:p>
            <a:pPr lvl="1"/>
            <a:r>
              <a:rPr lang="en-US" dirty="0" smtClean="0"/>
              <a:t>Coils for aperture-2 (PIT)				Apr..Jun-13</a:t>
            </a:r>
          </a:p>
          <a:p>
            <a:pPr lvl="1"/>
            <a:r>
              <a:rPr lang="en-US" dirty="0" smtClean="0"/>
              <a:t>1-in-1 assembly and test				Q3-13</a:t>
            </a:r>
          </a:p>
          <a:p>
            <a:pPr lvl="1"/>
            <a:r>
              <a:rPr lang="en-US" dirty="0" smtClean="0"/>
              <a:t>2-in-1 assembly and test				Q4-13</a:t>
            </a:r>
          </a:p>
          <a:p>
            <a:r>
              <a:rPr lang="en-US" dirty="0" smtClean="0"/>
              <a:t>5.5 m prototype magnet</a:t>
            </a:r>
          </a:p>
          <a:p>
            <a:pPr lvl="1"/>
            <a:r>
              <a:rPr lang="en-US" dirty="0" smtClean="0"/>
              <a:t>Practice coil (Cu)					Q1-14</a:t>
            </a:r>
          </a:p>
          <a:p>
            <a:pPr lvl="1"/>
            <a:r>
              <a:rPr lang="en-US" dirty="0" smtClean="0"/>
              <a:t>Practice coil (Nb</a:t>
            </a:r>
            <a:r>
              <a:rPr lang="en-US" baseline="-25000" dirty="0" smtClean="0"/>
              <a:t>3</a:t>
            </a:r>
            <a:r>
              <a:rPr lang="en-US" dirty="0" smtClean="0"/>
              <a:t>Sn)				Q2-14</a:t>
            </a:r>
          </a:p>
          <a:p>
            <a:pPr lvl="1"/>
            <a:r>
              <a:rPr lang="en-US" dirty="0" smtClean="0"/>
              <a:t>Coils for aperture-1 &amp; mirror tests		Q4-14</a:t>
            </a:r>
          </a:p>
          <a:p>
            <a:pPr lvl="1"/>
            <a:r>
              <a:rPr lang="en-US" dirty="0" smtClean="0"/>
              <a:t>Collared coil					Q1-15</a:t>
            </a:r>
          </a:p>
          <a:p>
            <a:pPr lvl="1"/>
            <a:r>
              <a:rPr lang="en-US" dirty="0" smtClean="0"/>
              <a:t>2-in-1 cold-mass and </a:t>
            </a:r>
            <a:r>
              <a:rPr lang="en-US" dirty="0" err="1" smtClean="0"/>
              <a:t>cryo</a:t>
            </a:r>
            <a:r>
              <a:rPr lang="en-US" dirty="0" smtClean="0"/>
              <a:t>-magnet			Q2-15</a:t>
            </a:r>
          </a:p>
          <a:p>
            <a:pPr lvl="1"/>
            <a:r>
              <a:rPr lang="en-US" dirty="0" smtClean="0"/>
              <a:t>Cold test						Q3-15</a:t>
            </a:r>
          </a:p>
          <a:p>
            <a:pPr marL="457200" lvl="1" indent="0">
              <a:buNone/>
            </a:pPr>
            <a:r>
              <a:rPr lang="en-US" dirty="0" smtClean="0"/>
              <a:t>					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 Milestones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24/05/2012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Karppinen CERN TE-MSC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</a:t>
            </a:r>
            <a:fld id="{676F3EFD-C057-1140-A4AF-63009F0726D5}" type="slidenum">
              <a:rPr lang="en-US" smtClean="0"/>
              <a:pPr>
                <a:defRPr/>
              </a:pPr>
              <a:t>28</a:t>
            </a:fld>
            <a:endParaRPr lang="en-US" sz="1400" smtClean="0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8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/>
          <p:cNvCxnSpPr>
            <a:endCxn id="73" idx="0"/>
          </p:cNvCxnSpPr>
          <p:nvPr/>
        </p:nvCxnSpPr>
        <p:spPr>
          <a:xfrm>
            <a:off x="381000" y="2690534"/>
            <a:ext cx="3987811" cy="1016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11 T Dipole &amp; Collimator </a:t>
            </a:r>
            <a:br>
              <a:rPr lang="en-US" i="1" dirty="0" smtClean="0"/>
            </a:br>
            <a:r>
              <a:rPr lang="en-US" i="1" dirty="0" err="1" smtClean="0"/>
              <a:t>Cryo</a:t>
            </a:r>
            <a:r>
              <a:rPr lang="en-US" i="1" dirty="0" smtClean="0"/>
              <a:t>-Assembly options</a:t>
            </a:r>
            <a:endParaRPr lang="en-US" dirty="0"/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M. Karppinen CERN TE-MSC</a:t>
            </a:r>
            <a:endParaRPr lang="en-US" dirty="0"/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02AFE-A3DB-4B3C-A39F-3A0EF318F18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66725" y="1318934"/>
            <a:ext cx="6905625" cy="0"/>
          </a:xfrm>
          <a:prstGeom prst="straightConnector1">
            <a:avLst/>
          </a:prstGeom>
          <a:ln w="19050">
            <a:solidFill>
              <a:schemeClr val="accent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38150" y="1166534"/>
            <a:ext cx="28576" cy="49419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64" idx="3"/>
          </p:cNvCxnSpPr>
          <p:nvPr/>
        </p:nvCxnSpPr>
        <p:spPr>
          <a:xfrm flipH="1">
            <a:off x="7345680" y="1364081"/>
            <a:ext cx="26670" cy="47354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90800" y="1014134"/>
            <a:ext cx="2428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15,66 m (IC to IC plane)</a:t>
            </a:r>
            <a:endParaRPr lang="fr-FR" sz="1400" b="1" dirty="0"/>
          </a:p>
        </p:txBody>
      </p:sp>
      <p:sp>
        <p:nvSpPr>
          <p:cNvPr id="34" name="Oval 33"/>
          <p:cNvSpPr/>
          <p:nvPr/>
        </p:nvSpPr>
        <p:spPr>
          <a:xfrm>
            <a:off x="4112348" y="2282238"/>
            <a:ext cx="564555" cy="609600"/>
          </a:xfrm>
          <a:prstGeom prst="ellipse">
            <a:avLst/>
          </a:prstGeom>
          <a:noFill/>
          <a:ln>
            <a:solidFill>
              <a:srgbClr val="2D2D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val 17"/>
          <p:cNvSpPr/>
          <p:nvPr/>
        </p:nvSpPr>
        <p:spPr>
          <a:xfrm>
            <a:off x="762000" y="2282238"/>
            <a:ext cx="551857" cy="609600"/>
          </a:xfrm>
          <a:prstGeom prst="ellipse">
            <a:avLst/>
          </a:prstGeom>
          <a:noFill/>
          <a:ln>
            <a:solidFill>
              <a:srgbClr val="2D2D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074087" y="2282238"/>
            <a:ext cx="3301657" cy="60960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158813" y="2198078"/>
            <a:ext cx="3074056" cy="0"/>
          </a:xfrm>
          <a:prstGeom prst="straightConnector1">
            <a:avLst/>
          </a:prstGeom>
          <a:ln w="19050">
            <a:solidFill>
              <a:schemeClr val="accent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870493" y="1904946"/>
            <a:ext cx="1321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10,6 m (</a:t>
            </a:r>
            <a:r>
              <a:rPr lang="en-US" sz="1400" dirty="0" err="1" smtClean="0"/>
              <a:t>L</a:t>
            </a:r>
            <a:r>
              <a:rPr lang="en-US" sz="1400" baseline="-25000" dirty="0" err="1" smtClean="0"/>
              <a:t>mag</a:t>
            </a:r>
            <a:r>
              <a:rPr lang="en-US" sz="1400" dirty="0" smtClean="0"/>
              <a:t>)</a:t>
            </a:r>
            <a:endParaRPr lang="fr-FR" sz="1400" dirty="0"/>
          </a:p>
        </p:txBody>
      </p:sp>
      <p:grpSp>
        <p:nvGrpSpPr>
          <p:cNvPr id="3" name="Group 35"/>
          <p:cNvGrpSpPr/>
          <p:nvPr/>
        </p:nvGrpSpPr>
        <p:grpSpPr>
          <a:xfrm>
            <a:off x="1082149" y="2344790"/>
            <a:ext cx="3287922" cy="462888"/>
            <a:chOff x="2291823" y="2168856"/>
            <a:chExt cx="3572733" cy="462888"/>
          </a:xfrm>
        </p:grpSpPr>
        <p:sp>
          <p:nvSpPr>
            <p:cNvPr id="20" name="Rectangle 19"/>
            <p:cNvSpPr/>
            <p:nvPr/>
          </p:nvSpPr>
          <p:spPr>
            <a:xfrm>
              <a:off x="2438400" y="2174544"/>
              <a:ext cx="3276600" cy="4572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291823" y="2168856"/>
              <a:ext cx="152400" cy="4572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712156" y="2174544"/>
              <a:ext cx="152400" cy="4572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" name="Group 71"/>
          <p:cNvGrpSpPr/>
          <p:nvPr/>
        </p:nvGrpSpPr>
        <p:grpSpPr>
          <a:xfrm>
            <a:off x="939800" y="2601634"/>
            <a:ext cx="228600" cy="215900"/>
            <a:chOff x="5105400" y="4318000"/>
            <a:chExt cx="228600" cy="215900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5143500" y="4318000"/>
              <a:ext cx="152400" cy="2159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5105400" y="4343400"/>
              <a:ext cx="228600" cy="1524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Freeform 72"/>
          <p:cNvSpPr/>
          <p:nvPr/>
        </p:nvSpPr>
        <p:spPr>
          <a:xfrm>
            <a:off x="4368811" y="2690534"/>
            <a:ext cx="330200" cy="152400"/>
          </a:xfrm>
          <a:custGeom>
            <a:avLst/>
            <a:gdLst>
              <a:gd name="connsiteX0" fmla="*/ 0 w 444500"/>
              <a:gd name="connsiteY0" fmla="*/ 21167 h 317500"/>
              <a:gd name="connsiteX1" fmla="*/ 139700 w 444500"/>
              <a:gd name="connsiteY1" fmla="*/ 33867 h 317500"/>
              <a:gd name="connsiteX2" fmla="*/ 114300 w 444500"/>
              <a:gd name="connsiteY2" fmla="*/ 224367 h 317500"/>
              <a:gd name="connsiteX3" fmla="*/ 177800 w 444500"/>
              <a:gd name="connsiteY3" fmla="*/ 300567 h 317500"/>
              <a:gd name="connsiteX4" fmla="*/ 241300 w 444500"/>
              <a:gd name="connsiteY4" fmla="*/ 122767 h 317500"/>
              <a:gd name="connsiteX5" fmla="*/ 279400 w 444500"/>
              <a:gd name="connsiteY5" fmla="*/ 21167 h 317500"/>
              <a:gd name="connsiteX6" fmla="*/ 444500 w 444500"/>
              <a:gd name="connsiteY6" fmla="*/ 8467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500" h="317500">
                <a:moveTo>
                  <a:pt x="0" y="21167"/>
                </a:moveTo>
                <a:cubicBezTo>
                  <a:pt x="60325" y="10583"/>
                  <a:pt x="120650" y="0"/>
                  <a:pt x="139700" y="33867"/>
                </a:cubicBezTo>
                <a:cubicBezTo>
                  <a:pt x="158750" y="67734"/>
                  <a:pt x="107950" y="179917"/>
                  <a:pt x="114300" y="224367"/>
                </a:cubicBezTo>
                <a:cubicBezTo>
                  <a:pt x="120650" y="268817"/>
                  <a:pt x="156633" y="317500"/>
                  <a:pt x="177800" y="300567"/>
                </a:cubicBezTo>
                <a:cubicBezTo>
                  <a:pt x="198967" y="283634"/>
                  <a:pt x="224367" y="169334"/>
                  <a:pt x="241300" y="122767"/>
                </a:cubicBezTo>
                <a:cubicBezTo>
                  <a:pt x="258233" y="76200"/>
                  <a:pt x="245533" y="40217"/>
                  <a:pt x="279400" y="21167"/>
                </a:cubicBezTo>
                <a:cubicBezTo>
                  <a:pt x="313267" y="2117"/>
                  <a:pt x="378883" y="5292"/>
                  <a:pt x="444500" y="8467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4699011" y="2690534"/>
            <a:ext cx="2768589" cy="1016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4940300" y="2652434"/>
            <a:ext cx="2286000" cy="914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 83"/>
          <p:cNvSpPr/>
          <p:nvPr/>
        </p:nvSpPr>
        <p:spPr>
          <a:xfrm>
            <a:off x="495300" y="2538134"/>
            <a:ext cx="6883400" cy="4571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84"/>
          <p:cNvSpPr/>
          <p:nvPr/>
        </p:nvSpPr>
        <p:spPr>
          <a:xfrm>
            <a:off x="5181491" y="2449234"/>
            <a:ext cx="1628529" cy="152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5194300" y="2233334"/>
            <a:ext cx="1587500" cy="0"/>
          </a:xfrm>
          <a:prstGeom prst="straightConnector1">
            <a:avLst/>
          </a:prstGeom>
          <a:ln w="19050">
            <a:solidFill>
              <a:srgbClr val="2D2DB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5194300" y="1903134"/>
            <a:ext cx="156327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 smtClean="0"/>
              <a:t>3 m (</a:t>
            </a:r>
            <a:r>
              <a:rPr lang="fr-FR" sz="1400" dirty="0" err="1" smtClean="0"/>
              <a:t>collimator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762000" y="1699934"/>
            <a:ext cx="3914903" cy="0"/>
          </a:xfrm>
          <a:prstGeom prst="straightConnector1">
            <a:avLst/>
          </a:prstGeom>
          <a:ln w="19050">
            <a:solidFill>
              <a:schemeClr val="accent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1597638" y="1395134"/>
            <a:ext cx="1385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11,48 m (L</a:t>
            </a:r>
            <a:r>
              <a:rPr lang="en-US" sz="1400" baseline="-25000" dirty="0" smtClean="0">
                <a:solidFill>
                  <a:srgbClr val="FF0000"/>
                </a:solidFill>
              </a:rPr>
              <a:t>CM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584200" y="2652434"/>
            <a:ext cx="182880" cy="91440"/>
          </a:xfrm>
          <a:prstGeom prst="rect">
            <a:avLst/>
          </a:prstGeom>
          <a:noFill/>
          <a:ln>
            <a:solidFill>
              <a:srgbClr val="2D2D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Rectangle 103"/>
          <p:cNvSpPr/>
          <p:nvPr/>
        </p:nvSpPr>
        <p:spPr>
          <a:xfrm>
            <a:off x="495300" y="2334934"/>
            <a:ext cx="6883400" cy="4571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TextBox 104"/>
          <p:cNvSpPr txBox="1"/>
          <p:nvPr/>
        </p:nvSpPr>
        <p:spPr>
          <a:xfrm>
            <a:off x="7619853" y="2157134"/>
            <a:ext cx="1208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beam</a:t>
            </a:r>
            <a:r>
              <a:rPr lang="fr-FR" sz="1400" dirty="0" smtClean="0"/>
              <a:t> tubes</a:t>
            </a:r>
            <a:endParaRPr lang="fr-FR" sz="1400" dirty="0"/>
          </a:p>
        </p:txBody>
      </p:sp>
      <p:sp>
        <p:nvSpPr>
          <p:cNvPr id="106" name="TextBox 105"/>
          <p:cNvSpPr txBox="1"/>
          <p:nvPr/>
        </p:nvSpPr>
        <p:spPr>
          <a:xfrm>
            <a:off x="7389777" y="1776134"/>
            <a:ext cx="1574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Line X (</a:t>
            </a:r>
            <a:r>
              <a:rPr lang="fr-FR" sz="1400" dirty="0" err="1" smtClean="0"/>
              <a:t>H.exch</a:t>
            </a:r>
            <a:r>
              <a:rPr lang="fr-FR" sz="1400" dirty="0" smtClean="0"/>
              <a:t>.) </a:t>
            </a:r>
            <a:endParaRPr lang="fr-FR" sz="1400" dirty="0"/>
          </a:p>
        </p:txBody>
      </p:sp>
      <p:cxnSp>
        <p:nvCxnSpPr>
          <p:cNvPr id="108" name="Straight Connector 107"/>
          <p:cNvCxnSpPr/>
          <p:nvPr/>
        </p:nvCxnSpPr>
        <p:spPr>
          <a:xfrm flipH="1">
            <a:off x="7416800" y="2068234"/>
            <a:ext cx="165100" cy="276860"/>
          </a:xfrm>
          <a:prstGeom prst="line">
            <a:avLst/>
          </a:prstGeom>
          <a:ln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>
            <a:off x="7391400" y="2385734"/>
            <a:ext cx="228600" cy="124460"/>
          </a:xfrm>
          <a:prstGeom prst="line">
            <a:avLst/>
          </a:prstGeom>
          <a:ln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7454714" y="2766734"/>
            <a:ext cx="1175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Line M </a:t>
            </a:r>
          </a:p>
          <a:p>
            <a:pPr algn="ctr"/>
            <a:r>
              <a:rPr lang="fr-FR" sz="1400" dirty="0" smtClean="0"/>
              <a:t>(</a:t>
            </a:r>
            <a:r>
              <a:rPr lang="fr-FR" sz="1400" dirty="0" err="1" smtClean="0"/>
              <a:t>B.Bar</a:t>
            </a:r>
            <a:r>
              <a:rPr lang="fr-FR" sz="1400" dirty="0" smtClean="0"/>
              <a:t> line)</a:t>
            </a:r>
            <a:endParaRPr lang="fr-FR" sz="1400" dirty="0"/>
          </a:p>
        </p:txBody>
      </p:sp>
      <p:cxnSp>
        <p:nvCxnSpPr>
          <p:cNvPr id="112" name="Straight Connector 111"/>
          <p:cNvCxnSpPr/>
          <p:nvPr/>
        </p:nvCxnSpPr>
        <p:spPr>
          <a:xfrm flipH="1" flipV="1">
            <a:off x="7251700" y="2723554"/>
            <a:ext cx="393700" cy="220980"/>
          </a:xfrm>
          <a:prstGeom prst="line">
            <a:avLst/>
          </a:prstGeom>
          <a:ln>
            <a:solidFill>
              <a:srgbClr val="2D2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81000" y="4308538"/>
            <a:ext cx="4212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/>
          <p:cNvSpPr/>
          <p:nvPr/>
        </p:nvSpPr>
        <p:spPr>
          <a:xfrm>
            <a:off x="4232869" y="3900242"/>
            <a:ext cx="564555" cy="609600"/>
          </a:xfrm>
          <a:prstGeom prst="ellipse">
            <a:avLst/>
          </a:prstGeom>
          <a:noFill/>
          <a:ln>
            <a:solidFill>
              <a:srgbClr val="2D2D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Oval 66"/>
          <p:cNvSpPr/>
          <p:nvPr/>
        </p:nvSpPr>
        <p:spPr>
          <a:xfrm>
            <a:off x="762000" y="3900242"/>
            <a:ext cx="551857" cy="609600"/>
          </a:xfrm>
          <a:prstGeom prst="ellipse">
            <a:avLst/>
          </a:prstGeom>
          <a:noFill/>
          <a:ln>
            <a:solidFill>
              <a:srgbClr val="2D2D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/>
          <p:cNvSpPr/>
          <p:nvPr/>
        </p:nvSpPr>
        <p:spPr>
          <a:xfrm>
            <a:off x="1074087" y="3900242"/>
            <a:ext cx="3421713" cy="609600"/>
          </a:xfrm>
          <a:prstGeom prst="rect">
            <a:avLst/>
          </a:prstGeom>
          <a:solidFill>
            <a:schemeClr val="bg1"/>
          </a:solidFill>
          <a:ln>
            <a:solidFill>
              <a:srgbClr val="2D2D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1181100" y="3811736"/>
            <a:ext cx="1492568" cy="4346"/>
          </a:xfrm>
          <a:prstGeom prst="straightConnector1">
            <a:avLst/>
          </a:prstGeom>
          <a:ln w="19050">
            <a:solidFill>
              <a:srgbClr val="2D2DB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420523" y="3508910"/>
            <a:ext cx="1210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5,3 m (</a:t>
            </a:r>
            <a:r>
              <a:rPr lang="en-US" sz="1400" dirty="0" err="1" smtClean="0"/>
              <a:t>L</a:t>
            </a:r>
            <a:r>
              <a:rPr lang="en-US" sz="1400" baseline="-25000" dirty="0" err="1" smtClean="0"/>
              <a:t>mag</a:t>
            </a:r>
            <a:r>
              <a:rPr lang="en-US" sz="1400" dirty="0" smtClean="0"/>
              <a:t>)</a:t>
            </a:r>
            <a:endParaRPr lang="fr-FR" sz="1400" dirty="0"/>
          </a:p>
        </p:txBody>
      </p:sp>
      <p:sp>
        <p:nvSpPr>
          <p:cNvPr id="71" name="Freeform 70"/>
          <p:cNvSpPr/>
          <p:nvPr/>
        </p:nvSpPr>
        <p:spPr>
          <a:xfrm>
            <a:off x="4489450" y="4308538"/>
            <a:ext cx="330200" cy="152400"/>
          </a:xfrm>
          <a:custGeom>
            <a:avLst/>
            <a:gdLst>
              <a:gd name="connsiteX0" fmla="*/ 0 w 444500"/>
              <a:gd name="connsiteY0" fmla="*/ 21167 h 317500"/>
              <a:gd name="connsiteX1" fmla="*/ 139700 w 444500"/>
              <a:gd name="connsiteY1" fmla="*/ 33867 h 317500"/>
              <a:gd name="connsiteX2" fmla="*/ 114300 w 444500"/>
              <a:gd name="connsiteY2" fmla="*/ 224367 h 317500"/>
              <a:gd name="connsiteX3" fmla="*/ 177800 w 444500"/>
              <a:gd name="connsiteY3" fmla="*/ 300567 h 317500"/>
              <a:gd name="connsiteX4" fmla="*/ 241300 w 444500"/>
              <a:gd name="connsiteY4" fmla="*/ 122767 h 317500"/>
              <a:gd name="connsiteX5" fmla="*/ 279400 w 444500"/>
              <a:gd name="connsiteY5" fmla="*/ 21167 h 317500"/>
              <a:gd name="connsiteX6" fmla="*/ 444500 w 444500"/>
              <a:gd name="connsiteY6" fmla="*/ 8467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500" h="317500">
                <a:moveTo>
                  <a:pt x="0" y="21167"/>
                </a:moveTo>
                <a:cubicBezTo>
                  <a:pt x="60325" y="10583"/>
                  <a:pt x="120650" y="0"/>
                  <a:pt x="139700" y="33867"/>
                </a:cubicBezTo>
                <a:cubicBezTo>
                  <a:pt x="158750" y="67734"/>
                  <a:pt x="107950" y="179917"/>
                  <a:pt x="114300" y="224367"/>
                </a:cubicBezTo>
                <a:cubicBezTo>
                  <a:pt x="120650" y="268817"/>
                  <a:pt x="156633" y="317500"/>
                  <a:pt x="177800" y="300567"/>
                </a:cubicBezTo>
                <a:cubicBezTo>
                  <a:pt x="198967" y="283634"/>
                  <a:pt x="224367" y="169334"/>
                  <a:pt x="241300" y="122767"/>
                </a:cubicBezTo>
                <a:cubicBezTo>
                  <a:pt x="258233" y="76200"/>
                  <a:pt x="245533" y="40217"/>
                  <a:pt x="279400" y="21167"/>
                </a:cubicBezTo>
                <a:cubicBezTo>
                  <a:pt x="313267" y="2117"/>
                  <a:pt x="378883" y="5292"/>
                  <a:pt x="444500" y="8467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4791075" y="4308538"/>
            <a:ext cx="2676525" cy="127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4816474" y="4289488"/>
            <a:ext cx="2498725" cy="457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/>
          <p:cNvSpPr/>
          <p:nvPr/>
        </p:nvSpPr>
        <p:spPr>
          <a:xfrm>
            <a:off x="495300" y="4156138"/>
            <a:ext cx="6883400" cy="45719"/>
          </a:xfrm>
          <a:prstGeom prst="rect">
            <a:avLst/>
          </a:prstGeom>
          <a:noFill/>
          <a:ln>
            <a:solidFill>
              <a:srgbClr val="2D2D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/>
          <p:cNvSpPr/>
          <p:nvPr/>
        </p:nvSpPr>
        <p:spPr>
          <a:xfrm>
            <a:off x="5177088" y="4067238"/>
            <a:ext cx="1676400" cy="152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5204651" y="3839670"/>
            <a:ext cx="1651000" cy="11668"/>
          </a:xfrm>
          <a:prstGeom prst="straightConnector1">
            <a:avLst/>
          </a:prstGeom>
          <a:ln w="19050">
            <a:solidFill>
              <a:srgbClr val="2D2DB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5062602" y="3521138"/>
            <a:ext cx="162069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 smtClean="0"/>
              <a:t>3 m (</a:t>
            </a:r>
            <a:r>
              <a:rPr lang="fr-FR" sz="1400" dirty="0" err="1" smtClean="0"/>
              <a:t>collimator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838200" y="2772215"/>
            <a:ext cx="3962400" cy="9524"/>
          </a:xfrm>
          <a:prstGeom prst="straightConnector1">
            <a:avLst/>
          </a:prstGeom>
          <a:ln w="19050">
            <a:solidFill>
              <a:srgbClr val="2D2DB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584200" y="4270438"/>
            <a:ext cx="182880" cy="54864"/>
          </a:xfrm>
          <a:prstGeom prst="rect">
            <a:avLst/>
          </a:prstGeom>
          <a:noFill/>
          <a:ln>
            <a:solidFill>
              <a:srgbClr val="2D2D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82"/>
          <p:cNvSpPr/>
          <p:nvPr/>
        </p:nvSpPr>
        <p:spPr>
          <a:xfrm>
            <a:off x="495300" y="3952938"/>
            <a:ext cx="6883400" cy="45719"/>
          </a:xfrm>
          <a:prstGeom prst="rect">
            <a:avLst/>
          </a:prstGeom>
          <a:noFill/>
          <a:ln>
            <a:solidFill>
              <a:srgbClr val="2D2D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3" name="Straight Connector 102"/>
          <p:cNvCxnSpPr/>
          <p:nvPr/>
        </p:nvCxnSpPr>
        <p:spPr>
          <a:xfrm flipV="1">
            <a:off x="1943100" y="4318063"/>
            <a:ext cx="2590800" cy="127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35"/>
          <p:cNvGrpSpPr/>
          <p:nvPr/>
        </p:nvGrpSpPr>
        <p:grpSpPr>
          <a:xfrm>
            <a:off x="2819400" y="3956113"/>
            <a:ext cx="1661052" cy="462888"/>
            <a:chOff x="2291823" y="2168856"/>
            <a:chExt cx="3572733" cy="462888"/>
          </a:xfrm>
          <a:solidFill>
            <a:srgbClr val="3333CC"/>
          </a:solidFill>
        </p:grpSpPr>
        <p:sp>
          <p:nvSpPr>
            <p:cNvPr id="110" name="Rectangle 109"/>
            <p:cNvSpPr/>
            <p:nvPr/>
          </p:nvSpPr>
          <p:spPr>
            <a:xfrm>
              <a:off x="2438400" y="2174544"/>
              <a:ext cx="3276600" cy="457200"/>
            </a:xfrm>
            <a:prstGeom prst="rect">
              <a:avLst/>
            </a:prstGeom>
            <a:grpFill/>
            <a:ln>
              <a:solidFill>
                <a:srgbClr val="2D2D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291823" y="2168856"/>
              <a:ext cx="152400" cy="457200"/>
            </a:xfrm>
            <a:prstGeom prst="rect">
              <a:avLst/>
            </a:prstGeom>
            <a:grpFill/>
            <a:ln>
              <a:solidFill>
                <a:srgbClr val="2D2D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5712156" y="2174544"/>
              <a:ext cx="152400" cy="457200"/>
            </a:xfrm>
            <a:prstGeom prst="rect">
              <a:avLst/>
            </a:prstGeom>
            <a:grpFill/>
            <a:ln>
              <a:solidFill>
                <a:srgbClr val="2D2D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5" name="Group 35"/>
          <p:cNvGrpSpPr/>
          <p:nvPr/>
        </p:nvGrpSpPr>
        <p:grpSpPr>
          <a:xfrm>
            <a:off x="1082149" y="3962794"/>
            <a:ext cx="1661052" cy="462888"/>
            <a:chOff x="2291823" y="2168856"/>
            <a:chExt cx="3572733" cy="462888"/>
          </a:xfrm>
          <a:solidFill>
            <a:schemeClr val="accent2"/>
          </a:solidFill>
        </p:grpSpPr>
        <p:sp>
          <p:nvSpPr>
            <p:cNvPr id="116" name="Rectangle 115"/>
            <p:cNvSpPr/>
            <p:nvPr/>
          </p:nvSpPr>
          <p:spPr>
            <a:xfrm>
              <a:off x="2438400" y="2174544"/>
              <a:ext cx="3276600" cy="457200"/>
            </a:xfrm>
            <a:prstGeom prst="rect">
              <a:avLst/>
            </a:prstGeom>
            <a:grpFill/>
            <a:ln>
              <a:solidFill>
                <a:srgbClr val="2D2D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2291823" y="2168856"/>
              <a:ext cx="152400" cy="457200"/>
            </a:xfrm>
            <a:prstGeom prst="rect">
              <a:avLst/>
            </a:prstGeom>
            <a:grpFill/>
            <a:ln>
              <a:solidFill>
                <a:srgbClr val="2D2D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5712156" y="2174544"/>
              <a:ext cx="152400" cy="457200"/>
            </a:xfrm>
            <a:prstGeom prst="rect">
              <a:avLst/>
            </a:prstGeom>
            <a:grpFill/>
            <a:ln>
              <a:solidFill>
                <a:srgbClr val="2D2D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9" name="Group 71"/>
          <p:cNvGrpSpPr/>
          <p:nvPr/>
        </p:nvGrpSpPr>
        <p:grpSpPr>
          <a:xfrm>
            <a:off x="939800" y="4219638"/>
            <a:ext cx="228600" cy="215900"/>
            <a:chOff x="5105400" y="4318000"/>
            <a:chExt cx="228600" cy="215900"/>
          </a:xfrm>
        </p:grpSpPr>
        <p:cxnSp>
          <p:nvCxnSpPr>
            <p:cNvPr id="120" name="Straight Connector 119"/>
            <p:cNvCxnSpPr/>
            <p:nvPr/>
          </p:nvCxnSpPr>
          <p:spPr>
            <a:xfrm>
              <a:off x="5143500" y="4318000"/>
              <a:ext cx="152400" cy="2159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V="1">
              <a:off x="5105400" y="4343400"/>
              <a:ext cx="228600" cy="1524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2" name="Straight Arrow Connector 121"/>
          <p:cNvCxnSpPr/>
          <p:nvPr/>
        </p:nvCxnSpPr>
        <p:spPr>
          <a:xfrm>
            <a:off x="2907030" y="3811736"/>
            <a:ext cx="1463040" cy="0"/>
          </a:xfrm>
          <a:prstGeom prst="straightConnector1">
            <a:avLst/>
          </a:prstGeom>
          <a:ln w="19050">
            <a:solidFill>
              <a:srgbClr val="2D2DB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3146453" y="3504564"/>
            <a:ext cx="1210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5,3 m (</a:t>
            </a:r>
            <a:r>
              <a:rPr lang="en-US" sz="1400" dirty="0" err="1" smtClean="0"/>
              <a:t>L</a:t>
            </a:r>
            <a:r>
              <a:rPr lang="en-US" sz="1400" baseline="-25000" dirty="0" err="1" smtClean="0"/>
              <a:t>mag</a:t>
            </a:r>
            <a:r>
              <a:rPr lang="en-US" sz="1400" dirty="0" smtClean="0"/>
              <a:t>)</a:t>
            </a:r>
            <a:endParaRPr lang="fr-FR" sz="1400" dirty="0"/>
          </a:p>
        </p:txBody>
      </p:sp>
      <p:sp>
        <p:nvSpPr>
          <p:cNvPr id="124" name="Oval 123"/>
          <p:cNvSpPr/>
          <p:nvPr/>
        </p:nvSpPr>
        <p:spPr>
          <a:xfrm>
            <a:off x="2438400" y="5696979"/>
            <a:ext cx="564555" cy="609600"/>
          </a:xfrm>
          <a:prstGeom prst="ellipse">
            <a:avLst/>
          </a:prstGeom>
          <a:noFill/>
          <a:ln>
            <a:solidFill>
              <a:srgbClr val="2D2D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Oval 124"/>
          <p:cNvSpPr/>
          <p:nvPr/>
        </p:nvSpPr>
        <p:spPr>
          <a:xfrm>
            <a:off x="762000" y="5696979"/>
            <a:ext cx="551857" cy="609600"/>
          </a:xfrm>
          <a:prstGeom prst="ellipse">
            <a:avLst/>
          </a:prstGeom>
          <a:noFill/>
          <a:ln>
            <a:solidFill>
              <a:srgbClr val="2D2D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Rectangle 125"/>
          <p:cNvSpPr/>
          <p:nvPr/>
        </p:nvSpPr>
        <p:spPr>
          <a:xfrm>
            <a:off x="1074087" y="5696979"/>
            <a:ext cx="1669113" cy="609600"/>
          </a:xfrm>
          <a:prstGeom prst="rect">
            <a:avLst/>
          </a:prstGeom>
          <a:solidFill>
            <a:schemeClr val="bg1"/>
          </a:solidFill>
          <a:ln>
            <a:solidFill>
              <a:srgbClr val="2D2D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7" name="Straight Arrow Connector 126"/>
          <p:cNvCxnSpPr/>
          <p:nvPr/>
        </p:nvCxnSpPr>
        <p:spPr>
          <a:xfrm>
            <a:off x="1181100" y="5612819"/>
            <a:ext cx="1463040" cy="0"/>
          </a:xfrm>
          <a:prstGeom prst="straightConnector1">
            <a:avLst/>
          </a:prstGeom>
          <a:ln w="19050">
            <a:solidFill>
              <a:srgbClr val="2D2DB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1401882" y="5287305"/>
            <a:ext cx="1210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5,3 m (</a:t>
            </a:r>
            <a:r>
              <a:rPr lang="en-US" sz="1400" dirty="0" err="1" smtClean="0"/>
              <a:t>L</a:t>
            </a:r>
            <a:r>
              <a:rPr lang="en-US" sz="1400" baseline="-25000" dirty="0" err="1" smtClean="0"/>
              <a:t>mag</a:t>
            </a:r>
            <a:r>
              <a:rPr lang="en-US" sz="1400" dirty="0" smtClean="0"/>
              <a:t>)</a:t>
            </a:r>
            <a:endParaRPr lang="fr-FR" sz="1400" dirty="0"/>
          </a:p>
        </p:txBody>
      </p:sp>
      <p:sp>
        <p:nvSpPr>
          <p:cNvPr id="129" name="Freeform 128"/>
          <p:cNvSpPr/>
          <p:nvPr/>
        </p:nvSpPr>
        <p:spPr>
          <a:xfrm>
            <a:off x="2733675" y="6086225"/>
            <a:ext cx="330200" cy="152400"/>
          </a:xfrm>
          <a:custGeom>
            <a:avLst/>
            <a:gdLst>
              <a:gd name="connsiteX0" fmla="*/ 0 w 444500"/>
              <a:gd name="connsiteY0" fmla="*/ 21167 h 317500"/>
              <a:gd name="connsiteX1" fmla="*/ 139700 w 444500"/>
              <a:gd name="connsiteY1" fmla="*/ 33867 h 317500"/>
              <a:gd name="connsiteX2" fmla="*/ 114300 w 444500"/>
              <a:gd name="connsiteY2" fmla="*/ 224367 h 317500"/>
              <a:gd name="connsiteX3" fmla="*/ 177800 w 444500"/>
              <a:gd name="connsiteY3" fmla="*/ 300567 h 317500"/>
              <a:gd name="connsiteX4" fmla="*/ 241300 w 444500"/>
              <a:gd name="connsiteY4" fmla="*/ 122767 h 317500"/>
              <a:gd name="connsiteX5" fmla="*/ 279400 w 444500"/>
              <a:gd name="connsiteY5" fmla="*/ 21167 h 317500"/>
              <a:gd name="connsiteX6" fmla="*/ 444500 w 444500"/>
              <a:gd name="connsiteY6" fmla="*/ 8467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500" h="317500">
                <a:moveTo>
                  <a:pt x="0" y="21167"/>
                </a:moveTo>
                <a:cubicBezTo>
                  <a:pt x="60325" y="10583"/>
                  <a:pt x="120650" y="0"/>
                  <a:pt x="139700" y="33867"/>
                </a:cubicBezTo>
                <a:cubicBezTo>
                  <a:pt x="158750" y="67734"/>
                  <a:pt x="107950" y="179917"/>
                  <a:pt x="114300" y="224367"/>
                </a:cubicBezTo>
                <a:cubicBezTo>
                  <a:pt x="120650" y="268817"/>
                  <a:pt x="156633" y="317500"/>
                  <a:pt x="177800" y="300567"/>
                </a:cubicBezTo>
                <a:cubicBezTo>
                  <a:pt x="198967" y="283634"/>
                  <a:pt x="224367" y="169334"/>
                  <a:pt x="241300" y="122767"/>
                </a:cubicBezTo>
                <a:cubicBezTo>
                  <a:pt x="258233" y="76200"/>
                  <a:pt x="245533" y="40217"/>
                  <a:pt x="279400" y="21167"/>
                </a:cubicBezTo>
                <a:cubicBezTo>
                  <a:pt x="313267" y="2117"/>
                  <a:pt x="378883" y="5292"/>
                  <a:pt x="444500" y="8467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0" name="Straight Connector 129"/>
          <p:cNvCxnSpPr/>
          <p:nvPr/>
        </p:nvCxnSpPr>
        <p:spPr>
          <a:xfrm flipV="1">
            <a:off x="3000375" y="6106664"/>
            <a:ext cx="2309225" cy="178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130"/>
          <p:cNvSpPr/>
          <p:nvPr/>
        </p:nvSpPr>
        <p:spPr>
          <a:xfrm>
            <a:off x="3006725" y="6086225"/>
            <a:ext cx="2155825" cy="457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Rectangle 131"/>
          <p:cNvSpPr/>
          <p:nvPr/>
        </p:nvSpPr>
        <p:spPr>
          <a:xfrm>
            <a:off x="495300" y="5952875"/>
            <a:ext cx="6883400" cy="45719"/>
          </a:xfrm>
          <a:prstGeom prst="rect">
            <a:avLst/>
          </a:prstGeom>
          <a:noFill/>
          <a:ln>
            <a:solidFill>
              <a:srgbClr val="2D2D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Rectangle 132"/>
          <p:cNvSpPr/>
          <p:nvPr/>
        </p:nvSpPr>
        <p:spPr>
          <a:xfrm>
            <a:off x="3124200" y="5863975"/>
            <a:ext cx="1676400" cy="152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4" name="Straight Arrow Connector 133"/>
          <p:cNvCxnSpPr/>
          <p:nvPr/>
        </p:nvCxnSpPr>
        <p:spPr>
          <a:xfrm>
            <a:off x="3124200" y="5655457"/>
            <a:ext cx="1651000" cy="11668"/>
          </a:xfrm>
          <a:prstGeom prst="straightConnector1">
            <a:avLst/>
          </a:prstGeom>
          <a:ln w="19050">
            <a:solidFill>
              <a:srgbClr val="2D2DB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3114675" y="5317875"/>
            <a:ext cx="1843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2,27 m </a:t>
            </a:r>
            <a:r>
              <a:rPr lang="fr-FR" sz="1400" dirty="0" smtClean="0"/>
              <a:t>(</a:t>
            </a:r>
            <a:r>
              <a:rPr lang="fr-FR" sz="1400" dirty="0" err="1" smtClean="0"/>
              <a:t>collimator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cxnSp>
        <p:nvCxnSpPr>
          <p:cNvPr id="136" name="Straight Arrow Connector 135"/>
          <p:cNvCxnSpPr/>
          <p:nvPr/>
        </p:nvCxnSpPr>
        <p:spPr>
          <a:xfrm>
            <a:off x="762000" y="5303169"/>
            <a:ext cx="2238375" cy="14706"/>
          </a:xfrm>
          <a:prstGeom prst="straightConnector1">
            <a:avLst/>
          </a:prstGeom>
          <a:ln w="19050">
            <a:solidFill>
              <a:srgbClr val="2D2DB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/>
          <p:cNvSpPr/>
          <p:nvPr/>
        </p:nvSpPr>
        <p:spPr>
          <a:xfrm>
            <a:off x="584200" y="6067175"/>
            <a:ext cx="182880" cy="54864"/>
          </a:xfrm>
          <a:prstGeom prst="rect">
            <a:avLst/>
          </a:prstGeom>
          <a:noFill/>
          <a:ln>
            <a:solidFill>
              <a:srgbClr val="2D2D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Rectangle 137"/>
          <p:cNvSpPr/>
          <p:nvPr/>
        </p:nvSpPr>
        <p:spPr>
          <a:xfrm>
            <a:off x="495300" y="5749675"/>
            <a:ext cx="6883400" cy="45719"/>
          </a:xfrm>
          <a:prstGeom prst="rect">
            <a:avLst/>
          </a:prstGeom>
          <a:noFill/>
          <a:ln>
            <a:solidFill>
              <a:srgbClr val="2D2D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2" name="Straight Connector 141"/>
          <p:cNvCxnSpPr/>
          <p:nvPr/>
        </p:nvCxnSpPr>
        <p:spPr>
          <a:xfrm flipV="1">
            <a:off x="438150" y="6095750"/>
            <a:ext cx="2377440" cy="127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Group 35"/>
          <p:cNvGrpSpPr/>
          <p:nvPr/>
        </p:nvGrpSpPr>
        <p:grpSpPr>
          <a:xfrm>
            <a:off x="1082149" y="5759531"/>
            <a:ext cx="1661052" cy="462888"/>
            <a:chOff x="2291823" y="2168856"/>
            <a:chExt cx="3572733" cy="462888"/>
          </a:xfrm>
          <a:solidFill>
            <a:schemeClr val="accent2"/>
          </a:solidFill>
        </p:grpSpPr>
        <p:sp>
          <p:nvSpPr>
            <p:cNvPr id="144" name="Rectangle 143"/>
            <p:cNvSpPr/>
            <p:nvPr/>
          </p:nvSpPr>
          <p:spPr>
            <a:xfrm>
              <a:off x="2438400" y="2174544"/>
              <a:ext cx="3276600" cy="457200"/>
            </a:xfrm>
            <a:prstGeom prst="rect">
              <a:avLst/>
            </a:prstGeom>
            <a:grpFill/>
            <a:ln>
              <a:solidFill>
                <a:srgbClr val="2D2D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2291823" y="2168856"/>
              <a:ext cx="152400" cy="457200"/>
            </a:xfrm>
            <a:prstGeom prst="rect">
              <a:avLst/>
            </a:prstGeom>
            <a:grpFill/>
            <a:ln>
              <a:solidFill>
                <a:srgbClr val="2D2D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5712156" y="2174544"/>
              <a:ext cx="152400" cy="457200"/>
            </a:xfrm>
            <a:prstGeom prst="rect">
              <a:avLst/>
            </a:prstGeom>
            <a:grpFill/>
            <a:ln>
              <a:solidFill>
                <a:srgbClr val="2D2D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7" name="Group 71"/>
          <p:cNvGrpSpPr/>
          <p:nvPr/>
        </p:nvGrpSpPr>
        <p:grpSpPr>
          <a:xfrm>
            <a:off x="939800" y="6016375"/>
            <a:ext cx="228600" cy="215900"/>
            <a:chOff x="5105400" y="4318000"/>
            <a:chExt cx="228600" cy="215900"/>
          </a:xfrm>
        </p:grpSpPr>
        <p:cxnSp>
          <p:nvCxnSpPr>
            <p:cNvPr id="148" name="Straight Connector 147"/>
            <p:cNvCxnSpPr/>
            <p:nvPr/>
          </p:nvCxnSpPr>
          <p:spPr>
            <a:xfrm>
              <a:off x="5143500" y="4318000"/>
              <a:ext cx="152400" cy="2159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flipV="1">
              <a:off x="5105400" y="4343400"/>
              <a:ext cx="228600" cy="1524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0" name="Oval 149"/>
          <p:cNvSpPr/>
          <p:nvPr/>
        </p:nvSpPr>
        <p:spPr>
          <a:xfrm>
            <a:off x="6597650" y="5706504"/>
            <a:ext cx="564555" cy="609600"/>
          </a:xfrm>
          <a:prstGeom prst="ellipse">
            <a:avLst/>
          </a:prstGeom>
          <a:noFill/>
          <a:ln>
            <a:solidFill>
              <a:srgbClr val="2D2D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Oval 150"/>
          <p:cNvSpPr/>
          <p:nvPr/>
        </p:nvSpPr>
        <p:spPr>
          <a:xfrm>
            <a:off x="4921250" y="5706504"/>
            <a:ext cx="551857" cy="609600"/>
          </a:xfrm>
          <a:prstGeom prst="ellipse">
            <a:avLst/>
          </a:prstGeom>
          <a:noFill/>
          <a:ln>
            <a:solidFill>
              <a:srgbClr val="2D2D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Rectangle 151"/>
          <p:cNvSpPr/>
          <p:nvPr/>
        </p:nvSpPr>
        <p:spPr>
          <a:xfrm>
            <a:off x="5233337" y="5706504"/>
            <a:ext cx="1669113" cy="609600"/>
          </a:xfrm>
          <a:prstGeom prst="rect">
            <a:avLst/>
          </a:prstGeom>
          <a:solidFill>
            <a:schemeClr val="bg1"/>
          </a:solidFill>
          <a:ln>
            <a:solidFill>
              <a:srgbClr val="2D2D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3" name="Straight Arrow Connector 152"/>
          <p:cNvCxnSpPr/>
          <p:nvPr/>
        </p:nvCxnSpPr>
        <p:spPr>
          <a:xfrm>
            <a:off x="5340350" y="5622344"/>
            <a:ext cx="1463040" cy="0"/>
          </a:xfrm>
          <a:prstGeom prst="straightConnector1">
            <a:avLst/>
          </a:prstGeom>
          <a:ln w="19050">
            <a:solidFill>
              <a:srgbClr val="2D2DB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/>
          <p:cNvSpPr txBox="1"/>
          <p:nvPr/>
        </p:nvSpPr>
        <p:spPr>
          <a:xfrm>
            <a:off x="5473107" y="5291314"/>
            <a:ext cx="1210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5,3 m (</a:t>
            </a:r>
            <a:r>
              <a:rPr lang="en-US" sz="1400" dirty="0" err="1" smtClean="0"/>
              <a:t>L</a:t>
            </a:r>
            <a:r>
              <a:rPr lang="en-US" sz="1400" baseline="-25000" dirty="0" err="1" smtClean="0"/>
              <a:t>mag</a:t>
            </a:r>
            <a:r>
              <a:rPr lang="en-US" sz="1400" dirty="0" smtClean="0"/>
              <a:t>)</a:t>
            </a:r>
            <a:endParaRPr lang="fr-FR" sz="1400" dirty="0"/>
          </a:p>
        </p:txBody>
      </p:sp>
      <p:sp>
        <p:nvSpPr>
          <p:cNvPr id="155" name="Freeform 154"/>
          <p:cNvSpPr/>
          <p:nvPr/>
        </p:nvSpPr>
        <p:spPr>
          <a:xfrm>
            <a:off x="6892925" y="6095750"/>
            <a:ext cx="330200" cy="152400"/>
          </a:xfrm>
          <a:custGeom>
            <a:avLst/>
            <a:gdLst>
              <a:gd name="connsiteX0" fmla="*/ 0 w 444500"/>
              <a:gd name="connsiteY0" fmla="*/ 21167 h 317500"/>
              <a:gd name="connsiteX1" fmla="*/ 139700 w 444500"/>
              <a:gd name="connsiteY1" fmla="*/ 33867 h 317500"/>
              <a:gd name="connsiteX2" fmla="*/ 114300 w 444500"/>
              <a:gd name="connsiteY2" fmla="*/ 224367 h 317500"/>
              <a:gd name="connsiteX3" fmla="*/ 177800 w 444500"/>
              <a:gd name="connsiteY3" fmla="*/ 300567 h 317500"/>
              <a:gd name="connsiteX4" fmla="*/ 241300 w 444500"/>
              <a:gd name="connsiteY4" fmla="*/ 122767 h 317500"/>
              <a:gd name="connsiteX5" fmla="*/ 279400 w 444500"/>
              <a:gd name="connsiteY5" fmla="*/ 21167 h 317500"/>
              <a:gd name="connsiteX6" fmla="*/ 444500 w 444500"/>
              <a:gd name="connsiteY6" fmla="*/ 8467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500" h="317500">
                <a:moveTo>
                  <a:pt x="0" y="21167"/>
                </a:moveTo>
                <a:cubicBezTo>
                  <a:pt x="60325" y="10583"/>
                  <a:pt x="120650" y="0"/>
                  <a:pt x="139700" y="33867"/>
                </a:cubicBezTo>
                <a:cubicBezTo>
                  <a:pt x="158750" y="67734"/>
                  <a:pt x="107950" y="179917"/>
                  <a:pt x="114300" y="224367"/>
                </a:cubicBezTo>
                <a:cubicBezTo>
                  <a:pt x="120650" y="268817"/>
                  <a:pt x="156633" y="317500"/>
                  <a:pt x="177800" y="300567"/>
                </a:cubicBezTo>
                <a:cubicBezTo>
                  <a:pt x="198967" y="283634"/>
                  <a:pt x="224367" y="169334"/>
                  <a:pt x="241300" y="122767"/>
                </a:cubicBezTo>
                <a:cubicBezTo>
                  <a:pt x="258233" y="76200"/>
                  <a:pt x="245533" y="40217"/>
                  <a:pt x="279400" y="21167"/>
                </a:cubicBezTo>
                <a:cubicBezTo>
                  <a:pt x="313267" y="2117"/>
                  <a:pt x="378883" y="5292"/>
                  <a:pt x="444500" y="8467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Rectangle 155"/>
          <p:cNvSpPr/>
          <p:nvPr/>
        </p:nvSpPr>
        <p:spPr>
          <a:xfrm>
            <a:off x="4743450" y="6076700"/>
            <a:ext cx="182880" cy="548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7" name="Group 35"/>
          <p:cNvGrpSpPr/>
          <p:nvPr/>
        </p:nvGrpSpPr>
        <p:grpSpPr>
          <a:xfrm>
            <a:off x="5241399" y="5769056"/>
            <a:ext cx="1661052" cy="462888"/>
            <a:chOff x="2291823" y="2168856"/>
            <a:chExt cx="3572733" cy="462888"/>
          </a:xfrm>
          <a:solidFill>
            <a:schemeClr val="accent2"/>
          </a:solidFill>
        </p:grpSpPr>
        <p:sp>
          <p:nvSpPr>
            <p:cNvPr id="158" name="Rectangle 157"/>
            <p:cNvSpPr/>
            <p:nvPr/>
          </p:nvSpPr>
          <p:spPr>
            <a:xfrm>
              <a:off x="2438400" y="2174544"/>
              <a:ext cx="3276600" cy="457200"/>
            </a:xfrm>
            <a:prstGeom prst="rect">
              <a:avLst/>
            </a:prstGeom>
            <a:grpFill/>
            <a:ln>
              <a:solidFill>
                <a:srgbClr val="2D2D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2291823" y="2168856"/>
              <a:ext cx="152400" cy="457200"/>
            </a:xfrm>
            <a:prstGeom prst="rect">
              <a:avLst/>
            </a:prstGeom>
            <a:grpFill/>
            <a:ln>
              <a:solidFill>
                <a:srgbClr val="2D2D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5712156" y="2174544"/>
              <a:ext cx="152400" cy="457200"/>
            </a:xfrm>
            <a:prstGeom prst="rect">
              <a:avLst/>
            </a:prstGeom>
            <a:grpFill/>
            <a:ln>
              <a:solidFill>
                <a:srgbClr val="2D2D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1" name="Group 71"/>
          <p:cNvGrpSpPr/>
          <p:nvPr/>
        </p:nvGrpSpPr>
        <p:grpSpPr>
          <a:xfrm>
            <a:off x="5099050" y="6025900"/>
            <a:ext cx="228600" cy="215900"/>
            <a:chOff x="5105400" y="4318000"/>
            <a:chExt cx="228600" cy="215900"/>
          </a:xfrm>
        </p:grpSpPr>
        <p:cxnSp>
          <p:nvCxnSpPr>
            <p:cNvPr id="162" name="Straight Connector 161"/>
            <p:cNvCxnSpPr/>
            <p:nvPr/>
          </p:nvCxnSpPr>
          <p:spPr>
            <a:xfrm>
              <a:off x="5143500" y="4318000"/>
              <a:ext cx="152400" cy="2159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V="1">
              <a:off x="5105400" y="4343400"/>
              <a:ext cx="228600" cy="1524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4" name="Rectangle 163"/>
          <p:cNvSpPr/>
          <p:nvPr/>
        </p:nvSpPr>
        <p:spPr>
          <a:xfrm>
            <a:off x="7162800" y="6076700"/>
            <a:ext cx="182880" cy="45719"/>
          </a:xfrm>
          <a:prstGeom prst="rect">
            <a:avLst/>
          </a:prstGeom>
          <a:noFill/>
          <a:ln>
            <a:solidFill>
              <a:srgbClr val="2D2D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5" name="Straight Connector 164"/>
          <p:cNvCxnSpPr/>
          <p:nvPr/>
        </p:nvCxnSpPr>
        <p:spPr>
          <a:xfrm>
            <a:off x="7162800" y="6105275"/>
            <a:ext cx="32004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>
            <a:off x="4896086" y="5336923"/>
            <a:ext cx="2266119" cy="0"/>
          </a:xfrm>
          <a:prstGeom prst="straightConnector1">
            <a:avLst/>
          </a:prstGeom>
          <a:ln w="19050">
            <a:solidFill>
              <a:srgbClr val="2D2DB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1292996" y="4979528"/>
            <a:ext cx="1273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6,18 m (L</a:t>
            </a:r>
            <a:r>
              <a:rPr lang="en-US" sz="1400" baseline="-25000" dirty="0" smtClean="0">
                <a:solidFill>
                  <a:srgbClr val="FF0000"/>
                </a:solidFill>
              </a:rPr>
              <a:t>CM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69" name="Straight Arrow Connector 168"/>
          <p:cNvCxnSpPr/>
          <p:nvPr/>
        </p:nvCxnSpPr>
        <p:spPr>
          <a:xfrm>
            <a:off x="767081" y="3468687"/>
            <a:ext cx="4033519" cy="15863"/>
          </a:xfrm>
          <a:prstGeom prst="straightConnector1">
            <a:avLst/>
          </a:prstGeom>
          <a:ln w="19050">
            <a:solidFill>
              <a:srgbClr val="2D2DB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extBox 169"/>
          <p:cNvSpPr txBox="1"/>
          <p:nvPr/>
        </p:nvSpPr>
        <p:spPr>
          <a:xfrm>
            <a:off x="2032000" y="3176773"/>
            <a:ext cx="1104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12 m (L</a:t>
            </a:r>
            <a:r>
              <a:rPr lang="en-US" sz="1400" baseline="-25000" dirty="0" smtClean="0">
                <a:solidFill>
                  <a:srgbClr val="FF0000"/>
                </a:solidFill>
              </a:rPr>
              <a:t>CM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171" name="Straight Connector 170"/>
          <p:cNvCxnSpPr/>
          <p:nvPr/>
        </p:nvCxnSpPr>
        <p:spPr>
          <a:xfrm flipH="1">
            <a:off x="762000" y="1702911"/>
            <a:ext cx="5081" cy="83522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flipH="1">
            <a:off x="4678079" y="1650622"/>
            <a:ext cx="5081" cy="83522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flipH="1">
            <a:off x="756920" y="3411303"/>
            <a:ext cx="5080" cy="83522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4816474" y="3468687"/>
            <a:ext cx="3177" cy="69655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>
            <a:off x="756920" y="5208628"/>
            <a:ext cx="2797" cy="72606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2993790" y="5208628"/>
            <a:ext cx="3177" cy="69655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/>
          <p:cNvSpPr txBox="1"/>
          <p:nvPr/>
        </p:nvSpPr>
        <p:spPr>
          <a:xfrm>
            <a:off x="5323932" y="4990768"/>
            <a:ext cx="1273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6,18 m (L</a:t>
            </a:r>
            <a:r>
              <a:rPr lang="en-US" sz="1400" baseline="-25000" dirty="0" smtClean="0">
                <a:solidFill>
                  <a:srgbClr val="FF0000"/>
                </a:solidFill>
              </a:rPr>
              <a:t>CM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79" name="Straight Connector 178"/>
          <p:cNvCxnSpPr/>
          <p:nvPr/>
        </p:nvCxnSpPr>
        <p:spPr>
          <a:xfrm>
            <a:off x="4909728" y="5287305"/>
            <a:ext cx="2797" cy="72606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7146598" y="5287305"/>
            <a:ext cx="3177" cy="69655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Date Placeholder 45"/>
          <p:cNvSpPr>
            <a:spLocks noGrp="1"/>
          </p:cNvSpPr>
          <p:nvPr>
            <p:ph type="dt" sz="half" idx="10"/>
          </p:nvPr>
        </p:nvSpPr>
        <p:spPr>
          <a:xfrm>
            <a:off x="87495" y="6553200"/>
            <a:ext cx="2438400" cy="304800"/>
          </a:xfrm>
        </p:spPr>
        <p:txBody>
          <a:bodyPr/>
          <a:lstStyle/>
          <a:p>
            <a:r>
              <a:rPr lang="de-CH" smtClean="0"/>
              <a:t>24/05/2012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59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Bookman Old Style" charset="0"/>
              </a:rPr>
              <a:t>11 T </a:t>
            </a:r>
            <a:r>
              <a:rPr lang="en-US" dirty="0" smtClean="0">
                <a:latin typeface="Bookman Old Style" charset="0"/>
              </a:rPr>
              <a:t>Design </a:t>
            </a:r>
            <a:r>
              <a:rPr lang="en-US" dirty="0">
                <a:latin typeface="Bookman Old Style" charset="0"/>
              </a:rPr>
              <a:t>Challenges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>
                <a:cs typeface="+mn-cs"/>
              </a:rPr>
              <a:t>Iron saturation effects</a:t>
            </a:r>
          </a:p>
          <a:p>
            <a:pPr eaLnBrk="1" hangingPunct="1">
              <a:defRPr/>
            </a:pPr>
            <a:endParaRPr lang="en-US" sz="2000" dirty="0" smtClean="0">
              <a:cs typeface="+mn-cs"/>
            </a:endParaRPr>
          </a:p>
          <a:p>
            <a:pPr eaLnBrk="1" hangingPunct="1">
              <a:defRPr/>
            </a:pPr>
            <a:r>
              <a:rPr lang="en-US" sz="2000" dirty="0" smtClean="0">
                <a:cs typeface="+mn-cs"/>
              </a:rPr>
              <a:t>Transfer function matching with MB</a:t>
            </a:r>
          </a:p>
          <a:p>
            <a:pPr marL="0" indent="0" eaLnBrk="1" hangingPunct="1">
              <a:buFont typeface="Wingdings" charset="0"/>
              <a:buNone/>
              <a:defRPr/>
            </a:pPr>
            <a:endParaRPr lang="en-US" sz="2000" dirty="0" smtClean="0">
              <a:cs typeface="+mn-cs"/>
            </a:endParaRPr>
          </a:p>
          <a:p>
            <a:pPr eaLnBrk="1" hangingPunct="1">
              <a:defRPr/>
            </a:pPr>
            <a:r>
              <a:rPr lang="en-US" sz="2000" dirty="0" smtClean="0">
                <a:cs typeface="+mn-cs"/>
              </a:rPr>
              <a:t>Coil magnetization effects</a:t>
            </a:r>
          </a:p>
          <a:p>
            <a:pPr lvl="1" eaLnBrk="1" hangingPunct="1">
              <a:defRPr/>
            </a:pPr>
            <a:r>
              <a:rPr lang="en-US" sz="1600" dirty="0" smtClean="0">
                <a:cs typeface="+mn-cs"/>
              </a:rPr>
              <a:t>Conductor development</a:t>
            </a:r>
          </a:p>
          <a:p>
            <a:pPr lvl="1" eaLnBrk="1" hangingPunct="1">
              <a:defRPr/>
            </a:pPr>
            <a:r>
              <a:rPr lang="en-US" sz="1600" dirty="0" smtClean="0">
                <a:cs typeface="+mn-cs"/>
              </a:rPr>
              <a:t>Cable development</a:t>
            </a:r>
          </a:p>
          <a:p>
            <a:pPr lvl="1" eaLnBrk="1" hangingPunct="1">
              <a:defRPr/>
            </a:pPr>
            <a:endParaRPr lang="en-US" sz="1600" dirty="0" smtClean="0">
              <a:cs typeface="+mn-cs"/>
            </a:endParaRPr>
          </a:p>
          <a:p>
            <a:pPr eaLnBrk="1" hangingPunct="1">
              <a:defRPr/>
            </a:pPr>
            <a:r>
              <a:rPr lang="en-US" sz="2000" dirty="0" smtClean="0">
                <a:cs typeface="+mn-cs"/>
              </a:rPr>
              <a:t>Quench protection</a:t>
            </a:r>
          </a:p>
          <a:p>
            <a:pPr lvl="1" eaLnBrk="1" hangingPunct="1">
              <a:defRPr/>
            </a:pPr>
            <a:r>
              <a:rPr lang="en-US" sz="1600" dirty="0" smtClean="0">
                <a:cs typeface="+mn-cs"/>
              </a:rPr>
              <a:t>Heater development</a:t>
            </a:r>
          </a:p>
          <a:p>
            <a:pPr lvl="1" eaLnBrk="1" hangingPunct="1">
              <a:defRPr/>
            </a:pPr>
            <a:r>
              <a:rPr lang="en-US" sz="1600" dirty="0" smtClean="0">
                <a:cs typeface="+mn-cs"/>
              </a:rPr>
              <a:t>QPS</a:t>
            </a:r>
            <a:endParaRPr lang="en-US" sz="1600" dirty="0"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876800"/>
          </a:xfrm>
        </p:spPr>
        <p:txBody>
          <a:bodyPr/>
          <a:lstStyle/>
          <a:p>
            <a:r>
              <a:rPr lang="en-US" sz="2000" dirty="0" smtClean="0"/>
              <a:t>Mechanical structure</a:t>
            </a:r>
          </a:p>
          <a:p>
            <a:pPr lvl="1"/>
            <a:r>
              <a:rPr lang="en-US" sz="1600" dirty="0" smtClean="0"/>
              <a:t>Forces almost 2 X MB</a:t>
            </a:r>
          </a:p>
          <a:p>
            <a:endParaRPr lang="en-US" sz="2000" dirty="0" smtClean="0"/>
          </a:p>
          <a:p>
            <a:r>
              <a:rPr lang="en-US" sz="2000" dirty="0" smtClean="0"/>
              <a:t>Coil fabrication technique</a:t>
            </a:r>
          </a:p>
          <a:p>
            <a:pPr lvl="1"/>
            <a:r>
              <a:rPr lang="en-US" sz="1600" dirty="0" smtClean="0"/>
              <a:t>Reproducibility</a:t>
            </a:r>
          </a:p>
          <a:p>
            <a:pPr lvl="1"/>
            <a:r>
              <a:rPr lang="en-US" sz="1600" dirty="0" smtClean="0"/>
              <a:t>Handling</a:t>
            </a:r>
          </a:p>
          <a:p>
            <a:pPr lvl="1"/>
            <a:endParaRPr lang="en-US" sz="1600" dirty="0" smtClean="0"/>
          </a:p>
          <a:p>
            <a:r>
              <a:rPr lang="en-US" sz="2000" dirty="0" smtClean="0"/>
              <a:t>Thermal</a:t>
            </a:r>
          </a:p>
          <a:p>
            <a:pPr lvl="1"/>
            <a:r>
              <a:rPr lang="en-US" sz="1600" dirty="0" smtClean="0"/>
              <a:t>Resin impregnated coils</a:t>
            </a:r>
          </a:p>
          <a:p>
            <a:pPr lvl="1"/>
            <a:endParaRPr lang="en-US" sz="1600" dirty="0"/>
          </a:p>
          <a:p>
            <a:r>
              <a:rPr lang="en-US" sz="2000" dirty="0" smtClean="0"/>
              <a:t>Integration</a:t>
            </a:r>
          </a:p>
          <a:p>
            <a:pPr lvl="1"/>
            <a:r>
              <a:rPr lang="en-US" sz="1600" dirty="0" smtClean="0"/>
              <a:t>Optics</a:t>
            </a:r>
          </a:p>
          <a:p>
            <a:pPr lvl="1"/>
            <a:r>
              <a:rPr lang="en-US" sz="1600" dirty="0" smtClean="0"/>
              <a:t>Cold-mass</a:t>
            </a:r>
          </a:p>
          <a:p>
            <a:pPr lvl="1"/>
            <a:r>
              <a:rPr lang="en-US" sz="1600" dirty="0" smtClean="0"/>
              <a:t>Collimator</a:t>
            </a:r>
          </a:p>
          <a:p>
            <a:pPr lvl="1"/>
            <a:r>
              <a:rPr lang="en-US" sz="1600" dirty="0" smtClean="0"/>
              <a:t>Machine systems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M. Karppinen CERN TE-MSC</a:t>
            </a:r>
            <a:endParaRPr lang="en-US"/>
          </a:p>
        </p:txBody>
      </p:sp>
      <p:sp>
        <p:nvSpPr>
          <p:cNvPr id="1433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FA8020D-74EB-D94B-A9A0-6601DCFD9E2A}" type="slidenum">
              <a:rPr lang="en-US" sz="1200"/>
              <a:pPr/>
              <a:t>4</a:t>
            </a:fld>
            <a:endParaRPr lang="en-US" sz="1200"/>
          </a:p>
          <a:p>
            <a:endParaRPr lang="en-US" sz="12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24/05/2012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72" y="916758"/>
            <a:ext cx="4917138" cy="4549422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61090" y="5607285"/>
            <a:ext cx="8678110" cy="998592"/>
          </a:xfrm>
        </p:spPr>
        <p:txBody>
          <a:bodyPr/>
          <a:lstStyle/>
          <a:p>
            <a:pPr marL="381600" lvl="1"/>
            <a:r>
              <a:rPr lang="en-US" sz="1600" dirty="0"/>
              <a:t>Large aspect ratio, low </a:t>
            </a:r>
            <a:r>
              <a:rPr lang="en-US" sz="1600" dirty="0" smtClean="0"/>
              <a:t>compaction. </a:t>
            </a:r>
            <a:r>
              <a:rPr lang="en-US" sz="1600" dirty="0">
                <a:solidFill>
                  <a:srgbClr val="0000FF"/>
                </a:solidFill>
              </a:rPr>
              <a:t>Presently 20 µm additional compaction</a:t>
            </a:r>
          </a:p>
          <a:p>
            <a:pPr marL="381600" lvl="1"/>
            <a:r>
              <a:rPr lang="en-US" sz="1600" dirty="0"/>
              <a:t>FNAL roll the cable in two stages with an intermediate </a:t>
            </a:r>
            <a:r>
              <a:rPr lang="en-US" sz="1600" dirty="0" smtClean="0"/>
              <a:t>anneal</a:t>
            </a:r>
            <a:endParaRPr lang="en-US" sz="1600" dirty="0"/>
          </a:p>
          <a:p>
            <a:pPr marL="381600" lvl="1"/>
            <a:r>
              <a:rPr lang="en-US" sz="1600" dirty="0"/>
              <a:t>CERN use single pass process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Strand &amp; Cable</a:t>
            </a:r>
            <a:endParaRPr lang="en-US" sz="4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CH" smtClean="0"/>
              <a:t>24/05/2012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FD755AEF-9DC5-354D-9EBE-8B71449914B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M. Karppinen CERN TE-MSC</a:t>
            </a:r>
            <a:endParaRPr lang="en-US" dirty="0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8079" y="1675330"/>
            <a:ext cx="821918" cy="861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SC_303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7" y="919283"/>
            <a:ext cx="3586603" cy="2568904"/>
          </a:xfrm>
          <a:prstGeom prst="rect">
            <a:avLst/>
          </a:prstGeom>
        </p:spPr>
      </p:pic>
      <p:pic>
        <p:nvPicPr>
          <p:cNvPr id="19" name="Picture 2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4375" b="-1993"/>
          <a:stretch>
            <a:fillRect/>
          </a:stretch>
        </p:blipFill>
        <p:spPr bwMode="auto">
          <a:xfrm>
            <a:off x="5516820" y="3553948"/>
            <a:ext cx="2677031" cy="3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211705" y="3827818"/>
            <a:ext cx="37065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cs typeface="Arial" charset="0"/>
              </a:rPr>
              <a:t>Cable samples </a:t>
            </a:r>
            <a:r>
              <a:rPr lang="en-US" sz="1600" b="1" dirty="0" smtClean="0">
                <a:solidFill>
                  <a:srgbClr val="0000FF"/>
                </a:solidFill>
                <a:cs typeface="Arial" charset="0"/>
              </a:rPr>
              <a:t>made with </a:t>
            </a:r>
            <a:r>
              <a:rPr lang="en-US" sz="1600" b="1" dirty="0">
                <a:solidFill>
                  <a:srgbClr val="0000FF"/>
                </a:solidFill>
                <a:cs typeface="Arial" charset="0"/>
              </a:rPr>
              <a:t>and </a:t>
            </a:r>
            <a:r>
              <a:rPr lang="en-US" sz="1600" b="1" dirty="0" smtClean="0">
                <a:solidFill>
                  <a:srgbClr val="0000FF"/>
                </a:solidFill>
                <a:cs typeface="Arial" charset="0"/>
              </a:rPr>
              <a:t>without </a:t>
            </a:r>
            <a:r>
              <a:rPr lang="en-US" sz="1600" b="1" dirty="0">
                <a:solidFill>
                  <a:srgbClr val="0000FF"/>
                </a:solidFill>
                <a:cs typeface="Arial" charset="0"/>
              </a:rPr>
              <a:t>SS </a:t>
            </a:r>
            <a:r>
              <a:rPr lang="en-US" sz="1600" b="1" dirty="0" smtClean="0">
                <a:solidFill>
                  <a:srgbClr val="0000FF"/>
                </a:solidFill>
                <a:cs typeface="Arial" charset="0"/>
              </a:rPr>
              <a:t>core show </a:t>
            </a:r>
            <a:r>
              <a:rPr lang="en-US" sz="1600" b="1" dirty="0" err="1" smtClean="0">
                <a:solidFill>
                  <a:srgbClr val="0000FF"/>
                </a:solidFill>
                <a:cs typeface="Arial" charset="0"/>
              </a:rPr>
              <a:t>I</a:t>
            </a:r>
            <a:r>
              <a:rPr lang="en-US" sz="1600" b="1" baseline="-25000" dirty="0" err="1" smtClean="0">
                <a:solidFill>
                  <a:srgbClr val="0000FF"/>
                </a:solidFill>
                <a:cs typeface="Arial" charset="0"/>
              </a:rPr>
              <a:t>c</a:t>
            </a:r>
            <a:r>
              <a:rPr lang="en-US" sz="1600" b="1" dirty="0">
                <a:solidFill>
                  <a:srgbClr val="0000FF"/>
                </a:solidFill>
                <a:cs typeface="Arial" charset="0"/>
              </a:rPr>
              <a:t>-</a:t>
            </a:r>
            <a:r>
              <a:rPr lang="en-US" sz="1600" b="1" dirty="0" smtClean="0">
                <a:solidFill>
                  <a:srgbClr val="0000FF"/>
                </a:solidFill>
                <a:cs typeface="Arial" charset="0"/>
              </a:rPr>
              <a:t>degradation </a:t>
            </a:r>
            <a:r>
              <a:rPr lang="en-US" sz="1600" b="1" dirty="0">
                <a:solidFill>
                  <a:srgbClr val="0000FF"/>
                </a:solidFill>
                <a:cs typeface="Arial" charset="0"/>
              </a:rPr>
              <a:t>well within the initial goal of 10 </a:t>
            </a:r>
            <a:r>
              <a:rPr lang="en-US" sz="1600" b="1" dirty="0" smtClean="0">
                <a:solidFill>
                  <a:srgbClr val="0000FF"/>
                </a:solidFill>
                <a:cs typeface="Arial" charset="0"/>
              </a:rPr>
              <a:t>%.</a:t>
            </a:r>
          </a:p>
          <a:p>
            <a:endParaRPr lang="en-US" sz="1600" b="1" dirty="0">
              <a:solidFill>
                <a:srgbClr val="0000FF"/>
              </a:solidFill>
              <a:cs typeface="Arial" charset="0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cs typeface="Arial" charset="0"/>
              </a:rPr>
              <a:t>Cored cable with RRP 151/169 being developed at FNAL.</a:t>
            </a:r>
            <a:endParaRPr lang="en-US" sz="1600" b="1" dirty="0">
              <a:solidFill>
                <a:srgbClr val="0000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06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6" descr="Demo_Az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7" t="18294"/>
          <a:stretch>
            <a:fillRect/>
          </a:stretch>
        </p:blipFill>
        <p:spPr bwMode="auto">
          <a:xfrm>
            <a:off x="3111500" y="1743075"/>
            <a:ext cx="1989138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744538"/>
            <a:ext cx="1570038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908050" y="76200"/>
            <a:ext cx="7385050" cy="838200"/>
          </a:xfrm>
        </p:spPr>
        <p:txBody>
          <a:bodyPr/>
          <a:lstStyle/>
          <a:p>
            <a:pPr eaLnBrk="1" hangingPunct="1"/>
            <a:r>
              <a:rPr lang="en-US">
                <a:latin typeface="Bookman Old Style" charset="0"/>
              </a:rPr>
              <a:t>11 T Dipole Coil Design</a:t>
            </a:r>
            <a:endParaRPr lang="en-US">
              <a:solidFill>
                <a:srgbClr val="FF0000"/>
              </a:solidFill>
              <a:latin typeface="Bookman Old Style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Karppinen CERN TE-MSC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1169D39-DA0C-5245-AFCA-5FEAAB2446F4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5366" name="Content Placeholder 1"/>
          <p:cNvSpPr>
            <a:spLocks noGrp="1"/>
          </p:cNvSpPr>
          <p:nvPr>
            <p:ph idx="4294967295"/>
          </p:nvPr>
        </p:nvSpPr>
        <p:spPr>
          <a:xfrm>
            <a:off x="0" y="3776663"/>
            <a:ext cx="8610600" cy="2713037"/>
          </a:xfrm>
        </p:spPr>
        <p:txBody>
          <a:bodyPr/>
          <a:lstStyle/>
          <a:p>
            <a:pPr eaLnBrk="1" hangingPunct="1"/>
            <a:r>
              <a:rPr lang="en-US">
                <a:latin typeface="Bookman Old Style" charset="0"/>
                <a:cs typeface="Arial" charset="0"/>
              </a:rPr>
              <a:t>Coil optimization</a:t>
            </a:r>
          </a:p>
          <a:p>
            <a:pPr lvl="1" eaLnBrk="1" hangingPunct="1"/>
            <a:r>
              <a:rPr lang="en-US">
                <a:latin typeface="Bookman Old Style" charset="0"/>
                <a:cs typeface="Arial" charset="0"/>
              </a:rPr>
              <a:t>&gt;11 T at 11.85 kA with 20% margin at 1.9 K</a:t>
            </a:r>
          </a:p>
          <a:p>
            <a:pPr lvl="1" eaLnBrk="1" hangingPunct="1"/>
            <a:r>
              <a:rPr lang="en-US">
                <a:latin typeface="Bookman Old Style" charset="0"/>
                <a:cs typeface="Arial" charset="0"/>
              </a:rPr>
              <a:t>Field errors below the 10</a:t>
            </a:r>
            <a:r>
              <a:rPr lang="en-US" baseline="30000">
                <a:latin typeface="Bookman Old Style" charset="0"/>
                <a:cs typeface="Arial" charset="0"/>
              </a:rPr>
              <a:t>-4</a:t>
            </a:r>
            <a:r>
              <a:rPr lang="en-US">
                <a:latin typeface="Bookman Old Style" charset="0"/>
                <a:cs typeface="Arial" charset="0"/>
              </a:rPr>
              <a:t> level </a:t>
            </a:r>
          </a:p>
          <a:p>
            <a:pPr eaLnBrk="1" hangingPunct="1"/>
            <a:r>
              <a:rPr lang="en-US">
                <a:latin typeface="Bookman Old Style" charset="0"/>
                <a:cs typeface="Arial" charset="0"/>
              </a:rPr>
              <a:t>6-block design, 56 turns (IL 22, OL 34)</a:t>
            </a:r>
          </a:p>
          <a:p>
            <a:pPr lvl="1" eaLnBrk="1" hangingPunct="1"/>
            <a:r>
              <a:rPr lang="en-US">
                <a:latin typeface="Bookman Old Style" charset="0"/>
                <a:cs typeface="Arial" charset="0"/>
              </a:rPr>
              <a:t>14.85-mm-wide 40-strand Rutherford cable, no internal splice</a:t>
            </a:r>
          </a:p>
          <a:p>
            <a:pPr lvl="1" eaLnBrk="1" hangingPunct="1"/>
            <a:r>
              <a:rPr lang="en-US">
                <a:latin typeface="Bookman Old Style" charset="0"/>
                <a:cs typeface="Arial" charset="0"/>
              </a:rPr>
              <a:t>Several X-sections were analyzed with and without core</a:t>
            </a:r>
          </a:p>
          <a:p>
            <a:pPr lvl="1" eaLnBrk="1" hangingPunct="1"/>
            <a:r>
              <a:rPr lang="en-US">
                <a:latin typeface="Bookman Old Style" charset="0"/>
                <a:cs typeface="Arial" charset="0"/>
              </a:rPr>
              <a:t>Coil ends optimized for low field harmonics and minimum strain in the cable  </a:t>
            </a:r>
          </a:p>
        </p:txBody>
      </p:sp>
      <p:sp>
        <p:nvSpPr>
          <p:cNvPr id="15367" name="TextBox 9"/>
          <p:cNvSpPr txBox="1">
            <a:spLocks noChangeArrowheads="1"/>
          </p:cNvSpPr>
          <p:nvPr/>
        </p:nvSpPr>
        <p:spPr bwMode="auto">
          <a:xfrm>
            <a:off x="495300" y="3465513"/>
            <a:ext cx="20526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b="1"/>
              <a:t>B</a:t>
            </a:r>
            <a:r>
              <a:rPr lang="en-US" sz="1200" b="1" baseline="-25000"/>
              <a:t>0</a:t>
            </a:r>
            <a:r>
              <a:rPr lang="en-US" sz="1200" b="1"/>
              <a:t>(11.85 kA)  = 11.21 T</a:t>
            </a:r>
          </a:p>
        </p:txBody>
      </p:sp>
      <p:sp>
        <p:nvSpPr>
          <p:cNvPr id="15368" name="TextBox 11"/>
          <p:cNvSpPr txBox="1">
            <a:spLocks noChangeArrowheads="1"/>
          </p:cNvSpPr>
          <p:nvPr/>
        </p:nvSpPr>
        <p:spPr bwMode="auto">
          <a:xfrm>
            <a:off x="3024188" y="3475038"/>
            <a:ext cx="2000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b="1"/>
              <a:t>B</a:t>
            </a:r>
            <a:r>
              <a:rPr lang="en-US" sz="1200" b="1" baseline="-25000"/>
              <a:t>0</a:t>
            </a:r>
            <a:r>
              <a:rPr lang="en-US" sz="1200" b="1"/>
              <a:t>(11.85 kA) = 10.86 T</a:t>
            </a:r>
          </a:p>
        </p:txBody>
      </p:sp>
      <p:pic>
        <p:nvPicPr>
          <p:cNvPr id="15369" name="Picture 7" descr="DS_2in1_Pot_Inom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14706"/>
          <a:stretch>
            <a:fillRect/>
          </a:stretch>
        </p:blipFill>
        <p:spPr bwMode="auto">
          <a:xfrm>
            <a:off x="125413" y="877888"/>
            <a:ext cx="2806700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4" descr="Unknow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744538"/>
            <a:ext cx="33924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24/05/2012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908050" y="76200"/>
            <a:ext cx="7385050" cy="838200"/>
          </a:xfrm>
        </p:spPr>
        <p:txBody>
          <a:bodyPr/>
          <a:lstStyle/>
          <a:p>
            <a:pPr eaLnBrk="1" hangingPunct="1"/>
            <a:r>
              <a:rPr lang="en-US">
                <a:latin typeface="Bookman Old Style" charset="0"/>
              </a:rPr>
              <a:t>Iron Saturation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Karppinen CERN TE-MSC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D443642-4644-E946-B94B-140B0A4400C2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27050" y="1052513"/>
            <a:ext cx="8616950" cy="5715000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>
              <a:cs typeface="+mn-cs"/>
            </a:endParaRPr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>
              <a:cs typeface="+mn-cs"/>
            </a:endParaRPr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Yoke design</a:t>
            </a:r>
          </a:p>
          <a:p>
            <a:pPr lvl="1" eaLnBrk="1" hangingPunct="1">
              <a:defRPr/>
            </a:pPr>
            <a:r>
              <a:rPr lang="en-US" dirty="0" smtClean="0"/>
              <a:t>The cut-outs on top of the aperture reduce the </a:t>
            </a:r>
            <a:r>
              <a:rPr lang="en-US" i="1" dirty="0" smtClean="0"/>
              <a:t>b</a:t>
            </a:r>
            <a:r>
              <a:rPr lang="en-US" baseline="-25000" dirty="0" smtClean="0"/>
              <a:t>3</a:t>
            </a:r>
            <a:r>
              <a:rPr lang="en-US" dirty="0" smtClean="0"/>
              <a:t> variation by 4.7 units as compared to a circular shape.</a:t>
            </a:r>
          </a:p>
          <a:p>
            <a:pPr lvl="1" eaLnBrk="1" hangingPunct="1">
              <a:defRPr/>
            </a:pPr>
            <a:r>
              <a:rPr lang="en-US" dirty="0" smtClean="0"/>
              <a:t>The holes in the yoke reduce the </a:t>
            </a:r>
            <a:r>
              <a:rPr lang="en-US" i="1" dirty="0" smtClean="0"/>
              <a:t>b</a:t>
            </a:r>
            <a:r>
              <a:rPr lang="en-US" baseline="-25000" dirty="0" smtClean="0"/>
              <a:t>3</a:t>
            </a:r>
            <a:r>
              <a:rPr lang="en-US" dirty="0" smtClean="0"/>
              <a:t> variation by 2.4 units. </a:t>
            </a:r>
          </a:p>
          <a:p>
            <a:pPr lvl="1" eaLnBrk="1" hangingPunct="1">
              <a:defRPr/>
            </a:pPr>
            <a:r>
              <a:rPr lang="en-US" dirty="0" smtClean="0"/>
              <a:t>The two holes in the yoke insert reduce the </a:t>
            </a:r>
            <a:r>
              <a:rPr lang="en-US" i="1" dirty="0" smtClean="0"/>
              <a:t>b</a:t>
            </a:r>
            <a:r>
              <a:rPr lang="en-US" baseline="-25000" dirty="0" smtClean="0"/>
              <a:t>2</a:t>
            </a:r>
            <a:r>
              <a:rPr lang="en-US" dirty="0" smtClean="0"/>
              <a:t> variation from 16 to 12 units. </a:t>
            </a:r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>
              <a:cs typeface="+mn-cs"/>
            </a:endParaRPr>
          </a:p>
        </p:txBody>
      </p:sp>
      <p:pic>
        <p:nvPicPr>
          <p:cNvPr id="16389" name="Picture 8" descr="Screen Shot 2011-09-29 at 18.41.49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911225"/>
            <a:ext cx="2828925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6756400" y="3668713"/>
            <a:ext cx="1774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Relative permeability</a:t>
            </a:r>
          </a:p>
        </p:txBody>
      </p:sp>
      <p:sp>
        <p:nvSpPr>
          <p:cNvPr id="16391" name="TextBox 10"/>
          <p:cNvSpPr txBox="1">
            <a:spLocks noChangeArrowheads="1"/>
          </p:cNvSpPr>
          <p:nvPr/>
        </p:nvSpPr>
        <p:spPr bwMode="auto">
          <a:xfrm>
            <a:off x="3592513" y="3668713"/>
            <a:ext cx="1579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Relative FQ (units)</a:t>
            </a:r>
          </a:p>
        </p:txBody>
      </p:sp>
      <p:pic>
        <p:nvPicPr>
          <p:cNvPr id="16392" name="Picture 7" descr="Twin_FQ_Film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911225"/>
            <a:ext cx="3038475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3" descr="Twin_muerFilm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911225"/>
            <a:ext cx="3290887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24/05/2012</a:t>
            </a:r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1-10-02 at 20.22.5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4941888"/>
            <a:ext cx="6000750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0" name="Group 16"/>
          <p:cNvGrpSpPr>
            <a:grpSpLocks/>
          </p:cNvGrpSpPr>
          <p:nvPr/>
        </p:nvGrpSpPr>
        <p:grpSpPr bwMode="auto">
          <a:xfrm>
            <a:off x="242888" y="1800225"/>
            <a:ext cx="5422900" cy="3149600"/>
            <a:chOff x="243378" y="1819637"/>
            <a:chExt cx="5422281" cy="3149727"/>
          </a:xfrm>
        </p:grpSpPr>
        <p:pic>
          <p:nvPicPr>
            <p:cNvPr id="17422" name="Picture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378" y="1819637"/>
              <a:ext cx="5422281" cy="3149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3" name="Rectangle 14"/>
            <p:cNvSpPr>
              <a:spLocks noChangeArrowheads="1"/>
            </p:cNvSpPr>
            <p:nvPr/>
          </p:nvSpPr>
          <p:spPr bwMode="auto">
            <a:xfrm>
              <a:off x="2869259" y="4068632"/>
              <a:ext cx="272815" cy="98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908050" y="76200"/>
            <a:ext cx="7385050" cy="838200"/>
          </a:xfrm>
        </p:spPr>
        <p:txBody>
          <a:bodyPr/>
          <a:lstStyle/>
          <a:p>
            <a:pPr eaLnBrk="1" hangingPunct="1"/>
            <a:r>
              <a:rPr lang="en-US">
                <a:latin typeface="Bookman Old Style" charset="0"/>
              </a:rPr>
              <a:t>Transfer Function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Karppinen CERN TE-MSC</a:t>
            </a:r>
          </a:p>
        </p:txBody>
      </p:sp>
      <p:sp>
        <p:nvSpPr>
          <p:cNvPr id="1741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DC0EE57-2A11-1245-BCDC-DA240125B39B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7414" name="Content Placeholder 2"/>
          <p:cNvSpPr>
            <a:spLocks noGrp="1"/>
          </p:cNvSpPr>
          <p:nvPr>
            <p:ph idx="4294967295"/>
          </p:nvPr>
        </p:nvSpPr>
        <p:spPr>
          <a:xfrm>
            <a:off x="639763" y="836613"/>
            <a:ext cx="8504237" cy="982662"/>
          </a:xfrm>
        </p:spPr>
        <p:txBody>
          <a:bodyPr/>
          <a:lstStyle/>
          <a:p>
            <a:pPr eaLnBrk="1" hangingPunct="1"/>
            <a:r>
              <a:rPr lang="en-US" sz="1800">
                <a:latin typeface="Bookman Old Style" charset="0"/>
              </a:rPr>
              <a:t>TF of 11 T dipole is different from MB:</a:t>
            </a:r>
          </a:p>
          <a:p>
            <a:pPr lvl="1" eaLnBrk="1" hangingPunct="1"/>
            <a:r>
              <a:rPr lang="en-US" sz="1600">
                <a:latin typeface="Bookman Old Style" charset="0"/>
              </a:rPr>
              <a:t>More turns than MB (56 vs. 40) </a:t>
            </a:r>
            <a:r>
              <a:rPr lang="en-US" sz="1600">
                <a:latin typeface="Wingdings" charset="0"/>
                <a:cs typeface="Wingdings" charset="0"/>
                <a:sym typeface="Wingdings" charset="0"/>
              </a:rPr>
              <a:t></a:t>
            </a:r>
            <a:r>
              <a:rPr lang="en-US" sz="1600">
                <a:latin typeface="Bookman Old Style" charset="0"/>
              </a:rPr>
              <a:t> 11 T dipole is stronger at low field.</a:t>
            </a:r>
          </a:p>
          <a:p>
            <a:pPr lvl="1" eaLnBrk="1" hangingPunct="1"/>
            <a:r>
              <a:rPr lang="en-US" sz="1600">
                <a:latin typeface="Bookman Old Style" charset="0"/>
              </a:rPr>
              <a:t>More saturation </a:t>
            </a:r>
            <a:r>
              <a:rPr lang="en-US" sz="1600">
                <a:latin typeface="Wingdings" charset="0"/>
                <a:cs typeface="Wingdings" charset="0"/>
                <a:sym typeface="Wingdings" charset="0"/>
              </a:rPr>
              <a:t></a:t>
            </a:r>
            <a:r>
              <a:rPr lang="en-US" sz="1600">
                <a:latin typeface="Bookman Old Style" charset="0"/>
              </a:rPr>
              <a:t> reduction of transfer function at high field.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81263" y="6267450"/>
            <a:ext cx="1981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Courtesy of H. Thiessen </a:t>
            </a:r>
          </a:p>
        </p:txBody>
      </p:sp>
      <p:pic>
        <p:nvPicPr>
          <p:cNvPr id="17416" name="Picture 6" descr="Screen Shot 2011-10-04 at 11.12.58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3468688"/>
            <a:ext cx="2387600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7" descr="Screen Shot 2011-10-04 at 11.15.00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3853" r="5238" b="5632"/>
          <a:stretch>
            <a:fillRect/>
          </a:stretch>
        </p:blipFill>
        <p:spPr bwMode="auto">
          <a:xfrm>
            <a:off x="6061075" y="1730375"/>
            <a:ext cx="2324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8"/>
          <p:cNvSpPr txBox="1">
            <a:spLocks noChangeArrowheads="1"/>
          </p:cNvSpPr>
          <p:nvPr/>
        </p:nvSpPr>
        <p:spPr bwMode="auto">
          <a:xfrm>
            <a:off x="8385175" y="4040188"/>
            <a:ext cx="566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MB</a:t>
            </a:r>
          </a:p>
        </p:txBody>
      </p:sp>
      <p:sp>
        <p:nvSpPr>
          <p:cNvPr id="17419" name="TextBox 11"/>
          <p:cNvSpPr txBox="1">
            <a:spLocks noChangeArrowheads="1"/>
          </p:cNvSpPr>
          <p:nvPr/>
        </p:nvSpPr>
        <p:spPr bwMode="auto">
          <a:xfrm>
            <a:off x="8240713" y="2400300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11 T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462713" y="5505450"/>
            <a:ext cx="2120900" cy="6461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300 A Monopolar</a:t>
            </a:r>
          </a:p>
          <a:p>
            <a:r>
              <a:rPr lang="en-US"/>
              <a:t>Trim PC</a:t>
            </a:r>
          </a:p>
        </p:txBody>
      </p:sp>
      <p:sp>
        <p:nvSpPr>
          <p:cNvPr id="17421" name="TextBox 13"/>
          <p:cNvSpPr txBox="1">
            <a:spLocks noChangeArrowheads="1"/>
          </p:cNvSpPr>
          <p:nvPr/>
        </p:nvSpPr>
        <p:spPr bwMode="auto">
          <a:xfrm>
            <a:off x="2638425" y="4260850"/>
            <a:ext cx="754063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FF0000"/>
                </a:solidFill>
              </a:rPr>
              <a:t>2.4 Tm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24/05/2012</a:t>
            </a:r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908050" y="76200"/>
            <a:ext cx="7385050" cy="838200"/>
          </a:xfrm>
        </p:spPr>
        <p:txBody>
          <a:bodyPr/>
          <a:lstStyle/>
          <a:p>
            <a:pPr eaLnBrk="1" hangingPunct="1"/>
            <a:r>
              <a:rPr lang="en-US">
                <a:latin typeface="Bookman Old Style" charset="0"/>
              </a:rPr>
              <a:t>Coil Magnetization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Karppinen CERN TE-MSC</a:t>
            </a:r>
            <a:endParaRPr lang="en-US" dirty="0"/>
          </a:p>
        </p:txBody>
      </p:sp>
      <p:sp>
        <p:nvSpPr>
          <p:cNvPr id="1843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31886B3-BD5F-F848-9EC6-2762F97443DB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2105025" y="1233488"/>
            <a:ext cx="1266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/>
              <a:t>MB (NbTi)</a:t>
            </a:r>
          </a:p>
        </p:txBody>
      </p:sp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6019800" y="1255713"/>
            <a:ext cx="213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/>
              <a:t>11 T Dipole Nb3Sn</a:t>
            </a:r>
          </a:p>
        </p:txBody>
      </p:sp>
      <p:pic>
        <p:nvPicPr>
          <p:cNvPr id="18438" name="Picture 10" descr="DS_2in1_Magn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 t="4813"/>
          <a:stretch>
            <a:fillRect/>
          </a:stretch>
        </p:blipFill>
        <p:spPr bwMode="auto">
          <a:xfrm>
            <a:off x="4638675" y="1779588"/>
            <a:ext cx="4354513" cy="423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 descr="MB_2in1_Magn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" b="4724"/>
          <a:stretch>
            <a:fillRect/>
          </a:stretch>
        </p:blipFill>
        <p:spPr bwMode="auto">
          <a:xfrm>
            <a:off x="96838" y="1779588"/>
            <a:ext cx="4441825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Box 7"/>
          <p:cNvSpPr txBox="1">
            <a:spLocks noChangeArrowheads="1"/>
          </p:cNvSpPr>
          <p:nvPr/>
        </p:nvSpPr>
        <p:spPr bwMode="auto">
          <a:xfrm>
            <a:off x="6019800" y="2154238"/>
            <a:ext cx="2252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Mid-Plane Inner Layer</a:t>
            </a:r>
          </a:p>
          <a:p>
            <a:r>
              <a:rPr lang="en-US">
                <a:solidFill>
                  <a:srgbClr val="13D70D"/>
                </a:solidFill>
              </a:rPr>
              <a:t>Mid-plane Outer layer</a:t>
            </a:r>
          </a:p>
          <a:p>
            <a:r>
              <a:rPr lang="en-US">
                <a:solidFill>
                  <a:srgbClr val="FF0000"/>
                </a:solidFill>
              </a:rPr>
              <a:t>Inner Layer Pole</a:t>
            </a:r>
          </a:p>
          <a:p>
            <a:r>
              <a:rPr lang="en-US">
                <a:solidFill>
                  <a:srgbClr val="3366FF"/>
                </a:solidFill>
              </a:rPr>
              <a:t>Outer Layer Pole</a:t>
            </a:r>
          </a:p>
        </p:txBody>
      </p:sp>
      <p:sp>
        <p:nvSpPr>
          <p:cNvPr id="14" name="Notched Right Arrow 13"/>
          <p:cNvSpPr/>
          <p:nvPr/>
        </p:nvSpPr>
        <p:spPr>
          <a:xfrm>
            <a:off x="3810000" y="1100138"/>
            <a:ext cx="2011363" cy="868362"/>
          </a:xfrm>
          <a:prstGeom prst="notchedRightArrow">
            <a:avLst/>
          </a:prstGeom>
          <a:solidFill>
            <a:srgbClr val="3333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&gt;10 X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24/05/2012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NAL_11T_Theme">
  <a:themeElements>
    <a:clrScheme name="">
      <a:dk1>
        <a:srgbClr val="000000"/>
      </a:dk1>
      <a:lt1>
        <a:srgbClr val="FFFFFF"/>
      </a:lt1>
      <a:dk2>
        <a:srgbClr val="FF33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Bookman Old Style"/>
        <a:ea typeface=""/>
        <a:cs typeface=""/>
      </a:majorFont>
      <a:minorFont>
        <a:latin typeface="Bookman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CNAL_11T_Theme.thmx</Template>
  <TotalTime>18200</TotalTime>
  <Words>1405</Words>
  <Application>Microsoft Office PowerPoint</Application>
  <PresentationFormat>On-screen Show (4:3)</PresentationFormat>
  <Paragraphs>346</Paragraphs>
  <Slides>28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CNAL_11T_Theme</vt:lpstr>
      <vt:lpstr>Bitmap Image</vt:lpstr>
      <vt:lpstr>Document</vt:lpstr>
      <vt:lpstr>11 T Dipole Status May 2012</vt:lpstr>
      <vt:lpstr>DS Upgrade </vt:lpstr>
      <vt:lpstr>11 T Dipole &amp; Collimator  Cryo-Assembly options</vt:lpstr>
      <vt:lpstr>11 T Design Challenges</vt:lpstr>
      <vt:lpstr>Strand &amp; Cable</vt:lpstr>
      <vt:lpstr>11 T Dipole Coil Design</vt:lpstr>
      <vt:lpstr>Iron Saturation</vt:lpstr>
      <vt:lpstr>Transfer Function</vt:lpstr>
      <vt:lpstr>Coil Magnetization</vt:lpstr>
      <vt:lpstr>11 T Dipole Model Program</vt:lpstr>
      <vt:lpstr>11 T Model Dipole Parameters</vt:lpstr>
      <vt:lpstr>1-in-1 Demonstrator Mechanical Concept</vt:lpstr>
      <vt:lpstr>2-in-1 Demonstrator Design</vt:lpstr>
      <vt:lpstr>Pole Loading Concept</vt:lpstr>
      <vt:lpstr>CERN 2-in-1 Model</vt:lpstr>
      <vt:lpstr>FNAL 1-in-1 Demonstrator Status</vt:lpstr>
      <vt:lpstr>Coil Fabrication</vt:lpstr>
      <vt:lpstr>Coil Dimensions</vt:lpstr>
      <vt:lpstr>Mechanical model 1</vt:lpstr>
      <vt:lpstr>MM Measurement Locations (4)</vt:lpstr>
      <vt:lpstr>PowerPoint Presentation</vt:lpstr>
      <vt:lpstr>Demonstrator Collaring</vt:lpstr>
      <vt:lpstr>Demonstrator Cold-mass Assembly</vt:lpstr>
      <vt:lpstr>FNAL Activities</vt:lpstr>
      <vt:lpstr>FNAL Milestones</vt:lpstr>
      <vt:lpstr>CERN Design Effort</vt:lpstr>
      <vt:lpstr>Procurement</vt:lpstr>
      <vt:lpstr>CERN Milestones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 and Schedule</dc:title>
  <dc:creator>Valued Gateway Customer</dc:creator>
  <cp:lastModifiedBy>Mikko Karppinen</cp:lastModifiedBy>
  <cp:revision>872</cp:revision>
  <cp:lastPrinted>2012-05-22T09:55:18Z</cp:lastPrinted>
  <dcterms:created xsi:type="dcterms:W3CDTF">1998-01-06T17:29:04Z</dcterms:created>
  <dcterms:modified xsi:type="dcterms:W3CDTF">2012-05-25T13:39:15Z</dcterms:modified>
</cp:coreProperties>
</file>