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8" r:id="rId4"/>
    <p:sldId id="258" r:id="rId5"/>
    <p:sldId id="260" r:id="rId6"/>
    <p:sldId id="261" r:id="rId7"/>
    <p:sldId id="259" r:id="rId8"/>
    <p:sldId id="263" r:id="rId9"/>
    <p:sldId id="264" r:id="rId10"/>
    <p:sldId id="265" r:id="rId11"/>
    <p:sldId id="266" r:id="rId12"/>
    <p:sldId id="267" r:id="rId13"/>
    <p:sldId id="268" r:id="rId14"/>
    <p:sldId id="262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>
        <p:scale>
          <a:sx n="100" d="100"/>
          <a:sy n="100" d="100"/>
        </p:scale>
        <p:origin x="16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A6423-D63F-4DDA-A5FE-52601F3995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42FFA8-380E-44B4-B48F-DC99D42262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4FB431-1E33-408C-9CD7-82D6E74E4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BE484-101A-43E7-A1FA-8A709C149C0F}" type="datetimeFigureOut">
              <a:rPr lang="en-GB" smtClean="0"/>
              <a:t>29/01/2020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1D9A78-58CE-4471-A499-FA0C525D1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24B618-113C-4FCC-B552-E674611FE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1D733-81DB-43AA-B1CF-88135C2DD3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586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20DD7-94D9-4471-862F-C0E694338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68155C-0D6E-4C10-BA92-5482A666AB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E75A07-8DCA-45FE-9DEF-95AB392A1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BE484-101A-43E7-A1FA-8A709C149C0F}" type="datetimeFigureOut">
              <a:rPr lang="en-GB" smtClean="0"/>
              <a:t>29/01/2020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2AA4F9-03B4-4A21-8179-822B2CBD3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AF9CFE-3C84-4292-827F-4C469486F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1D733-81DB-43AA-B1CF-88135C2DD3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9808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10A7AD3-BDA3-494C-A685-98E2E9E59B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8A0F1B-9CFB-4418-9975-D2167AEC13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E8F288-4095-4196-8D2E-0124882EC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BE484-101A-43E7-A1FA-8A709C149C0F}" type="datetimeFigureOut">
              <a:rPr lang="en-GB" smtClean="0"/>
              <a:t>29/01/2020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0BA239-1992-40D5-92EA-3CF2D9690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4E0848-D13B-4004-881E-E2BB03A31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1D733-81DB-43AA-B1CF-88135C2DD3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7958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2DCDB-955E-48CA-AC02-75EF67B20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FA5F92-13FE-4DDF-9810-C0F73C5870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A74371-F9B7-4BA6-9561-AAE9F6ADA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BE484-101A-43E7-A1FA-8A709C149C0F}" type="datetimeFigureOut">
              <a:rPr lang="en-GB" smtClean="0"/>
              <a:t>29/01/2020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ADB814-6E62-498B-912E-301603F4D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497B16-797A-47DF-8952-E1D607C6F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1D733-81DB-43AA-B1CF-88135C2DD3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5737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F0954A-7E76-42EC-91D6-D16E3870F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EA5DDD-1499-480E-B63B-5C05524866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C0821F-B8CB-4878-91FE-A1444C8CD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BE484-101A-43E7-A1FA-8A709C149C0F}" type="datetimeFigureOut">
              <a:rPr lang="en-GB" smtClean="0"/>
              <a:t>29/01/2020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367399-93D6-4FE5-987A-E7AAC3200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95EC48-9B9E-4EE6-A0B1-1AE089328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1D733-81DB-43AA-B1CF-88135C2DD3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7207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D88A6-5F74-418A-946B-52F8B045E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725F3F-8FF8-489C-9CFE-78400D2882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EF07E9-67A5-4F5D-B9A6-B923F219F5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943E8C-6955-4A9F-9A93-289B98F46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BE484-101A-43E7-A1FA-8A709C149C0F}" type="datetimeFigureOut">
              <a:rPr lang="en-GB" smtClean="0"/>
              <a:t>29/01/2020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2AF59A-C83C-4143-95E7-9205A3D68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9F2EB5-0B8E-4AD3-AEE4-5C80F5E35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1D733-81DB-43AA-B1CF-88135C2DD3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0849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045549-FA7C-4622-9516-93CFCF186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D0BA6E-C4F1-497F-8978-2B29F3B8BE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B1CEF5-DEBF-43F1-99E6-84B7A17D03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6400B2-6B2B-4390-AEF3-B4C6FFFA74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F095A82-2963-4273-9E95-564C08B288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6C16683-C64D-4B8A-853A-44B0905BB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BE484-101A-43E7-A1FA-8A709C149C0F}" type="datetimeFigureOut">
              <a:rPr lang="en-GB" smtClean="0"/>
              <a:t>29/01/2020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4B23F5C-100A-4474-8007-3FD662269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7D31A0C-0D46-4E86-9E33-9661F8B51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1D733-81DB-43AA-B1CF-88135C2DD3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4757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105B5-8CE8-418F-800F-3CEB5273B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767B86-B688-4B67-9095-2F3390D9A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BE484-101A-43E7-A1FA-8A709C149C0F}" type="datetimeFigureOut">
              <a:rPr lang="en-GB" smtClean="0"/>
              <a:t>29/01/2020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ADF872-B344-4608-9F7F-35B978F5A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C6DED9-EBA1-4EAA-ADD7-17AB22D6E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1D733-81DB-43AA-B1CF-88135C2DD3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5783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EBE690D-55E5-493F-B79A-318CFDB01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BE484-101A-43E7-A1FA-8A709C149C0F}" type="datetimeFigureOut">
              <a:rPr lang="en-GB" smtClean="0"/>
              <a:t>29/01/2020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076840-B338-4D73-8E95-FA34CD1EF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86101C-3377-4FFE-B984-46704C5CC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1D733-81DB-43AA-B1CF-88135C2DD3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0223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19F8FE-D82D-4676-BC47-8CF154B91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72F7AC-4268-46F0-944F-D20206A0F5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A67EF2-7395-4E95-9559-CE38266794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FE60BB-CC14-4019-A69F-068D025A2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BE484-101A-43E7-A1FA-8A709C149C0F}" type="datetimeFigureOut">
              <a:rPr lang="en-GB" smtClean="0"/>
              <a:t>29/01/2020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3B0C6F-1FD0-4CB8-B769-9C7D3273A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1A9465-1613-4479-992B-555420B45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1D733-81DB-43AA-B1CF-88135C2DD3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8365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14A93-EAF6-455C-B145-F8CE791D9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9A817C3-1A4C-449B-BBE7-DE95D12007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32B58A-0C2F-4B91-954E-A70A9A05CA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83A016-F939-4D7F-B16A-9AEC85B30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BE484-101A-43E7-A1FA-8A709C149C0F}" type="datetimeFigureOut">
              <a:rPr lang="en-GB" smtClean="0"/>
              <a:t>29/01/2020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ECEE75-6096-4868-9EA9-A87825F52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DBE9B4-4ED3-4848-B946-0A1BD084D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1D733-81DB-43AA-B1CF-88135C2DD3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4660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50F4CB2-C314-4575-A977-4AD8FF43B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43493F-554D-4867-944C-08F169BE00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D4C0B0-0E2B-4757-99A5-9066F0B1AC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8BE484-101A-43E7-A1FA-8A709C149C0F}" type="datetimeFigureOut">
              <a:rPr lang="en-GB" smtClean="0"/>
              <a:t>29/01/2020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D7495F-A0A3-41CC-934C-57A3842CA8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6573D6-E68B-429F-86DC-5429D5F199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B1D733-81DB-43AA-B1CF-88135C2DD3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9999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antti.juhani.kolehmainen@cern.ch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2FA4BC-E27A-4813-82BC-556935E4E4D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/>
              <a:t>E-GUN</a:t>
            </a:r>
            <a:br>
              <a:rPr lang="en-GB" dirty="0"/>
            </a:br>
            <a:r>
              <a:rPr lang="en-GB" dirty="0"/>
              <a:t>Hollow Electron Lens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31385C-57A0-4A32-B6DC-1FDCC2D998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35463"/>
            <a:ext cx="9144000" cy="1655762"/>
          </a:xfrm>
        </p:spPr>
        <p:txBody>
          <a:bodyPr/>
          <a:lstStyle/>
          <a:p>
            <a:pPr algn="l"/>
            <a:r>
              <a:rPr lang="en-GB" dirty="0"/>
              <a:t>HEL E-GUN Design Review</a:t>
            </a:r>
          </a:p>
          <a:p>
            <a:pPr algn="l"/>
            <a:r>
              <a:rPr lang="en-GB" dirty="0"/>
              <a:t>30/1/2020</a:t>
            </a:r>
          </a:p>
          <a:p>
            <a:pPr algn="l"/>
            <a:r>
              <a:rPr lang="en-GB" dirty="0" err="1">
                <a:hlinkClick r:id="rId2"/>
              </a:rPr>
              <a:t>antti.juhani.kolehmainen</a:t>
            </a:r>
            <a:r>
              <a:rPr lang="en-US" dirty="0">
                <a:hlinkClick r:id="rId2"/>
              </a:rPr>
              <a:t>@cern.ch</a:t>
            </a:r>
            <a:endParaRPr lang="en-US" dirty="0"/>
          </a:p>
          <a:p>
            <a:pPr algn="l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58803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2A59AE-CE72-4378-9754-FE2493000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CATHODE – CONTROL ELECTRODE GAP</a:t>
            </a:r>
            <a:endParaRPr lang="en-GB" b="1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278C904-F006-4EEA-9283-C94FE48F2A0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56" y="2143175"/>
            <a:ext cx="5503545" cy="3743325"/>
          </a:xfrm>
        </p:spPr>
      </p:pic>
      <p:pic>
        <p:nvPicPr>
          <p:cNvPr id="9" name="Content Placeholder 8" descr="A picture containing toy&#10;&#10;Description automatically generated">
            <a:extLst>
              <a:ext uri="{FF2B5EF4-FFF2-40B4-BE49-F238E27FC236}">
                <a16:creationId xmlns:a16="http://schemas.microsoft.com/office/drawing/2014/main" id="{9D7A11FE-D17E-4D65-8150-504954703D5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1" y="2143175"/>
            <a:ext cx="5181600" cy="3408218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8D738AF-CDC3-413D-A6FD-A88B36DE4305}"/>
              </a:ext>
            </a:extLst>
          </p:cNvPr>
          <p:cNvSpPr txBox="1"/>
          <p:nvPr/>
        </p:nvSpPr>
        <p:spPr>
          <a:xfrm>
            <a:off x="612743" y="1733869"/>
            <a:ext cx="3243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POTENTIAL DIFFERENCE &lt; 1000V</a:t>
            </a:r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85F6A4E-157A-4B4D-B82D-4497EBDEAAC3}"/>
              </a:ext>
            </a:extLst>
          </p:cNvPr>
          <p:cNvSpPr txBox="1"/>
          <p:nvPr/>
        </p:nvSpPr>
        <p:spPr>
          <a:xfrm>
            <a:off x="1046375" y="6278252"/>
            <a:ext cx="2522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GAP IN VACUUM ~ 2 mm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E0CB9E7-3AAC-4D37-8D74-14678FCDE871}"/>
              </a:ext>
            </a:extLst>
          </p:cNvPr>
          <p:cNvSpPr txBox="1"/>
          <p:nvPr/>
        </p:nvSpPr>
        <p:spPr>
          <a:xfrm>
            <a:off x="7059970" y="6308209"/>
            <a:ext cx="3406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GAP THROUGH CERAMIC ~ 14 mm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07188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3B0483-0ECF-477D-A2BC-2869FCB57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03799"/>
          </a:xfrm>
        </p:spPr>
        <p:txBody>
          <a:bodyPr/>
          <a:lstStyle/>
          <a:p>
            <a:r>
              <a:rPr lang="en-GB" b="1" dirty="0"/>
              <a:t>CATHODE – GROUND GAP</a:t>
            </a:r>
          </a:p>
        </p:txBody>
      </p:sp>
      <p:pic>
        <p:nvPicPr>
          <p:cNvPr id="6" name="Content Placeholder 5" descr="A picture containing toy&#10;&#10;Description automatically generated">
            <a:extLst>
              <a:ext uri="{FF2B5EF4-FFF2-40B4-BE49-F238E27FC236}">
                <a16:creationId xmlns:a16="http://schemas.microsoft.com/office/drawing/2014/main" id="{23C4B98C-C1B7-478C-B7C6-81E4FD4BC03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83" y="2315852"/>
            <a:ext cx="5181600" cy="3309634"/>
          </a:xfrm>
        </p:spPr>
      </p:pic>
      <p:pic>
        <p:nvPicPr>
          <p:cNvPr id="10" name="Content Placeholder 9" descr="A picture containing table&#10;&#10;Description automatically generated">
            <a:extLst>
              <a:ext uri="{FF2B5EF4-FFF2-40B4-BE49-F238E27FC236}">
                <a16:creationId xmlns:a16="http://schemas.microsoft.com/office/drawing/2014/main" id="{597758FE-2640-44D1-94CC-93CC9720DC6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0345" y="2315852"/>
            <a:ext cx="6590157" cy="2959037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70151DE-EA10-4991-BC8C-0D1A32817DC2}"/>
              </a:ext>
            </a:extLst>
          </p:cNvPr>
          <p:cNvSpPr txBox="1"/>
          <p:nvPr/>
        </p:nvSpPr>
        <p:spPr>
          <a:xfrm>
            <a:off x="838200" y="1312608"/>
            <a:ext cx="3166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POTENTIAL DIFFERENCE ≤ 15 kV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8826BBE-CF8A-470E-A4B9-AB6FF5C98C2B}"/>
              </a:ext>
            </a:extLst>
          </p:cNvPr>
          <p:cNvSpPr txBox="1"/>
          <p:nvPr/>
        </p:nvSpPr>
        <p:spPr>
          <a:xfrm>
            <a:off x="707010" y="6259398"/>
            <a:ext cx="2696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GAP IN VACUUM ~ 4.5 mm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2F11FBF-EE2B-4440-9019-DBEFA5708739}"/>
              </a:ext>
            </a:extLst>
          </p:cNvPr>
          <p:cNvSpPr txBox="1"/>
          <p:nvPr/>
        </p:nvSpPr>
        <p:spPr>
          <a:xfrm>
            <a:off x="6972392" y="6172840"/>
            <a:ext cx="3406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GAP THROUGH CERAMIC ~ 19 mm</a:t>
            </a:r>
          </a:p>
        </p:txBody>
      </p:sp>
    </p:spTree>
    <p:extLst>
      <p:ext uri="{BB962C8B-B14F-4D97-AF65-F5344CB8AC3E}">
        <p14:creationId xmlns:p14="http://schemas.microsoft.com/office/powerpoint/2010/main" val="34712078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D29B8-303C-4DF5-BD65-331B1EB2B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9711"/>
            <a:ext cx="10515600" cy="822652"/>
          </a:xfrm>
        </p:spPr>
        <p:txBody>
          <a:bodyPr/>
          <a:lstStyle/>
          <a:p>
            <a:r>
              <a:rPr lang="en-GB" b="1" dirty="0"/>
              <a:t>CATHODE – ANODE GAP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A2941D4-C4BA-472C-8CE1-31EFF0DC9F6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02254"/>
            <a:ext cx="5181600" cy="4198079"/>
          </a:xfrm>
        </p:spPr>
      </p:pic>
      <p:pic>
        <p:nvPicPr>
          <p:cNvPr id="5" name="Content Placeholder 4" descr="A picture containing table, circuit, building&#10;&#10;Description automatically generated">
            <a:extLst>
              <a:ext uri="{FF2B5EF4-FFF2-40B4-BE49-F238E27FC236}">
                <a16:creationId xmlns:a16="http://schemas.microsoft.com/office/drawing/2014/main" id="{70B52FCE-F3D7-4419-AAD9-AB9768CAC72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2" y="1808641"/>
            <a:ext cx="5928741" cy="3421285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E3BB13E-E20B-44AC-B01A-3E8682A786FD}"/>
              </a:ext>
            </a:extLst>
          </p:cNvPr>
          <p:cNvSpPr txBox="1"/>
          <p:nvPr/>
        </p:nvSpPr>
        <p:spPr>
          <a:xfrm>
            <a:off x="838200" y="1371600"/>
            <a:ext cx="3166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POTENTIAL DIFFERENCE ≤ 15 kV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6F0B4E-7F20-4FCF-AB30-8F9CC41BE736}"/>
              </a:ext>
            </a:extLst>
          </p:cNvPr>
          <p:cNvSpPr txBox="1"/>
          <p:nvPr/>
        </p:nvSpPr>
        <p:spPr>
          <a:xfrm>
            <a:off x="400050" y="6403623"/>
            <a:ext cx="2696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GAP IN VACUUM ≈ 5.3 mm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D956C0A-FA7D-4AEE-9D85-23AEBE77F8C7}"/>
              </a:ext>
            </a:extLst>
          </p:cNvPr>
          <p:cNvSpPr txBox="1"/>
          <p:nvPr/>
        </p:nvSpPr>
        <p:spPr>
          <a:xfrm>
            <a:off x="7088957" y="1312642"/>
            <a:ext cx="44344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GAP THROUGH CERAMIC = GAP TO GROUND: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F28FAE5-40DB-4E28-A6F8-0AEE9B6E6D16}"/>
              </a:ext>
            </a:extLst>
          </p:cNvPr>
          <p:cNvSpPr txBox="1"/>
          <p:nvPr/>
        </p:nvSpPr>
        <p:spPr>
          <a:xfrm>
            <a:off x="6268825" y="6100333"/>
            <a:ext cx="3415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1. CATHODE TO GROUND ≈ 19 mm</a:t>
            </a:r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0E23EC-2134-4F83-AF78-C2B072D8AF9C}"/>
              </a:ext>
            </a:extLst>
          </p:cNvPr>
          <p:cNvSpPr txBox="1"/>
          <p:nvPr/>
        </p:nvSpPr>
        <p:spPr>
          <a:xfrm>
            <a:off x="8443339" y="5360692"/>
            <a:ext cx="3657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2. ANODE TO GROUND ≈ 21 + 15 mm</a:t>
            </a:r>
            <a:endParaRPr lang="en-GB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29B51B4-3139-49B6-8DB2-0203205021EB}"/>
              </a:ext>
            </a:extLst>
          </p:cNvPr>
          <p:cNvCxnSpPr>
            <a:stCxn id="11" idx="0"/>
          </p:cNvCxnSpPr>
          <p:nvPr/>
        </p:nvCxnSpPr>
        <p:spPr>
          <a:xfrm flipV="1">
            <a:off x="10272141" y="2875175"/>
            <a:ext cx="1251235" cy="248551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2E25FF5-73A0-4BD7-A588-988AA3BBBC8C}"/>
              </a:ext>
            </a:extLst>
          </p:cNvPr>
          <p:cNvCxnSpPr>
            <a:stCxn id="11" idx="0"/>
          </p:cNvCxnSpPr>
          <p:nvPr/>
        </p:nvCxnSpPr>
        <p:spPr>
          <a:xfrm flipH="1" flipV="1">
            <a:off x="8069344" y="4609707"/>
            <a:ext cx="2202797" cy="75098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440A2C2-44B9-4D57-88F2-6432416D28D3}"/>
              </a:ext>
            </a:extLst>
          </p:cNvPr>
          <p:cNvCxnSpPr>
            <a:stCxn id="10" idx="0"/>
          </p:cNvCxnSpPr>
          <p:nvPr/>
        </p:nvCxnSpPr>
        <p:spPr>
          <a:xfrm flipH="1" flipV="1">
            <a:off x="6947555" y="4985199"/>
            <a:ext cx="1028853" cy="111513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58024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B2E22-82A5-4212-9E17-7B0F84337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6665"/>
          </a:xfrm>
        </p:spPr>
        <p:txBody>
          <a:bodyPr/>
          <a:lstStyle/>
          <a:p>
            <a:r>
              <a:rPr lang="en-US" b="1" dirty="0"/>
              <a:t>CONTROL ELECTRODE – ANODE GAP</a:t>
            </a:r>
            <a:endParaRPr lang="en-GB" b="1" dirty="0"/>
          </a:p>
        </p:txBody>
      </p:sp>
      <p:pic>
        <p:nvPicPr>
          <p:cNvPr id="6" name="Content Placeholder 5" descr="A picture containing light&#10;&#10;Description automatically generated">
            <a:extLst>
              <a:ext uri="{FF2B5EF4-FFF2-40B4-BE49-F238E27FC236}">
                <a16:creationId xmlns:a16="http://schemas.microsoft.com/office/drawing/2014/main" id="{F0982FD6-F43D-4106-8E01-49F73D583CA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85" y="2348963"/>
            <a:ext cx="4608005" cy="3583305"/>
          </a:xfrm>
        </p:spPr>
      </p:pic>
      <p:pic>
        <p:nvPicPr>
          <p:cNvPr id="10" name="Content Placeholder 9" descr="A picture containing table&#10;&#10;Description automatically generated">
            <a:extLst>
              <a:ext uri="{FF2B5EF4-FFF2-40B4-BE49-F238E27FC236}">
                <a16:creationId xmlns:a16="http://schemas.microsoft.com/office/drawing/2014/main" id="{4CFD1C10-12AC-4860-A61D-746ECEC908C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197" y="1551551"/>
            <a:ext cx="7215188" cy="3990975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8B54B02-852B-4D71-AA97-B40D1228B933}"/>
              </a:ext>
            </a:extLst>
          </p:cNvPr>
          <p:cNvSpPr txBox="1"/>
          <p:nvPr/>
        </p:nvSpPr>
        <p:spPr>
          <a:xfrm>
            <a:off x="480767" y="1451728"/>
            <a:ext cx="3166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POTENTIAL DIFFERENCE ≤ 15 kV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63FF82-7F14-4407-B479-58AAEBE076B2}"/>
              </a:ext>
            </a:extLst>
          </p:cNvPr>
          <p:cNvSpPr txBox="1"/>
          <p:nvPr/>
        </p:nvSpPr>
        <p:spPr>
          <a:xfrm>
            <a:off x="329938" y="6231331"/>
            <a:ext cx="2696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GAP IN VACUUM ≈ 5.5 mm</a:t>
            </a:r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47642BF-CD3E-4C56-BD8B-5A17DAF292EB}"/>
              </a:ext>
            </a:extLst>
          </p:cNvPr>
          <p:cNvSpPr txBox="1"/>
          <p:nvPr/>
        </p:nvSpPr>
        <p:spPr>
          <a:xfrm>
            <a:off x="7492487" y="6046665"/>
            <a:ext cx="3861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GAP THROUGH CERAMIC ≈ 21 + 15 mm</a:t>
            </a:r>
            <a:endParaRPr lang="en-GB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DF2CA4D-4E78-46E7-A8E6-53E7649E9416}"/>
              </a:ext>
            </a:extLst>
          </p:cNvPr>
          <p:cNvCxnSpPr>
            <a:stCxn id="11" idx="0"/>
          </p:cNvCxnSpPr>
          <p:nvPr/>
        </p:nvCxnSpPr>
        <p:spPr>
          <a:xfrm flipV="1">
            <a:off x="9423144" y="3195687"/>
            <a:ext cx="2143545" cy="28509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BB36D8E-6A99-41F9-8E2A-B7D5B0196633}"/>
              </a:ext>
            </a:extLst>
          </p:cNvPr>
          <p:cNvCxnSpPr>
            <a:stCxn id="11" idx="0"/>
          </p:cNvCxnSpPr>
          <p:nvPr/>
        </p:nvCxnSpPr>
        <p:spPr>
          <a:xfrm flipH="1" flipV="1">
            <a:off x="5995447" y="5194169"/>
            <a:ext cx="3427697" cy="85249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14577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5D873-A64C-46CB-888C-7BC78977E7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0602"/>
            <a:ext cx="10515600" cy="700104"/>
          </a:xfrm>
        </p:spPr>
        <p:txBody>
          <a:bodyPr/>
          <a:lstStyle/>
          <a:p>
            <a:r>
              <a:rPr lang="en-US" b="1" dirty="0"/>
              <a:t>MECHANICAL TOLERANCES</a:t>
            </a:r>
            <a:endParaRPr lang="en-GB" b="1" dirty="0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16E317BF-AC5D-4B5D-B116-CABEE82AF6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147" y="1835052"/>
            <a:ext cx="7205868" cy="435133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E67B0E0-3C4E-4E1B-BF23-5FD64E86AB84}"/>
              </a:ext>
            </a:extLst>
          </p:cNvPr>
          <p:cNvSpPr txBox="1"/>
          <p:nvPr/>
        </p:nvSpPr>
        <p:spPr>
          <a:xfrm>
            <a:off x="386499" y="1111341"/>
            <a:ext cx="4392891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ALLOWED ERROR?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CATHODE – ANODE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CATHODE – CONTROL ELECTRODE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ACHIEVABLE TOLERANCES BEING DISCUSSED WITH CERN EN/MME WORKSHOP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ADJUSTABILITY: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CATHODE – ANODE SPACING WITH RE-MACHINABLE SHIM = EASY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CATHODE – ANODE ALIGNMENT WITH RE-MACHINABLE SHIM = RELATIVELY EASY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CATHODE – CONTROL ELECTRODE LONGITUDINAL SPACING WITH CONTROL ELECTRODE REMACHINING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CATHODE – CONTROL ELECTRODE ALIGNMENT WITH CONTROL ELECTRODE REMACHINING OR </a:t>
            </a:r>
            <a:r>
              <a:rPr lang="en-US" sz="1600" u="sng" dirty="0"/>
              <a:t>FORMING = NOT EASY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0000"/>
                </a:solidFill>
              </a:rPr>
              <a:t>COMPONENT DEFORMATION UNDER OPERATION TO BE STUDIED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0000"/>
                </a:solidFill>
              </a:rPr>
              <a:t>BEST POSSIBLE ESTIMATION FOR COMPONENT TEMPERATURES REQUIRED</a:t>
            </a:r>
            <a:endParaRPr lang="en-GB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7662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4242F-8859-49FA-911D-9AF24CAAE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128" y="270857"/>
            <a:ext cx="10515600" cy="709531"/>
          </a:xfrm>
        </p:spPr>
        <p:txBody>
          <a:bodyPr/>
          <a:lstStyle/>
          <a:p>
            <a:r>
              <a:rPr lang="en-US" b="1" dirty="0"/>
              <a:t>HEAT LOAD</a:t>
            </a:r>
            <a:endParaRPr lang="en-GB" b="1" dirty="0"/>
          </a:p>
        </p:txBody>
      </p:sp>
      <p:pic>
        <p:nvPicPr>
          <p:cNvPr id="5" name="Content Placeholder 4" descr="A picture containing light&#10;&#10;Description automatically generated">
            <a:extLst>
              <a:ext uri="{FF2B5EF4-FFF2-40B4-BE49-F238E27FC236}">
                <a16:creationId xmlns:a16="http://schemas.microsoft.com/office/drawing/2014/main" id="{2B24305F-3DCD-48A6-B24E-BA21EF4EEB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82" y="1168921"/>
            <a:ext cx="11981836" cy="4886626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0062245-BCEE-4038-BC88-E61C35801BB0}"/>
              </a:ext>
            </a:extLst>
          </p:cNvPr>
          <p:cNvSpPr txBox="1"/>
          <p:nvPr/>
        </p:nvSpPr>
        <p:spPr>
          <a:xfrm>
            <a:off x="8653806" y="5429839"/>
            <a:ext cx="2821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Courtesy of Sergey Sadovich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46745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5E291-151A-4215-86FE-3E0B8F7A5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384" y="274424"/>
            <a:ext cx="10515600" cy="813226"/>
          </a:xfrm>
        </p:spPr>
        <p:txBody>
          <a:bodyPr/>
          <a:lstStyle/>
          <a:p>
            <a:r>
              <a:rPr lang="en-GB" b="1" dirty="0"/>
              <a:t>CERAMICS AROUND THE CATHODE</a:t>
            </a:r>
          </a:p>
        </p:txBody>
      </p:sp>
      <p:pic>
        <p:nvPicPr>
          <p:cNvPr id="5" name="Content Placeholder 4" descr="A close up of a device&#10;&#10;Description automatically generated">
            <a:extLst>
              <a:ext uri="{FF2B5EF4-FFF2-40B4-BE49-F238E27FC236}">
                <a16:creationId xmlns:a16="http://schemas.microsoft.com/office/drawing/2014/main" id="{8C181A30-6095-435A-8953-AFFE2450A6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367" y="1825625"/>
            <a:ext cx="8139265" cy="4351338"/>
          </a:xfr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B575FF6-594C-4ACA-9670-A05453258ABE}"/>
              </a:ext>
            </a:extLst>
          </p:cNvPr>
          <p:cNvCxnSpPr/>
          <p:nvPr/>
        </p:nvCxnSpPr>
        <p:spPr>
          <a:xfrm flipH="1" flipV="1">
            <a:off x="6513922" y="4477732"/>
            <a:ext cx="1055802" cy="57503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0C698D1-7D11-4DDE-81C4-AC6EE31647B4}"/>
              </a:ext>
            </a:extLst>
          </p:cNvPr>
          <p:cNvCxnSpPr>
            <a:cxnSpLocks/>
          </p:cNvCxnSpPr>
          <p:nvPr/>
        </p:nvCxnSpPr>
        <p:spPr>
          <a:xfrm>
            <a:off x="7205663" y="4852988"/>
            <a:ext cx="486609" cy="26576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7C7EB20C-F918-4D0D-9EA8-2641EF37EE1D}"/>
              </a:ext>
            </a:extLst>
          </p:cNvPr>
          <p:cNvSpPr txBox="1"/>
          <p:nvPr/>
        </p:nvSpPr>
        <p:spPr>
          <a:xfrm>
            <a:off x="7149576" y="4531763"/>
            <a:ext cx="840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20 mm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BF9CA8E-C6BF-4560-AA98-D18CC7E772CE}"/>
              </a:ext>
            </a:extLst>
          </p:cNvPr>
          <p:cNvCxnSpPr/>
          <p:nvPr/>
        </p:nvCxnSpPr>
        <p:spPr>
          <a:xfrm flipH="1">
            <a:off x="3243263" y="4400550"/>
            <a:ext cx="232886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99C88C9-DE42-4602-99D0-2AC468E4B718}"/>
              </a:ext>
            </a:extLst>
          </p:cNvPr>
          <p:cNvCxnSpPr>
            <a:cxnSpLocks/>
          </p:cNvCxnSpPr>
          <p:nvPr/>
        </p:nvCxnSpPr>
        <p:spPr>
          <a:xfrm>
            <a:off x="5572125" y="4400550"/>
            <a:ext cx="52387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3A0E0461-67FA-4AC9-9335-05D9AF9FB213}"/>
              </a:ext>
            </a:extLst>
          </p:cNvPr>
          <p:cNvSpPr txBox="1"/>
          <p:nvPr/>
        </p:nvSpPr>
        <p:spPr>
          <a:xfrm>
            <a:off x="3987546" y="4108400"/>
            <a:ext cx="840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43 mm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7B7F212-26AC-4DDD-B7EB-54F0B65F3E5D}"/>
              </a:ext>
            </a:extLst>
          </p:cNvPr>
          <p:cNvCxnSpPr>
            <a:cxnSpLocks/>
          </p:cNvCxnSpPr>
          <p:nvPr/>
        </p:nvCxnSpPr>
        <p:spPr>
          <a:xfrm flipV="1">
            <a:off x="6557963" y="2781301"/>
            <a:ext cx="47625" cy="4143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FBCC681-ED2A-4FD4-9C43-FA5C9FB46778}"/>
              </a:ext>
            </a:extLst>
          </p:cNvPr>
          <p:cNvCxnSpPr>
            <a:cxnSpLocks/>
          </p:cNvCxnSpPr>
          <p:nvPr/>
        </p:nvCxnSpPr>
        <p:spPr>
          <a:xfrm flipH="1">
            <a:off x="6513922" y="3195638"/>
            <a:ext cx="44041" cy="3524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6A18E30F-C40B-4AAF-96B5-F4072077DAEC}"/>
              </a:ext>
            </a:extLst>
          </p:cNvPr>
          <p:cNvSpPr txBox="1"/>
          <p:nvPr/>
        </p:nvSpPr>
        <p:spPr>
          <a:xfrm>
            <a:off x="6535942" y="2880337"/>
            <a:ext cx="840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11 mm</a:t>
            </a:r>
          </a:p>
        </p:txBody>
      </p:sp>
    </p:spTree>
    <p:extLst>
      <p:ext uri="{BB962C8B-B14F-4D97-AF65-F5344CB8AC3E}">
        <p14:creationId xmlns:p14="http://schemas.microsoft.com/office/powerpoint/2010/main" val="25040155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AE3B0-EE79-4B72-8928-754ACBF43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125" y="441325"/>
            <a:ext cx="10515600" cy="815975"/>
          </a:xfrm>
        </p:spPr>
        <p:txBody>
          <a:bodyPr>
            <a:normAutofit/>
          </a:bodyPr>
          <a:lstStyle/>
          <a:p>
            <a:r>
              <a:rPr lang="en-GB" b="1"/>
              <a:t>CERAMICS AT DISTANCE</a:t>
            </a:r>
            <a:endParaRPr lang="en-GB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EAF53B8-FDA7-492E-AAFB-0D55226E55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793" y="1406525"/>
            <a:ext cx="9484514" cy="4351338"/>
          </a:xfr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C3C878E-2365-4F2D-BF24-872817EF615E}"/>
              </a:ext>
            </a:extLst>
          </p:cNvPr>
          <p:cNvCxnSpPr>
            <a:cxnSpLocks/>
          </p:cNvCxnSpPr>
          <p:nvPr/>
        </p:nvCxnSpPr>
        <p:spPr>
          <a:xfrm>
            <a:off x="5876925" y="4381500"/>
            <a:ext cx="338137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636000B-1938-4853-8638-75793C3D1D96}"/>
              </a:ext>
            </a:extLst>
          </p:cNvPr>
          <p:cNvCxnSpPr>
            <a:cxnSpLocks/>
          </p:cNvCxnSpPr>
          <p:nvPr/>
        </p:nvCxnSpPr>
        <p:spPr>
          <a:xfrm flipH="1">
            <a:off x="5238750" y="4381500"/>
            <a:ext cx="63817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71B7A6AC-1DDB-485A-B613-08353A963C5D}"/>
              </a:ext>
            </a:extLst>
          </p:cNvPr>
          <p:cNvSpPr txBox="1"/>
          <p:nvPr/>
        </p:nvSpPr>
        <p:spPr>
          <a:xfrm>
            <a:off x="7088956" y="4012168"/>
            <a:ext cx="957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217 mm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DB1E207-A23E-4812-AAF0-7990C781978B}"/>
              </a:ext>
            </a:extLst>
          </p:cNvPr>
          <p:cNvSpPr txBox="1"/>
          <p:nvPr/>
        </p:nvSpPr>
        <p:spPr>
          <a:xfrm>
            <a:off x="7161607" y="1406524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WIRE SUPPORTS AT 100, 150 and 215 mm FROM THE CATHODE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425F6D28-37F2-44D0-AC91-31AB3CFA68DC}"/>
              </a:ext>
            </a:extLst>
          </p:cNvPr>
          <p:cNvCxnSpPr>
            <a:stCxn id="35" idx="2"/>
          </p:cNvCxnSpPr>
          <p:nvPr/>
        </p:nvCxnSpPr>
        <p:spPr>
          <a:xfrm flipH="1">
            <a:off x="7334250" y="2052855"/>
            <a:ext cx="1846657" cy="146187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A6733346-F41D-4FD8-A2E0-ECB01948BD55}"/>
              </a:ext>
            </a:extLst>
          </p:cNvPr>
          <p:cNvCxnSpPr/>
          <p:nvPr/>
        </p:nvCxnSpPr>
        <p:spPr>
          <a:xfrm flipH="1">
            <a:off x="6437707" y="2052855"/>
            <a:ext cx="2743200" cy="141304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1558DCB6-9231-4951-8878-74F5CBA9D438}"/>
              </a:ext>
            </a:extLst>
          </p:cNvPr>
          <p:cNvCxnSpPr>
            <a:cxnSpLocks/>
          </p:cNvCxnSpPr>
          <p:nvPr/>
        </p:nvCxnSpPr>
        <p:spPr>
          <a:xfrm flipH="1">
            <a:off x="5238750" y="2065170"/>
            <a:ext cx="3942157" cy="136383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84736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9DE4F-9F4E-4476-B59B-07D5104CD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39774"/>
          </a:xfrm>
        </p:spPr>
        <p:txBody>
          <a:bodyPr>
            <a:normAutofit/>
          </a:bodyPr>
          <a:lstStyle/>
          <a:p>
            <a:r>
              <a:rPr lang="en-GB" b="1" dirty="0"/>
              <a:t>TACKLING THE HEAT – AND LEAK CURRENT</a:t>
            </a:r>
          </a:p>
        </p:txBody>
      </p:sp>
      <p:pic>
        <p:nvPicPr>
          <p:cNvPr id="7" name="Content Placeholder 6" descr="A picture containing toy, table&#10;&#10;Description automatically generated">
            <a:extLst>
              <a:ext uri="{FF2B5EF4-FFF2-40B4-BE49-F238E27FC236}">
                <a16:creationId xmlns:a16="http://schemas.microsoft.com/office/drawing/2014/main" id="{B2655C7E-EB27-40F8-BF93-1E5B26BB04B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825625"/>
            <a:ext cx="5181600" cy="3819800"/>
          </a:xfrm>
        </p:spPr>
      </p:pic>
      <p:pic>
        <p:nvPicPr>
          <p:cNvPr id="17" name="Content Placeholder 16">
            <a:extLst>
              <a:ext uri="{FF2B5EF4-FFF2-40B4-BE49-F238E27FC236}">
                <a16:creationId xmlns:a16="http://schemas.microsoft.com/office/drawing/2014/main" id="{1EF9CD63-3124-466F-B548-D8E589DB5D7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550" y="1429443"/>
            <a:ext cx="2998419" cy="3022600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647B6B8-D371-47B8-B147-47A7DEDE3661}"/>
              </a:ext>
            </a:extLst>
          </p:cNvPr>
          <p:cNvSpPr txBox="1"/>
          <p:nvPr/>
        </p:nvSpPr>
        <p:spPr>
          <a:xfrm>
            <a:off x="2009775" y="1456293"/>
            <a:ext cx="1243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RADIATORS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59498C3-0ECD-4CD6-83F3-51B2C004EC93}"/>
              </a:ext>
            </a:extLst>
          </p:cNvPr>
          <p:cNvCxnSpPr>
            <a:stCxn id="8" idx="3"/>
          </p:cNvCxnSpPr>
          <p:nvPr/>
        </p:nvCxnSpPr>
        <p:spPr>
          <a:xfrm>
            <a:off x="3253705" y="1640959"/>
            <a:ext cx="746795" cy="90221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3C3AB10-38EB-40F5-A95A-8EC749508DCD}"/>
              </a:ext>
            </a:extLst>
          </p:cNvPr>
          <p:cNvCxnSpPr>
            <a:stCxn id="8" idx="1"/>
          </p:cNvCxnSpPr>
          <p:nvPr/>
        </p:nvCxnSpPr>
        <p:spPr>
          <a:xfrm flipH="1">
            <a:off x="1114425" y="1640959"/>
            <a:ext cx="895350" cy="147371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80FB28FB-A32E-46EC-8154-A4FE950C6CC9}"/>
              </a:ext>
            </a:extLst>
          </p:cNvPr>
          <p:cNvSpPr txBox="1"/>
          <p:nvPr/>
        </p:nvSpPr>
        <p:spPr>
          <a:xfrm>
            <a:off x="971550" y="5992297"/>
            <a:ext cx="4193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COPPER SUPPORT FOR HEAT CONDUCTION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70FACC2-EBD0-489A-9A46-F8C0EACF030D}"/>
              </a:ext>
            </a:extLst>
          </p:cNvPr>
          <p:cNvCxnSpPr>
            <a:stCxn id="13" idx="0"/>
          </p:cNvCxnSpPr>
          <p:nvPr/>
        </p:nvCxnSpPr>
        <p:spPr>
          <a:xfrm flipH="1" flipV="1">
            <a:off x="2714625" y="3735525"/>
            <a:ext cx="353557" cy="225677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EF65B2D5-C28D-42AC-9D8F-65CD09FE62C4}"/>
              </a:ext>
            </a:extLst>
          </p:cNvPr>
          <p:cNvSpPr txBox="1"/>
          <p:nvPr/>
        </p:nvSpPr>
        <p:spPr>
          <a:xfrm>
            <a:off x="9591675" y="1722735"/>
            <a:ext cx="1379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HEAT SHIELD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F04203D-BE9F-4F23-8DEB-CCDA5F8625D2}"/>
              </a:ext>
            </a:extLst>
          </p:cNvPr>
          <p:cNvCxnSpPr>
            <a:stCxn id="18" idx="1"/>
          </p:cNvCxnSpPr>
          <p:nvPr/>
        </p:nvCxnSpPr>
        <p:spPr>
          <a:xfrm flipH="1">
            <a:off x="7052345" y="1907401"/>
            <a:ext cx="2539330" cy="71197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 descr="A close up of a device&#10;&#10;Description automatically generated">
            <a:extLst>
              <a:ext uri="{FF2B5EF4-FFF2-40B4-BE49-F238E27FC236}">
                <a16:creationId xmlns:a16="http://schemas.microsoft.com/office/drawing/2014/main" id="{E3EFD57D-6719-40D9-B908-8C0FF71D87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524" y="4371160"/>
            <a:ext cx="3753041" cy="2461165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E7685622-FE9B-45DB-86A5-A4C8260F7788}"/>
              </a:ext>
            </a:extLst>
          </p:cNvPr>
          <p:cNvSpPr txBox="1"/>
          <p:nvPr/>
        </p:nvSpPr>
        <p:spPr>
          <a:xfrm>
            <a:off x="9303969" y="4572119"/>
            <a:ext cx="2476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CUT-OUTS TO REDUCE SURFACE AREA FOR HEAT CONDUCTION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E818426-E585-4E42-A2FF-A6F21692DAE3}"/>
              </a:ext>
            </a:extLst>
          </p:cNvPr>
          <p:cNvCxnSpPr>
            <a:stCxn id="23" idx="2"/>
          </p:cNvCxnSpPr>
          <p:nvPr/>
        </p:nvCxnSpPr>
        <p:spPr>
          <a:xfrm flipH="1">
            <a:off x="9039225" y="5495449"/>
            <a:ext cx="1502994" cy="31480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17237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FB6ABA-B12D-4CEF-B45F-E40B71E42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3050"/>
            <a:ext cx="10515600" cy="815974"/>
          </a:xfrm>
        </p:spPr>
        <p:txBody>
          <a:bodyPr>
            <a:normAutofit/>
          </a:bodyPr>
          <a:lstStyle/>
          <a:p>
            <a:r>
              <a:rPr lang="en-GB" b="1" dirty="0"/>
              <a:t>DESIGN TASKS TO DO</a:t>
            </a:r>
          </a:p>
        </p:txBody>
      </p:sp>
      <p:pic>
        <p:nvPicPr>
          <p:cNvPr id="6" name="Content Placeholder 5" descr="A close up of a logo&#10;&#10;Description automatically generated">
            <a:extLst>
              <a:ext uri="{FF2B5EF4-FFF2-40B4-BE49-F238E27FC236}">
                <a16:creationId xmlns:a16="http://schemas.microsoft.com/office/drawing/2014/main" id="{08FD0653-2999-46AC-B17B-BC0E5EE7D51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25" y="1699463"/>
            <a:ext cx="2005965" cy="1978533"/>
          </a:xfrm>
        </p:spPr>
      </p:pic>
      <p:pic>
        <p:nvPicPr>
          <p:cNvPr id="8" name="Content Placeholder 7" descr="A picture containing toy&#10;&#10;Description automatically generated">
            <a:extLst>
              <a:ext uri="{FF2B5EF4-FFF2-40B4-BE49-F238E27FC236}">
                <a16:creationId xmlns:a16="http://schemas.microsoft.com/office/drawing/2014/main" id="{60D05C19-1F1B-456B-B894-05B25EE4FBE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25" y="4107460"/>
            <a:ext cx="4381500" cy="1737360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3FC0D5D-EE73-45ED-8D77-A58C1F51A259}"/>
              </a:ext>
            </a:extLst>
          </p:cNvPr>
          <p:cNvSpPr txBox="1"/>
          <p:nvPr/>
        </p:nvSpPr>
        <p:spPr>
          <a:xfrm>
            <a:off x="2539365" y="2477667"/>
            <a:ext cx="40005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MACHINED SPRING TO CLAMP COMPONENTS: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MUST ALLOW TOLERANCES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MUST ALLOW THERMAL EXPANSION</a:t>
            </a:r>
          </a:p>
        </p:txBody>
      </p:sp>
      <p:pic>
        <p:nvPicPr>
          <p:cNvPr id="11" name="Picture 10" descr="A picture containing engine&#10;&#10;Description automatically generated">
            <a:extLst>
              <a:ext uri="{FF2B5EF4-FFF2-40B4-BE49-F238E27FC236}">
                <a16:creationId xmlns:a16="http://schemas.microsoft.com/office/drawing/2014/main" id="{56D1520C-604F-46E5-9836-DF6B9B47AD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615" y="1635746"/>
            <a:ext cx="3714750" cy="288417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1D34C19-6348-4E1B-8CE1-993E192B511F}"/>
              </a:ext>
            </a:extLst>
          </p:cNvPr>
          <p:cNvSpPr txBox="1"/>
          <p:nvPr/>
        </p:nvSpPr>
        <p:spPr>
          <a:xfrm>
            <a:off x="6772275" y="4976140"/>
            <a:ext cx="354302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ANODE POSITION </a:t>
            </a:r>
            <a:r>
              <a:rPr lang="en-GB" dirty="0" err="1"/>
              <a:t>w.r.t.</a:t>
            </a:r>
            <a:r>
              <a:rPr lang="en-GB" dirty="0"/>
              <a:t> CATHODE</a:t>
            </a:r>
          </a:p>
          <a:p>
            <a:r>
              <a:rPr lang="en-GB" dirty="0"/>
              <a:t>PRECISION ↑            COMPLEXITY ↑</a:t>
            </a:r>
          </a:p>
          <a:p>
            <a:r>
              <a:rPr lang="en-GB" dirty="0">
                <a:solidFill>
                  <a:srgbClr val="FF0000"/>
                </a:solidFill>
              </a:rPr>
              <a:t>INDICATION REQUIRED</a:t>
            </a:r>
          </a:p>
          <a:p>
            <a:endParaRPr lang="en-GB" dirty="0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EAADEB46-58AD-4D6B-A95F-4EC04888A50E}"/>
              </a:ext>
            </a:extLst>
          </p:cNvPr>
          <p:cNvSpPr/>
          <p:nvPr/>
        </p:nvSpPr>
        <p:spPr>
          <a:xfrm>
            <a:off x="8301989" y="5330514"/>
            <a:ext cx="356235" cy="2165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61403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C1EAF-9191-4C69-8655-FF03C355C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99132"/>
          </a:xfrm>
        </p:spPr>
        <p:txBody>
          <a:bodyPr/>
          <a:lstStyle/>
          <a:p>
            <a:r>
              <a:rPr lang="en-US" b="1" dirty="0"/>
              <a:t>OVERVIEW</a:t>
            </a:r>
            <a:endParaRPr lang="en-GB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2B7746-7A70-489B-B838-B152773A60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MOTIVATION</a:t>
            </a:r>
          </a:p>
          <a:p>
            <a:r>
              <a:rPr lang="en-US" dirty="0"/>
              <a:t>OVERVIEW</a:t>
            </a:r>
          </a:p>
          <a:p>
            <a:r>
              <a:rPr lang="en-US" dirty="0"/>
              <a:t>FUNCTIONAL GEOMETRY</a:t>
            </a:r>
          </a:p>
          <a:p>
            <a:r>
              <a:rPr lang="en-US" dirty="0"/>
              <a:t>ELECTRICAL CONNECTIONS</a:t>
            </a:r>
          </a:p>
          <a:p>
            <a:r>
              <a:rPr lang="en-US" dirty="0"/>
              <a:t>GAPS BETWEEN COMPONENTS</a:t>
            </a:r>
          </a:p>
          <a:p>
            <a:r>
              <a:rPr lang="en-US" dirty="0"/>
              <a:t>HEAT LOADS AND CERAMICS</a:t>
            </a:r>
          </a:p>
          <a:p>
            <a:r>
              <a:rPr lang="en-US" dirty="0"/>
              <a:t>MECHANICAL TOLERANCES</a:t>
            </a:r>
          </a:p>
          <a:p>
            <a:r>
              <a:rPr lang="en-US" dirty="0"/>
              <a:t>DESIGN OFFICE TO DO</a:t>
            </a:r>
          </a:p>
          <a:p>
            <a:r>
              <a:rPr lang="en-US" dirty="0"/>
              <a:t>CONCLUSION</a:t>
            </a:r>
          </a:p>
          <a:p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26438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B9320-21D7-431B-978E-17B125B59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9775"/>
          </a:xfrm>
        </p:spPr>
        <p:txBody>
          <a:bodyPr/>
          <a:lstStyle/>
          <a:p>
            <a:r>
              <a:rPr lang="en-GB" b="1" dirty="0"/>
              <a:t>DESIGN TASKS TO DO</a:t>
            </a:r>
          </a:p>
        </p:txBody>
      </p:sp>
      <p:pic>
        <p:nvPicPr>
          <p:cNvPr id="6" name="Content Placeholder 5" descr="A close up of a device&#10;&#10;Description automatically generated">
            <a:extLst>
              <a:ext uri="{FF2B5EF4-FFF2-40B4-BE49-F238E27FC236}">
                <a16:creationId xmlns:a16="http://schemas.microsoft.com/office/drawing/2014/main" id="{BFC89ED6-DE46-41D8-9126-38616C23666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75" y="1872288"/>
            <a:ext cx="4210050" cy="2760861"/>
          </a:xfrm>
        </p:spPr>
      </p:pic>
      <p:pic>
        <p:nvPicPr>
          <p:cNvPr id="9" name="Content Placeholder 8" descr="A close up of a map&#10;&#10;Description automatically generated">
            <a:extLst>
              <a:ext uri="{FF2B5EF4-FFF2-40B4-BE49-F238E27FC236}">
                <a16:creationId xmlns:a16="http://schemas.microsoft.com/office/drawing/2014/main" id="{DDE7BA5B-B489-4BD6-8A22-9E2A4B1B11C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625" y="1344003"/>
            <a:ext cx="4324350" cy="3051666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FF5A0F1-A3DC-4CEF-AEB0-C73746628DE5}"/>
              </a:ext>
            </a:extLst>
          </p:cNvPr>
          <p:cNvSpPr txBox="1"/>
          <p:nvPr/>
        </p:nvSpPr>
        <p:spPr>
          <a:xfrm>
            <a:off x="838200" y="4914900"/>
            <a:ext cx="252017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DEFORMATION OF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CATHODE SUPPORT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CONTROL ELECTRODE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ANODE SUPPORT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ECC1340-F740-47ED-9248-72D0E37DFC92}"/>
              </a:ext>
            </a:extLst>
          </p:cNvPr>
          <p:cNvSpPr txBox="1"/>
          <p:nvPr/>
        </p:nvSpPr>
        <p:spPr>
          <a:xfrm>
            <a:off x="6096000" y="4448483"/>
            <a:ext cx="5303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FINISH MANUFACTURING DRAWINGS, ≈ 75 % CREATED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8C08750-2B3B-4304-8232-D58CAC0E7CDB}"/>
              </a:ext>
            </a:extLst>
          </p:cNvPr>
          <p:cNvSpPr txBox="1"/>
          <p:nvPr/>
        </p:nvSpPr>
        <p:spPr>
          <a:xfrm>
            <a:off x="6524625" y="5884396"/>
            <a:ext cx="44655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YOUR FEEDBACK TO IMPLEMENT!</a:t>
            </a:r>
          </a:p>
        </p:txBody>
      </p:sp>
    </p:spTree>
    <p:extLst>
      <p:ext uri="{BB962C8B-B14F-4D97-AF65-F5344CB8AC3E}">
        <p14:creationId xmlns:p14="http://schemas.microsoft.com/office/powerpoint/2010/main" val="40838481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E46268E-5159-4C92-AFD4-254FF0BEC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7875"/>
          </a:xfrm>
        </p:spPr>
        <p:txBody>
          <a:bodyPr/>
          <a:lstStyle/>
          <a:p>
            <a:r>
              <a:rPr lang="en-GB" b="1"/>
              <a:t>OPTIONAL CONCEPT</a:t>
            </a:r>
            <a:endParaRPr lang="en-GB" b="1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B54C3CF-C7BE-4B80-AF5B-AC3EE7CF4C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063" y="1625600"/>
            <a:ext cx="7215923" cy="4351338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F8D9A8B-B701-4F66-95AA-609F020E09D7}"/>
              </a:ext>
            </a:extLst>
          </p:cNvPr>
          <p:cNvSpPr txBox="1"/>
          <p:nvPr/>
        </p:nvSpPr>
        <p:spPr>
          <a:xfrm>
            <a:off x="7617986" y="2190750"/>
            <a:ext cx="424063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SHORTER CATHODE SUPPORT AND CONTROL ELECTRODE → SMALLER TOLERANCE LEVER-ARM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MORE COMPLEX CERAMIC SUPPORT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SIMILAR ANODE ALIGNMENT SCHEME WITH RE-MACHINABLE SHIM</a:t>
            </a:r>
          </a:p>
        </p:txBody>
      </p:sp>
    </p:spTree>
    <p:extLst>
      <p:ext uri="{BB962C8B-B14F-4D97-AF65-F5344CB8AC3E}">
        <p14:creationId xmlns:p14="http://schemas.microsoft.com/office/powerpoint/2010/main" val="35202818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7E56A-25FE-44F5-B178-1BDDE8D61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73125"/>
          </a:xfrm>
        </p:spPr>
        <p:txBody>
          <a:bodyPr/>
          <a:lstStyle/>
          <a:p>
            <a:r>
              <a:rPr lang="en-GB" b="1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780E97-B943-446A-985E-511F3E12F2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TWO CONCEPTS CREATED TO TACKLE THE LEAK CURRENT ISSUE AND TO FIT TO THE HEL – FIRST ONE BEING DETAILED</a:t>
            </a:r>
          </a:p>
          <a:p>
            <a:r>
              <a:rPr lang="en-GB" dirty="0"/>
              <a:t>ALIGNMENT OF FUNCITONAL GEOMETRY TO BE CONFIRMED</a:t>
            </a:r>
          </a:p>
          <a:p>
            <a:r>
              <a:rPr lang="en-GB" dirty="0"/>
              <a:t>THERMAL ANALYSIS DESIRED</a:t>
            </a:r>
          </a:p>
          <a:p>
            <a:r>
              <a:rPr lang="en-GB" dirty="0"/>
              <a:t>MANUFACTURING OF THE FIRST VERSION PREVIEWED – NO SHOWSTOPPERS</a:t>
            </a:r>
          </a:p>
        </p:txBody>
      </p:sp>
    </p:spTree>
    <p:extLst>
      <p:ext uri="{BB962C8B-B14F-4D97-AF65-F5344CB8AC3E}">
        <p14:creationId xmlns:p14="http://schemas.microsoft.com/office/powerpoint/2010/main" val="42128690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8510417-16B7-43B0-AC2C-26D62AFFFE6C}"/>
              </a:ext>
            </a:extLst>
          </p:cNvPr>
          <p:cNvSpPr txBox="1"/>
          <p:nvPr/>
        </p:nvSpPr>
        <p:spPr>
          <a:xfrm>
            <a:off x="2924175" y="2151727"/>
            <a:ext cx="6128281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/>
              <a:t>THANK YOU FOR YOUR ATTENTION!</a:t>
            </a:r>
          </a:p>
          <a:p>
            <a:pPr algn="ctr"/>
            <a:r>
              <a:rPr lang="en-GB" sz="9600" dirty="0"/>
              <a:t>!/?</a:t>
            </a:r>
          </a:p>
          <a:p>
            <a:pPr algn="ctr"/>
            <a:r>
              <a:rPr lang="en-GB" sz="3200" dirty="0"/>
              <a:t>YOUR QUESTIONS PLEASE!</a:t>
            </a:r>
          </a:p>
        </p:txBody>
      </p:sp>
    </p:spTree>
    <p:extLst>
      <p:ext uri="{BB962C8B-B14F-4D97-AF65-F5344CB8AC3E}">
        <p14:creationId xmlns:p14="http://schemas.microsoft.com/office/powerpoint/2010/main" val="23438838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EC5E2-4252-4C62-BAA8-D3BEB2A0F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MOTIVATION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8348A1-AB97-4F54-8C3A-E10C31F3B3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1950" y="1825625"/>
            <a:ext cx="4314825" cy="4351338"/>
          </a:xfrm>
        </p:spPr>
        <p:txBody>
          <a:bodyPr/>
          <a:lstStyle/>
          <a:p>
            <a:r>
              <a:rPr lang="en-GB" dirty="0"/>
              <a:t>TO SOLVE ISSUES OF THE FIRST CERN DESIGNED E-GUN FOR THE HEL</a:t>
            </a:r>
          </a:p>
          <a:p>
            <a:r>
              <a:rPr lang="en-GB" dirty="0"/>
              <a:t>TO CREATE DESIGN FULLY COMPATIBLE WITH THE HEL</a:t>
            </a:r>
          </a:p>
        </p:txBody>
      </p:sp>
      <p:pic>
        <p:nvPicPr>
          <p:cNvPr id="9" name="Content Placeholder 8" descr="A picture containing toy&#10;&#10;Description automatically generated">
            <a:extLst>
              <a:ext uri="{FF2B5EF4-FFF2-40B4-BE49-F238E27FC236}">
                <a16:creationId xmlns:a16="http://schemas.microsoft.com/office/drawing/2014/main" id="{3760B9BC-7B86-4C15-A73E-1C0F81E2E2B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799" y="1825624"/>
            <a:ext cx="7698105" cy="4394835"/>
          </a:xfrm>
        </p:spPr>
      </p:pic>
    </p:spTree>
    <p:extLst>
      <p:ext uri="{BB962C8B-B14F-4D97-AF65-F5344CB8AC3E}">
        <p14:creationId xmlns:p14="http://schemas.microsoft.com/office/powerpoint/2010/main" val="1105189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5F6C9B9-CDC7-4211-9A3A-CC2CFD3AD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16920"/>
          </a:xfrm>
        </p:spPr>
        <p:txBody>
          <a:bodyPr/>
          <a:lstStyle/>
          <a:p>
            <a:r>
              <a:rPr lang="en-US" b="1" dirty="0"/>
              <a:t>INSPIRATION – TEL E-Gun Design</a:t>
            </a:r>
            <a:endParaRPr lang="en-GB" b="1" dirty="0"/>
          </a:p>
        </p:txBody>
      </p:sp>
      <p:pic>
        <p:nvPicPr>
          <p:cNvPr id="8" name="Content Placeholder 7" descr="A circuit board&#10;&#10;Description automatically generated">
            <a:extLst>
              <a:ext uri="{FF2B5EF4-FFF2-40B4-BE49-F238E27FC236}">
                <a16:creationId xmlns:a16="http://schemas.microsoft.com/office/drawing/2014/main" id="{B79F17E4-558A-4DB3-B108-A3694B95134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357952"/>
            <a:ext cx="5181600" cy="3286684"/>
          </a:xfrm>
        </p:spPr>
      </p:pic>
      <p:pic>
        <p:nvPicPr>
          <p:cNvPr id="10" name="Content Placeholder 9" descr="A picture containing toy&#10;&#10;Description automatically generated">
            <a:extLst>
              <a:ext uri="{FF2B5EF4-FFF2-40B4-BE49-F238E27FC236}">
                <a16:creationId xmlns:a16="http://schemas.microsoft.com/office/drawing/2014/main" id="{DD8C5305-9863-4CDE-AA5D-4A0DF01C830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692752"/>
            <a:ext cx="5181600" cy="2617083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EBEEB00-FFA5-4010-AFAA-7FF08CB6BF53}"/>
              </a:ext>
            </a:extLst>
          </p:cNvPr>
          <p:cNvSpPr txBox="1"/>
          <p:nvPr/>
        </p:nvSpPr>
        <p:spPr>
          <a:xfrm>
            <a:off x="2597650" y="5644636"/>
            <a:ext cx="1662699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LHCNECGP0075</a:t>
            </a:r>
          </a:p>
          <a:p>
            <a:r>
              <a:rPr lang="en-US" dirty="0"/>
              <a:t>CHG-16-sc</a:t>
            </a:r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309FD18-127B-4BC4-916B-58DED39CEAAC}"/>
              </a:ext>
            </a:extLst>
          </p:cNvPr>
          <p:cNvSpPr txBox="1"/>
          <p:nvPr/>
        </p:nvSpPr>
        <p:spPr>
          <a:xfrm>
            <a:off x="8079979" y="5125169"/>
            <a:ext cx="1651414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i-FI" dirty="0"/>
              <a:t>LHCNEHE_0026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2FC065-AFB6-445F-9A21-DF53FDBE5848}"/>
              </a:ext>
            </a:extLst>
          </p:cNvPr>
          <p:cNvSpPr txBox="1"/>
          <p:nvPr/>
        </p:nvSpPr>
        <p:spPr>
          <a:xfrm>
            <a:off x="6826214" y="5852817"/>
            <a:ext cx="50744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/>
              <a:t>DESIGNED FOR THE HOLLOW ELECTRON LENS!</a:t>
            </a:r>
          </a:p>
        </p:txBody>
      </p:sp>
    </p:spTree>
    <p:extLst>
      <p:ext uri="{BB962C8B-B14F-4D97-AF65-F5344CB8AC3E}">
        <p14:creationId xmlns:p14="http://schemas.microsoft.com/office/powerpoint/2010/main" val="34832743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DA6BB-91F2-4B45-9700-AC014F092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7418"/>
            <a:ext cx="10515600" cy="747238"/>
          </a:xfrm>
        </p:spPr>
        <p:txBody>
          <a:bodyPr/>
          <a:lstStyle/>
          <a:p>
            <a:r>
              <a:rPr lang="en-US" b="1" dirty="0"/>
              <a:t>MAIN DIMENSIONS</a:t>
            </a:r>
            <a:endParaRPr lang="en-GB" b="1" dirty="0"/>
          </a:p>
        </p:txBody>
      </p:sp>
      <p:pic>
        <p:nvPicPr>
          <p:cNvPr id="7" name="Content Placeholder 6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DC3613AB-AC82-4517-8449-BA0C11AC27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541" y="1220011"/>
            <a:ext cx="9398127" cy="5330571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5A647E5-BFB4-4D5F-BB83-2A98F66A2F02}"/>
              </a:ext>
            </a:extLst>
          </p:cNvPr>
          <p:cNvSpPr txBox="1"/>
          <p:nvPr/>
        </p:nvSpPr>
        <p:spPr>
          <a:xfrm>
            <a:off x="9839325" y="5514975"/>
            <a:ext cx="18630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MASS ≈ 10 kg</a:t>
            </a:r>
          </a:p>
        </p:txBody>
      </p:sp>
    </p:spTree>
    <p:extLst>
      <p:ext uri="{BB962C8B-B14F-4D97-AF65-F5344CB8AC3E}">
        <p14:creationId xmlns:p14="http://schemas.microsoft.com/office/powerpoint/2010/main" val="41713432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57893-9199-483A-B851-F06EA084C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6717"/>
            <a:ext cx="10515600" cy="888640"/>
          </a:xfrm>
        </p:spPr>
        <p:txBody>
          <a:bodyPr/>
          <a:lstStyle/>
          <a:p>
            <a:r>
              <a:rPr lang="en-US" b="1" dirty="0"/>
              <a:t>FIT TO THE FERMILAB TEST STAND</a:t>
            </a:r>
            <a:endParaRPr lang="en-GB" b="1" dirty="0"/>
          </a:p>
        </p:txBody>
      </p:sp>
      <p:pic>
        <p:nvPicPr>
          <p:cNvPr id="5" name="Content Placeholder 4" descr="A close up of a device&#10;&#10;Description automatically generated">
            <a:extLst>
              <a:ext uri="{FF2B5EF4-FFF2-40B4-BE49-F238E27FC236}">
                <a16:creationId xmlns:a16="http://schemas.microsoft.com/office/drawing/2014/main" id="{C2220257-EDAF-4117-8688-DDA17E3BD8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024" y="2471740"/>
            <a:ext cx="5423096" cy="435133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F2F3178-81DC-4522-AA43-6A4A1CB5B653}"/>
              </a:ext>
            </a:extLst>
          </p:cNvPr>
          <p:cNvSpPr txBox="1"/>
          <p:nvPr/>
        </p:nvSpPr>
        <p:spPr>
          <a:xfrm>
            <a:off x="535462" y="1270556"/>
            <a:ext cx="3855562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ADJUSTMENT CHAMBER POSITIONS GUN CORRECTLY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INTEGRATION TO THE TEST STAND TO BE VERIFIED BY THE FERMILAB TEAM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Total length increased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Access to the flange connection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3D available from CERN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  <p:pic>
        <p:nvPicPr>
          <p:cNvPr id="4" name="Picture 3" descr="A picture containing bicycle, sitting, table, black&#10;&#10;Description automatically generated">
            <a:extLst>
              <a:ext uri="{FF2B5EF4-FFF2-40B4-BE49-F238E27FC236}">
                <a16:creationId xmlns:a16="http://schemas.microsoft.com/office/drawing/2014/main" id="{3C778841-D9F2-4A76-9634-1E3A7F05DB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4830" y="1125357"/>
            <a:ext cx="3659817" cy="2744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2608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6EF1A-91EB-43C0-BDA9-A6DE53E55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395"/>
            <a:ext cx="10515600" cy="946840"/>
          </a:xfrm>
        </p:spPr>
        <p:txBody>
          <a:bodyPr/>
          <a:lstStyle/>
          <a:p>
            <a:r>
              <a:rPr lang="en-US" b="1" dirty="0"/>
              <a:t>FUNCTIONAL GEOMETRY</a:t>
            </a:r>
            <a:endParaRPr lang="en-GB" b="1" dirty="0"/>
          </a:p>
        </p:txBody>
      </p:sp>
      <p:pic>
        <p:nvPicPr>
          <p:cNvPr id="6" name="Content Placeholder 5" descr="A close up of a map&#10;&#10;Description automatically generated">
            <a:extLst>
              <a:ext uri="{FF2B5EF4-FFF2-40B4-BE49-F238E27FC236}">
                <a16:creationId xmlns:a16="http://schemas.microsoft.com/office/drawing/2014/main" id="{1C01D073-6916-4C5E-8E46-58426AD2014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667" y="1481675"/>
            <a:ext cx="4662583" cy="4824603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4F1940D-3395-4801-9FFA-A3A3545E218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124" y="1352359"/>
            <a:ext cx="5378958" cy="4670679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8AB6A47-6F6E-402F-9D16-469E38D3581E}"/>
              </a:ext>
            </a:extLst>
          </p:cNvPr>
          <p:cNvSpPr txBox="1"/>
          <p:nvPr/>
        </p:nvSpPr>
        <p:spPr>
          <a:xfrm>
            <a:off x="9446504" y="1352359"/>
            <a:ext cx="1662699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LHCNECGP0075</a:t>
            </a:r>
          </a:p>
          <a:p>
            <a:r>
              <a:rPr lang="en-US" dirty="0"/>
              <a:t>CHG-16-sc</a:t>
            </a:r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1B8FF67-D71E-4DE9-AB7B-0287301D67CA}"/>
              </a:ext>
            </a:extLst>
          </p:cNvPr>
          <p:cNvSpPr txBox="1"/>
          <p:nvPr/>
        </p:nvSpPr>
        <p:spPr>
          <a:xfrm>
            <a:off x="97415" y="1352359"/>
            <a:ext cx="3108543" cy="92333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LHCNEHE_0026</a:t>
            </a:r>
          </a:p>
          <a:p>
            <a:r>
              <a:rPr lang="en-US" dirty="0"/>
              <a:t>LHCNEHEP0001 – CHG-16-sc-e)</a:t>
            </a:r>
          </a:p>
          <a:p>
            <a:r>
              <a:rPr lang="en-US" dirty="0"/>
              <a:t>LHCNEHEP0014</a:t>
            </a:r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DA3F73A-DC09-4A67-8716-240F815E1E7D}"/>
              </a:ext>
            </a:extLst>
          </p:cNvPr>
          <p:cNvSpPr/>
          <p:nvPr/>
        </p:nvSpPr>
        <p:spPr>
          <a:xfrm>
            <a:off x="1809946" y="5656082"/>
            <a:ext cx="3120272" cy="55549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3749472-54C1-4BB2-B2DC-A372FBA57436}"/>
              </a:ext>
            </a:extLst>
          </p:cNvPr>
          <p:cNvSpPr txBox="1"/>
          <p:nvPr/>
        </p:nvSpPr>
        <p:spPr>
          <a:xfrm>
            <a:off x="1395098" y="6194331"/>
            <a:ext cx="47009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CORRECT WHEN SCALED FROM 25.4 mm E-Gun!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66470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89424-618E-4B9C-8CAE-D99BF9273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6665"/>
          </a:xfrm>
        </p:spPr>
        <p:txBody>
          <a:bodyPr/>
          <a:lstStyle/>
          <a:p>
            <a:r>
              <a:rPr lang="en-US" b="1" dirty="0"/>
              <a:t>ELECTRICAL CONNECTIONS</a:t>
            </a:r>
            <a:endParaRPr lang="en-GB" b="1" dirty="0"/>
          </a:p>
        </p:txBody>
      </p:sp>
      <p:pic>
        <p:nvPicPr>
          <p:cNvPr id="5" name="Content Placeholder 4" descr="A close up of a logo&#10;&#10;Description automatically generated">
            <a:extLst>
              <a:ext uri="{FF2B5EF4-FFF2-40B4-BE49-F238E27FC236}">
                <a16:creationId xmlns:a16="http://schemas.microsoft.com/office/drawing/2014/main" id="{74568F79-57F3-4B1E-B984-279241CD4B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4593" y="1121790"/>
            <a:ext cx="6378416" cy="5417439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00ED1EB-5D44-49F1-99BB-44026041F630}"/>
              </a:ext>
            </a:extLst>
          </p:cNvPr>
          <p:cNvSpPr txBox="1"/>
          <p:nvPr/>
        </p:nvSpPr>
        <p:spPr>
          <a:xfrm>
            <a:off x="443938" y="5288437"/>
            <a:ext cx="50849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CATHODE WIRES IN Ø1 mm NICKEL</a:t>
            </a:r>
          </a:p>
          <a:p>
            <a:r>
              <a:rPr lang="en-US" dirty="0"/>
              <a:t>GUIDED WITH REGULAR CERAMIC PIECES IN MACOR</a:t>
            </a:r>
            <a:endParaRPr lang="en-GB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81FE283-F571-49F5-B22D-D93208A87A79}"/>
              </a:ext>
            </a:extLst>
          </p:cNvPr>
          <p:cNvCxnSpPr>
            <a:stCxn id="6" idx="0"/>
          </p:cNvCxnSpPr>
          <p:nvPr/>
        </p:nvCxnSpPr>
        <p:spPr>
          <a:xfrm flipV="1">
            <a:off x="2986397" y="4213781"/>
            <a:ext cx="4517339" cy="107465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8F3A8EB0-8F87-44D8-80A2-3707763025FE}"/>
              </a:ext>
            </a:extLst>
          </p:cNvPr>
          <p:cNvSpPr txBox="1"/>
          <p:nvPr/>
        </p:nvSpPr>
        <p:spPr>
          <a:xfrm>
            <a:off x="443938" y="1997888"/>
            <a:ext cx="43295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CONTROL ELECTRODE IN Ø1.27 mm COPPER</a:t>
            </a:r>
          </a:p>
          <a:p>
            <a:r>
              <a:rPr lang="en-US" dirty="0"/>
              <a:t>CONNECTED TO THE BASE FLANGE</a:t>
            </a:r>
            <a:endParaRPr lang="en-GB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6201099-4BAF-4D0C-B91D-8263628B98C3}"/>
              </a:ext>
            </a:extLst>
          </p:cNvPr>
          <p:cNvCxnSpPr>
            <a:stCxn id="9" idx="3"/>
          </p:cNvCxnSpPr>
          <p:nvPr/>
        </p:nvCxnSpPr>
        <p:spPr>
          <a:xfrm flipV="1">
            <a:off x="4773457" y="2196446"/>
            <a:ext cx="2513463" cy="12460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72252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4E9842-4266-4740-B057-247E8B508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94372"/>
          </a:xfrm>
        </p:spPr>
        <p:txBody>
          <a:bodyPr/>
          <a:lstStyle/>
          <a:p>
            <a:r>
              <a:rPr lang="en-US" b="1" dirty="0"/>
              <a:t>ELECTRICAL CONNECTIONS</a:t>
            </a:r>
            <a:endParaRPr lang="en-GB" b="1" dirty="0"/>
          </a:p>
        </p:txBody>
      </p:sp>
      <p:pic>
        <p:nvPicPr>
          <p:cNvPr id="5" name="Content Placeholder 4" descr="A picture containing map, toy&#10;&#10;Description automatically generated">
            <a:extLst>
              <a:ext uri="{FF2B5EF4-FFF2-40B4-BE49-F238E27FC236}">
                <a16:creationId xmlns:a16="http://schemas.microsoft.com/office/drawing/2014/main" id="{CBB3B531-2C60-4229-AC28-E89660FA4F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580" y="1703077"/>
            <a:ext cx="8029627" cy="435133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A04A141-B74C-4CD2-9E44-5E175BB1D451}"/>
              </a:ext>
            </a:extLst>
          </p:cNvPr>
          <p:cNvSpPr txBox="1"/>
          <p:nvPr/>
        </p:nvSpPr>
        <p:spPr>
          <a:xfrm>
            <a:off x="3242821" y="6202788"/>
            <a:ext cx="4198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ANODE SUPPORT ELECTRICALLY FLOATING!</a:t>
            </a:r>
            <a:endParaRPr lang="en-GB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A0A79EE-C2E6-4674-96CA-8CA815642279}"/>
              </a:ext>
            </a:extLst>
          </p:cNvPr>
          <p:cNvCxnSpPr>
            <a:stCxn id="6" idx="0"/>
          </p:cNvCxnSpPr>
          <p:nvPr/>
        </p:nvCxnSpPr>
        <p:spPr>
          <a:xfrm flipH="1" flipV="1">
            <a:off x="4949072" y="5154923"/>
            <a:ext cx="392946" cy="104786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53FB1042-8A02-4771-89CE-E0A3CADD697F}"/>
              </a:ext>
            </a:extLst>
          </p:cNvPr>
          <p:cNvSpPr txBox="1"/>
          <p:nvPr/>
        </p:nvSpPr>
        <p:spPr>
          <a:xfrm>
            <a:off x="8484124" y="4930219"/>
            <a:ext cx="32839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CERAMIC STAND-OFF TO ISOLATE</a:t>
            </a:r>
          </a:p>
          <a:p>
            <a:r>
              <a:rPr lang="en-US" dirty="0"/>
              <a:t>ANODE FROM SUPPORT</a:t>
            </a:r>
            <a:endParaRPr lang="en-GB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51B1078-2F87-47B5-8FB6-48CB7E8D8E38}"/>
              </a:ext>
            </a:extLst>
          </p:cNvPr>
          <p:cNvCxnSpPr>
            <a:stCxn id="9" idx="0"/>
          </p:cNvCxnSpPr>
          <p:nvPr/>
        </p:nvCxnSpPr>
        <p:spPr>
          <a:xfrm flipH="1" flipV="1">
            <a:off x="7833674" y="4062953"/>
            <a:ext cx="2292438" cy="86726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7B7410FB-61D9-4FA2-A1BC-CE9A59DB86E5}"/>
              </a:ext>
            </a:extLst>
          </p:cNvPr>
          <p:cNvSpPr txBox="1"/>
          <p:nvPr/>
        </p:nvSpPr>
        <p:spPr>
          <a:xfrm>
            <a:off x="8644869" y="2470618"/>
            <a:ext cx="35471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ANODE WIRE GUIDED THROUGH</a:t>
            </a:r>
          </a:p>
          <a:p>
            <a:r>
              <a:rPr lang="en-US" dirty="0"/>
              <a:t>SHORT CERAMIC TUBES CONNECTED TO THE ANODE SUPPORT</a:t>
            </a:r>
            <a:endParaRPr lang="en-GB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D059BBC-840E-4DE7-91A3-B6908F4E437C}"/>
              </a:ext>
            </a:extLst>
          </p:cNvPr>
          <p:cNvCxnSpPr>
            <a:stCxn id="12" idx="1"/>
          </p:cNvCxnSpPr>
          <p:nvPr/>
        </p:nvCxnSpPr>
        <p:spPr>
          <a:xfrm flipH="1" flipV="1">
            <a:off x="7324627" y="2639505"/>
            <a:ext cx="1320242" cy="4312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78300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2609</TotalTime>
  <Words>566</Words>
  <Application>Microsoft Office PowerPoint</Application>
  <PresentationFormat>Widescreen</PresentationFormat>
  <Paragraphs>118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E-GUN Hollow Electron Lens</vt:lpstr>
      <vt:lpstr>OVERVIEW</vt:lpstr>
      <vt:lpstr>MOTIVATION</vt:lpstr>
      <vt:lpstr>INSPIRATION – TEL E-Gun Design</vt:lpstr>
      <vt:lpstr>MAIN DIMENSIONS</vt:lpstr>
      <vt:lpstr>FIT TO THE FERMILAB TEST STAND</vt:lpstr>
      <vt:lpstr>FUNCTIONAL GEOMETRY</vt:lpstr>
      <vt:lpstr>ELECTRICAL CONNECTIONS</vt:lpstr>
      <vt:lpstr>ELECTRICAL CONNECTIONS</vt:lpstr>
      <vt:lpstr>CATHODE – CONTROL ELECTRODE GAP</vt:lpstr>
      <vt:lpstr>CATHODE – GROUND GAP</vt:lpstr>
      <vt:lpstr>CATHODE – ANODE GAP</vt:lpstr>
      <vt:lpstr>CONTROL ELECTRODE – ANODE GAP</vt:lpstr>
      <vt:lpstr>MECHANICAL TOLERANCES</vt:lpstr>
      <vt:lpstr>HEAT LOAD</vt:lpstr>
      <vt:lpstr>CERAMICS AROUND THE CATHODE</vt:lpstr>
      <vt:lpstr>CERAMICS AT DISTANCE</vt:lpstr>
      <vt:lpstr>TACKLING THE HEAT – AND LEAK CURRENT</vt:lpstr>
      <vt:lpstr>DESIGN TASKS TO DO</vt:lpstr>
      <vt:lpstr>DESIGN TASKS TO DO</vt:lpstr>
      <vt:lpstr>OPTIONAL CONCEPT</vt:lpstr>
      <vt:lpstr>CONCLUSION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E-GUN Hollow Electron Lens</dc:title>
  <dc:creator>Antti Kolehmainen</dc:creator>
  <cp:lastModifiedBy>Antti Kolehmainen</cp:lastModifiedBy>
  <cp:revision>53</cp:revision>
  <dcterms:created xsi:type="dcterms:W3CDTF">2020-01-28T11:53:02Z</dcterms:created>
  <dcterms:modified xsi:type="dcterms:W3CDTF">2020-01-30T09:44:42Z</dcterms:modified>
</cp:coreProperties>
</file>