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6"/>
  </p:notesMasterIdLst>
  <p:sldIdLst>
    <p:sldId id="365" r:id="rId3"/>
    <p:sldId id="516" r:id="rId4"/>
    <p:sldId id="509" r:id="rId5"/>
    <p:sldId id="508" r:id="rId6"/>
    <p:sldId id="523" r:id="rId7"/>
    <p:sldId id="524" r:id="rId8"/>
    <p:sldId id="541" r:id="rId9"/>
    <p:sldId id="521" r:id="rId10"/>
    <p:sldId id="525" r:id="rId11"/>
    <p:sldId id="540" r:id="rId12"/>
    <p:sldId id="536" r:id="rId13"/>
    <p:sldId id="537" r:id="rId14"/>
    <p:sldId id="546" r:id="rId15"/>
    <p:sldId id="520" r:id="rId16"/>
    <p:sldId id="528" r:id="rId17"/>
    <p:sldId id="544" r:id="rId18"/>
    <p:sldId id="530" r:id="rId19"/>
    <p:sldId id="547" r:id="rId20"/>
    <p:sldId id="548" r:id="rId21"/>
    <p:sldId id="549" r:id="rId22"/>
    <p:sldId id="543" r:id="rId23"/>
    <p:sldId id="542" r:id="rId24"/>
    <p:sldId id="545" r:id="rId25"/>
    <p:sldId id="515" r:id="rId26"/>
    <p:sldId id="529" r:id="rId27"/>
    <p:sldId id="486" r:id="rId28"/>
    <p:sldId id="517" r:id="rId29"/>
    <p:sldId id="527" r:id="rId30"/>
    <p:sldId id="526" r:id="rId31"/>
    <p:sldId id="539" r:id="rId32"/>
    <p:sldId id="531" r:id="rId33"/>
    <p:sldId id="480" r:id="rId34"/>
    <p:sldId id="53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1FE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6" autoAdjust="0"/>
  </p:normalViewPr>
  <p:slideViewPr>
    <p:cSldViewPr>
      <p:cViewPr>
        <p:scale>
          <a:sx n="100" d="100"/>
          <a:sy n="100" d="100"/>
        </p:scale>
        <p:origin x="3456" y="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54699-954F-4E4D-9DCD-366D4D7B0D63}" type="datetimeFigureOut">
              <a:rPr lang="en-GB" smtClean="0"/>
              <a:t>01/08/2014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C5146-1889-4C45-88D4-AB2A8F663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0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5146-1889-4C45-88D4-AB2A8F6634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9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5146-1889-4C45-88D4-AB2A8F66345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6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Dispersion suppressor section acts as spectrometer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A2EA71-84AA-41B3-9F7B-4687A41CAFB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28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5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4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2746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09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9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en-US" dirty="0" smtClean="0"/>
              <a:t>Click to add author information</a:t>
            </a:r>
            <a:endParaRPr kumimoji="0" lang="en-US" dirty="0"/>
          </a:p>
        </p:txBody>
      </p:sp>
      <p:sp>
        <p:nvSpPr>
          <p:cNvPr id="10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6"/>
          <p:cNvSpPr>
            <a:spLocks noGrp="1"/>
          </p:cNvSpPr>
          <p:nvPr>
            <p:ph type="ftr" sz="quarter" idx="1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>
                <a:solidFill>
                  <a:prstClr val="black"/>
                </a:solidFill>
              </a:rPr>
              <a:t>J.M. Jowett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 eaLnBrk="1" latinLnBrk="0" hangingPunct="1">
              <a:defRPr kumimoji="0">
                <a:solidFill>
                  <a:srgbClr val="A0A0A0"/>
                </a:solidFill>
              </a:defRPr>
            </a:lvl1pPr>
            <a:extLst/>
          </a:lstStyle>
          <a:p>
            <a:r>
              <a:rPr lang="en-US" smtClean="0"/>
              <a:t>J.M. Jowett, Collimation Upgrade Meeting, 1/8/2014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2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8980"/>
            <a:ext cx="9144000" cy="86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21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7929520" cy="487362"/>
          </a:xfrm>
          <a:prstGeom prst="rect">
            <a:avLst/>
          </a:prstGeom>
        </p:spPr>
        <p:txBody>
          <a:bodyPr vert="horz"/>
          <a:lstStyle>
            <a:lvl1pPr algn="r">
              <a:defRPr sz="24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96" y="882032"/>
            <a:ext cx="7954470" cy="555922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400">
                <a:latin typeface="Calibri" pitchFamily="34" charset="0"/>
              </a:defRPr>
            </a:lvl3pPr>
            <a:lvl4pPr>
              <a:defRPr sz="1200">
                <a:latin typeface="Calibri" pitchFamily="34" charset="0"/>
              </a:defRPr>
            </a:lvl4pPr>
            <a:lvl5pPr>
              <a:defRPr sz="12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6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Collimation Upgrade Meeting, 1/8/2014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J.M. Jowett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Collimation Upgrade Meeting, 1/8/2014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J.M. Jowett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Collimation Upgrade Meeting, 1/8/2014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J.M. Jowett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05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Collimation Upgrade Meeting, 1/8/2014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J.M. Jowett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1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Collimation Upgrade Meeting, 1/8/2014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J.M. Jowett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7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643534" cy="206399"/>
          </a:xfrm>
        </p:spPr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</p:spPr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5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Collimation Upgrade Meeting, 1/8/2014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J.M. Jowett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74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Collimation Upgrade Meeting, 1/8/2014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J.M. Jowett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6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Collimation Upgrade Meeting, 1/8/2014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J.M. Jowett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40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Collimation Upgrade Meeting, 1/8/2014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J.M. Jowett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2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41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9310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316288" cy="6048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388296" cy="5904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5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62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40188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4992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6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9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60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7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J.M. Jowett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7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491"/>
            <a:ext cx="9144000" cy="49006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496944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7638" y="6669360"/>
            <a:ext cx="3427509" cy="206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J.M. Jowett, Collimation Upgrade Meeting, 1/8/2014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J.M. Jowett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412" y="6669360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E74B-AA29-428B-826F-5CD1FF8C5B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224" y="0"/>
            <a:ext cx="866775" cy="908720"/>
          </a:xfrm>
          <a:prstGeom prst="rect">
            <a:avLst/>
          </a:prstGeom>
        </p:spPr>
      </p:pic>
      <p:pic>
        <p:nvPicPr>
          <p:cNvPr id="15" name="Picture 2" descr="banner-bleu"/>
          <p:cNvPicPr>
            <a:picLocks noChangeAspect="1" noChangeArrowheads="1"/>
          </p:cNvPicPr>
          <p:nvPr userDrawn="1"/>
        </p:nvPicPr>
        <p:blipFill>
          <a:blip r:embed="rId14" cstate="print"/>
          <a:srcRect l="9115" b="53321"/>
          <a:stretch>
            <a:fillRect/>
          </a:stretch>
        </p:blipFill>
        <p:spPr bwMode="auto">
          <a:xfrm>
            <a:off x="0" y="736375"/>
            <a:ext cx="8310520" cy="153749"/>
          </a:xfrm>
          <a:prstGeom prst="rect">
            <a:avLst/>
          </a:prstGeom>
          <a:noFill/>
        </p:spPr>
      </p:pic>
      <p:pic>
        <p:nvPicPr>
          <p:cNvPr id="16" name="Picture 2" descr="banner-bleu"/>
          <p:cNvPicPr>
            <a:picLocks noChangeAspect="1" noChangeArrowheads="1"/>
          </p:cNvPicPr>
          <p:nvPr userDrawn="1"/>
        </p:nvPicPr>
        <p:blipFill>
          <a:blip r:embed="rId14" cstate="print"/>
          <a:srcRect l="9115" t="48546"/>
          <a:stretch>
            <a:fillRect/>
          </a:stretch>
        </p:blipFill>
        <p:spPr bwMode="auto">
          <a:xfrm>
            <a:off x="623086" y="6462030"/>
            <a:ext cx="8520913" cy="141998"/>
          </a:xfrm>
          <a:prstGeom prst="rect">
            <a:avLst/>
          </a:prstGeom>
          <a:noFill/>
        </p:spPr>
      </p:pic>
      <p:pic>
        <p:nvPicPr>
          <p:cNvPr id="17" name="Picture 16" descr="CERN logo Withe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6243761"/>
            <a:ext cx="626166" cy="6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bg2">
              <a:lumMod val="9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Dispersion Suppressor Collimators for Heavy-Ion Operation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80720" cy="3071192"/>
          </a:xfrm>
        </p:spPr>
        <p:txBody>
          <a:bodyPr>
            <a:noAutofit/>
          </a:bodyPr>
          <a:lstStyle/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John Jowett,  Michaela Schaumann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Thanks for valuable input  to: 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L. </a:t>
            </a:r>
            <a:r>
              <a:rPr lang="en-GB" sz="2000" dirty="0" err="1" smtClean="0">
                <a:solidFill>
                  <a:schemeClr val="tx1"/>
                </a:solidFill>
              </a:rPr>
              <a:t>Bottura</a:t>
            </a:r>
            <a:r>
              <a:rPr lang="en-GB" sz="2000" dirty="0" smtClean="0">
                <a:solidFill>
                  <a:schemeClr val="tx1"/>
                </a:solidFill>
              </a:rPr>
              <a:t>, R</a:t>
            </a:r>
            <a:r>
              <a:rPr lang="en-GB" sz="2000" dirty="0" smtClean="0">
                <a:solidFill>
                  <a:schemeClr val="tx1"/>
                </a:solidFill>
              </a:rPr>
              <a:t>. Bruce, F. Cerutti, P. Fessia, </a:t>
            </a:r>
            <a:r>
              <a:rPr lang="en-GB" sz="2000" dirty="0" smtClean="0">
                <a:solidFill>
                  <a:schemeClr val="tx1"/>
                </a:solidFill>
              </a:rPr>
              <a:t>M. Giovannozzi,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M</a:t>
            </a:r>
            <a:r>
              <a:rPr lang="en-GB" sz="2000" dirty="0" smtClean="0">
                <a:solidFill>
                  <a:schemeClr val="tx1"/>
                </a:solidFill>
              </a:rPr>
              <a:t>. </a:t>
            </a:r>
            <a:r>
              <a:rPr lang="en-GB" sz="2000" dirty="0" err="1" smtClean="0">
                <a:solidFill>
                  <a:schemeClr val="tx1"/>
                </a:solidFill>
              </a:rPr>
              <a:t>Karpinnen</a:t>
            </a:r>
            <a:r>
              <a:rPr lang="en-GB" sz="2000" dirty="0" smtClean="0">
                <a:solidFill>
                  <a:schemeClr val="tx1"/>
                </a:solidFill>
              </a:rPr>
              <a:t>, S. Redaelli, </a:t>
            </a:r>
            <a:r>
              <a:rPr lang="en-GB" sz="2000" dirty="0" smtClean="0">
                <a:solidFill>
                  <a:schemeClr val="tx1"/>
                </a:solidFill>
              </a:rPr>
              <a:t>G</a:t>
            </a:r>
            <a:r>
              <a:rPr lang="en-GB" sz="2000" dirty="0" smtClean="0">
                <a:solidFill>
                  <a:schemeClr val="tx1"/>
                </a:solidFill>
              </a:rPr>
              <a:t>. E. Steele, D. </a:t>
            </a:r>
            <a:r>
              <a:rPr lang="en-GB" sz="2000" dirty="0" err="1" smtClean="0">
                <a:solidFill>
                  <a:schemeClr val="tx1"/>
                </a:solidFill>
              </a:rPr>
              <a:t>Tommasini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</a:t>
            </a:fld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956955" cy="199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 collimator solution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discussed for heavy ion operation at Chamonix workshop in 2003</a:t>
            </a:r>
          </a:p>
          <a:p>
            <a:pPr lvl="1"/>
            <a:r>
              <a:rPr lang="en-US" dirty="0" smtClean="0"/>
              <a:t>Idea of modifying cold sections  of  LHC was not well-received at that time.</a:t>
            </a:r>
          </a:p>
          <a:p>
            <a:r>
              <a:rPr lang="en-US" i="1" dirty="0"/>
              <a:t>Switch to CDF </a:t>
            </a:r>
            <a:r>
              <a:rPr lang="en-US" i="1" dirty="0" smtClean="0"/>
              <a:t>file to show that:</a:t>
            </a:r>
            <a:endParaRPr lang="en-US" i="1" dirty="0"/>
          </a:p>
          <a:p>
            <a:pPr lvl="1"/>
            <a:r>
              <a:rPr lang="en-US" dirty="0" smtClean="0"/>
              <a:t>Well-placed collimator can stop the secondary beams and stay well clear of main beam.</a:t>
            </a:r>
          </a:p>
          <a:p>
            <a:pPr lvl="1"/>
            <a:r>
              <a:rPr lang="en-US" dirty="0" smtClean="0"/>
              <a:t>By adjusting collimator gap it is possible to also select EMD1 beam and reduce losses in IR3 (possibly IR7). </a:t>
            </a:r>
          </a:p>
          <a:p>
            <a:endParaRPr lang="en-US" dirty="0"/>
          </a:p>
          <a:p>
            <a:pPr lvl="1"/>
            <a:endParaRPr lang="en-US" i="1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8407" y="1412776"/>
            <a:ext cx="7620000" cy="4638675"/>
            <a:chOff x="758407" y="1742653"/>
            <a:chExt cx="7620000" cy="4638675"/>
          </a:xfrm>
        </p:grpSpPr>
        <p:pic>
          <p:nvPicPr>
            <p:cNvPr id="1026" name="Picture 2" descr="G:\Workspaces\m\mschauma\DS_Collimators\Plots\DSCollimatorBeamLine_DS_IP2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07" y="1742653"/>
              <a:ext cx="7620000" cy="463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4783" y="3645024"/>
              <a:ext cx="2007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Modified Sequence</a:t>
              </a:r>
              <a:endParaRPr lang="en-GB" dirty="0"/>
            </a:p>
          </p:txBody>
        </p:sp>
      </p:grpSp>
      <p:pic>
        <p:nvPicPr>
          <p:cNvPr id="1027" name="Picture 3" descr="G:\Workspaces\m\mschauma\DS_Collimators\Plots\NominalBeamLine_DS_IP2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0"/>
          <a:stretch/>
        </p:blipFill>
        <p:spPr bwMode="auto">
          <a:xfrm>
            <a:off x="768424" y="692696"/>
            <a:ext cx="7620000" cy="24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DS collimator installation in IR2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72831" y="692696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Nominal Beam Line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364088" y="1052736"/>
            <a:ext cx="216024" cy="1862916"/>
          </a:xfrm>
          <a:prstGeom prst="rect">
            <a:avLst/>
          </a:prstGeom>
          <a:solidFill>
            <a:srgbClr val="FF0000">
              <a:alpha val="36078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12176" y="3654316"/>
            <a:ext cx="289984" cy="2150948"/>
          </a:xfrm>
          <a:prstGeom prst="rect">
            <a:avLst/>
          </a:prstGeom>
          <a:solidFill>
            <a:srgbClr val="92D050">
              <a:alpha val="32941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4660511" y="5229200"/>
            <a:ext cx="1639681" cy="1556792"/>
            <a:chOff x="4660511" y="5229200"/>
            <a:chExt cx="1639681" cy="1556792"/>
          </a:xfrm>
        </p:grpSpPr>
        <p:grpSp>
          <p:nvGrpSpPr>
            <p:cNvPr id="23" name="Group 22"/>
            <p:cNvGrpSpPr/>
            <p:nvPr/>
          </p:nvGrpSpPr>
          <p:grpSpPr>
            <a:xfrm>
              <a:off x="4660511" y="6093296"/>
              <a:ext cx="1639681" cy="692696"/>
              <a:chOff x="4660511" y="6093296"/>
              <a:chExt cx="1639681" cy="69269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767928" y="6237312"/>
                <a:ext cx="1440160" cy="468052"/>
                <a:chOff x="7308304" y="584684"/>
                <a:chExt cx="1440160" cy="46805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7308304" y="692696"/>
                  <a:ext cx="576064" cy="216024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172400" y="692696"/>
                  <a:ext cx="576064" cy="216024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8028384" y="584684"/>
                  <a:ext cx="0" cy="180020"/>
                </a:xfrm>
                <a:prstGeom prst="line">
                  <a:avLst/>
                </a:prstGeom>
                <a:ln w="762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28384" y="872716"/>
                  <a:ext cx="0" cy="180020"/>
                </a:xfrm>
                <a:prstGeom prst="line">
                  <a:avLst/>
                </a:prstGeom>
                <a:ln w="762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/>
              <p:cNvSpPr/>
              <p:nvPr/>
            </p:nvSpPr>
            <p:spPr>
              <a:xfrm>
                <a:off x="4660511" y="6093296"/>
                <a:ext cx="1639681" cy="69269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H="1">
              <a:off x="4660511" y="5229200"/>
              <a:ext cx="683481" cy="86409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602161" y="5229200"/>
              <a:ext cx="698031" cy="86409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11560" y="3171131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IP2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50078" y="515880"/>
            <a:ext cx="341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Magnet to be replaced </a:t>
            </a:r>
            <a:r>
              <a:rPr lang="en-GB" b="1" dirty="0" smtClean="0">
                <a:solidFill>
                  <a:srgbClr val="FF0000"/>
                </a:solidFill>
              </a:rPr>
              <a:t>MB.A10R2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99459" y="6093296"/>
                <a:ext cx="29995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179923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179923"/>
                        </a:solidFill>
                        <a:latin typeface="Cambria Math"/>
                        <a:ea typeface="Cambria Math"/>
                      </a:rPr>
                      <m:t>× </m:t>
                    </m:r>
                  </m:oMath>
                </a14:m>
                <a:r>
                  <a:rPr lang="en-GB" b="1" dirty="0" smtClean="0">
                    <a:solidFill>
                      <a:srgbClr val="179923"/>
                    </a:solidFill>
                  </a:rPr>
                  <a:t>11T dipole with L = 5.3m</a:t>
                </a:r>
              </a:p>
              <a:p>
                <a:r>
                  <a:rPr lang="en-GB" b="1" dirty="0" smtClean="0">
                    <a:solidFill>
                      <a:srgbClr val="179923"/>
                    </a:solidFill>
                  </a:rPr>
                  <a:t>Collimator jaw with L = 1m</a:t>
                </a:r>
                <a:endParaRPr lang="en-GB" b="1" dirty="0">
                  <a:solidFill>
                    <a:srgbClr val="179923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59" y="6093296"/>
                <a:ext cx="299953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82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110118" y="3068960"/>
            <a:ext cx="3070394" cy="1569660"/>
          </a:xfrm>
          <a:prstGeom prst="rect">
            <a:avLst/>
          </a:prstGeom>
          <a:solidFill>
            <a:srgbClr val="00B0F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Tracking with this configuration sent to FLUKA team – see next talk for results.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3156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0" grpId="0"/>
      <p:bldP spid="3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Optics and orbit perturbations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12</a:t>
            </a:fld>
            <a:endParaRPr lang="en-GB"/>
          </a:p>
        </p:txBody>
      </p:sp>
      <p:pic>
        <p:nvPicPr>
          <p:cNvPr id="8194" name="Picture 2" descr="G:\Workspaces\m\mschauma\DS_Collimators\Plots\CompareOptics_BetaBe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5"/>
            <a:ext cx="4074390" cy="24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Workspaces\m\mschauma\DS_Collimators\Plots\CompareOptics_Disp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40" y="1052736"/>
            <a:ext cx="3951274" cy="238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Workspaces\m\mschauma\DS_Collimators\Plots\CompareOptics_OrbitX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1537"/>
            <a:ext cx="4104456" cy="23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764704"/>
            <a:ext cx="236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Orbit change in X and </a:t>
            </a:r>
            <a:r>
              <a:rPr lang="en-GB" dirty="0" smtClean="0">
                <a:solidFill>
                  <a:srgbClr val="FF0000"/>
                </a:solidFill>
              </a:rPr>
              <a:t>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755412"/>
            <a:ext cx="287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Dispersion change in X and </a:t>
            </a:r>
            <a:r>
              <a:rPr lang="en-GB" dirty="0" smtClean="0">
                <a:solidFill>
                  <a:srgbClr val="FF0000"/>
                </a:solidFill>
              </a:rPr>
              <a:t>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2374" y="3575518"/>
            <a:ext cx="177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GB" dirty="0" smtClean="0"/>
              <a:t>-Beat in X and </a:t>
            </a:r>
            <a:r>
              <a:rPr lang="en-GB" dirty="0" smtClean="0">
                <a:solidFill>
                  <a:srgbClr val="FF0000"/>
                </a:solidFill>
              </a:rPr>
              <a:t>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4437112"/>
            <a:ext cx="334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Change are very small, not worth correction.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DS collimator absorbs most powerful losses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" y="534660"/>
            <a:ext cx="9140024" cy="5788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184656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select addition beams by adjusting collimator gap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74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ATLAS and CMS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ATLAS and CMS also take high-luminosity </a:t>
            </a:r>
            <a:r>
              <a:rPr lang="en-GB" dirty="0" err="1" smtClean="0"/>
              <a:t>Pb-Pb</a:t>
            </a:r>
            <a:r>
              <a:rPr lang="en-GB" dirty="0" smtClean="0"/>
              <a:t> </a:t>
            </a:r>
          </a:p>
          <a:p>
            <a:r>
              <a:rPr lang="en-GB" dirty="0" smtClean="0"/>
              <a:t>The same problem of BFPP losses exists in the DSs around IP1 and IP5</a:t>
            </a:r>
          </a:p>
          <a:p>
            <a:pPr lvl="1"/>
            <a:r>
              <a:rPr lang="en-GB" dirty="0" smtClean="0"/>
              <a:t>Details of loss locations somewhat different </a:t>
            </a:r>
          </a:p>
          <a:p>
            <a:pPr lvl="1"/>
            <a:r>
              <a:rPr lang="en-GB" dirty="0" smtClean="0"/>
              <a:t>Highest BLM signals from BFPP in 2011 were right of IP5</a:t>
            </a:r>
          </a:p>
          <a:p>
            <a:r>
              <a:rPr lang="en-US" dirty="0" smtClean="0"/>
              <a:t>Previously we assumed the priority would be an installation (LS3?) designed for proton-proton luminosity debris.  Now less clear … </a:t>
            </a:r>
            <a:endParaRPr lang="en-GB" dirty="0" smtClean="0"/>
          </a:p>
          <a:p>
            <a:r>
              <a:rPr lang="en-GB" dirty="0" smtClean="0"/>
              <a:t>Motivation could now be to install DS collimators to avoid a peak luminosity limit from quenches and/or long-term radiation damage in </a:t>
            </a:r>
            <a:r>
              <a:rPr lang="en-GB" dirty="0" err="1" smtClean="0"/>
              <a:t>Pb-Pb</a:t>
            </a:r>
            <a:r>
              <a:rPr lang="en-GB" dirty="0" smtClean="0"/>
              <a:t> operation 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 w="57150">
            <a:noFill/>
          </a:ln>
        </p:spPr>
        <p:txBody>
          <a:bodyPr>
            <a:normAutofit fontScale="90000"/>
          </a:bodyPr>
          <a:lstStyle/>
          <a:p>
            <a:r>
              <a:rPr lang="en-GB" dirty="0"/>
              <a:t>DS Collimator locations around ATLAS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15</a:t>
            </a:fld>
            <a:endParaRPr lang="en-GB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23913"/>
            <a:ext cx="81534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436096" y="2213248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0152" y="1916832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92080" y="2365648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6034088"/>
            <a:ext cx="541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Different from IR2 but various locations seem effective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3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Strategy and Decision Points for HL-LHC Heavy 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</a:t>
            </a:r>
            <a:r>
              <a:rPr lang="en-GB" dirty="0" err="1" smtClean="0"/>
              <a:t>Pb-Pb</a:t>
            </a:r>
            <a:r>
              <a:rPr lang="en-GB" dirty="0" smtClean="0"/>
              <a:t> run at ~6.5 </a:t>
            </a:r>
            <a:r>
              <a:rPr lang="en-GB" i="1" dirty="0" smtClean="0"/>
              <a:t>Z</a:t>
            </a:r>
            <a:r>
              <a:rPr lang="en-GB" dirty="0" smtClean="0"/>
              <a:t> </a:t>
            </a:r>
            <a:r>
              <a:rPr lang="en-GB" dirty="0" err="1" smtClean="0"/>
              <a:t>TeV</a:t>
            </a:r>
            <a:r>
              <a:rPr lang="en-GB" dirty="0" smtClean="0"/>
              <a:t> will be in November 2015	</a:t>
            </a:r>
          </a:p>
          <a:p>
            <a:pPr lvl="1"/>
            <a:r>
              <a:rPr lang="en-GB" dirty="0" smtClean="0"/>
              <a:t>Expect data on quenches for luminosity up to ~ 3×10</a:t>
            </a:r>
            <a:r>
              <a:rPr lang="en-GB" baseline="30000" dirty="0" smtClean="0"/>
              <a:t>27</a:t>
            </a:r>
            <a:r>
              <a:rPr lang="en-GB" dirty="0" smtClean="0"/>
              <a:t>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around ATLAS and CMS, hope for </a:t>
            </a:r>
            <a:r>
              <a:rPr lang="en-GB" dirty="0" err="1" smtClean="0"/>
              <a:t>Pb</a:t>
            </a:r>
            <a:r>
              <a:rPr lang="en-GB" dirty="0" smtClean="0"/>
              <a:t> quench tests but may be difficult to get the time</a:t>
            </a:r>
          </a:p>
          <a:p>
            <a:pPr lvl="1"/>
            <a:r>
              <a:rPr lang="en-GB" dirty="0" smtClean="0"/>
              <a:t>ALICE will be levelled at 10</a:t>
            </a:r>
            <a:r>
              <a:rPr lang="en-GB" baseline="30000" dirty="0" smtClean="0"/>
              <a:t>27</a:t>
            </a:r>
            <a:r>
              <a:rPr lang="en-GB" dirty="0" smtClean="0"/>
              <a:t>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 </a:t>
            </a:r>
          </a:p>
          <a:p>
            <a:pPr lvl="1"/>
            <a:r>
              <a:rPr lang="en-GB" dirty="0" smtClean="0"/>
              <a:t>Operational experience with BFPP mitigation by bumps</a:t>
            </a:r>
          </a:p>
          <a:p>
            <a:pPr lvl="1"/>
            <a:r>
              <a:rPr lang="en-GB" dirty="0" smtClean="0"/>
              <a:t>Probably some relevant data also from proton operation and quench tests</a:t>
            </a:r>
          </a:p>
          <a:p>
            <a:r>
              <a:rPr lang="en-GB" dirty="0" smtClean="0"/>
              <a:t>End 2015:  assess need for DS collimator installation in LS2 along with ALICE upgrade </a:t>
            </a:r>
          </a:p>
          <a:p>
            <a:pPr lvl="1"/>
            <a:r>
              <a:rPr lang="en-GB" dirty="0" smtClean="0"/>
              <a:t>Also consider ATLAS and CMS in LS3</a:t>
            </a:r>
          </a:p>
          <a:p>
            <a:r>
              <a:rPr lang="en-GB" dirty="0" smtClean="0"/>
              <a:t>DECISION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62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BFPP mitigation by bumps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in R. Bruce et al, </a:t>
            </a:r>
            <a:r>
              <a:rPr lang="en-US" dirty="0" err="1"/>
              <a:t>Phys</a:t>
            </a:r>
            <a:r>
              <a:rPr lang="en-US" dirty="0"/>
              <a:t> Rev STAB, </a:t>
            </a:r>
            <a:r>
              <a:rPr lang="en-GB" dirty="0"/>
              <a:t>12, 071002 (2009) </a:t>
            </a:r>
          </a:p>
          <a:p>
            <a:r>
              <a:rPr lang="en-US" dirty="0"/>
              <a:t>Apply bump to main beam orbit in loss region, also moves BFPP beam away from impact point, reducing </a:t>
            </a:r>
            <a:r>
              <a:rPr lang="en-US" dirty="0" smtClean="0"/>
              <a:t> flux, angle </a:t>
            </a:r>
            <a:r>
              <a:rPr lang="en-US" dirty="0"/>
              <a:t>of incidence, peak power density. </a:t>
            </a:r>
            <a:endParaRPr lang="en-GB" dirty="0"/>
          </a:p>
          <a:p>
            <a:r>
              <a:rPr lang="en-GB" dirty="0"/>
              <a:t>Tested opportunistically in 2011 </a:t>
            </a:r>
            <a:r>
              <a:rPr lang="en-GB" dirty="0" err="1"/>
              <a:t>Pb-Pb</a:t>
            </a:r>
            <a:r>
              <a:rPr lang="en-GB" dirty="0"/>
              <a:t> </a:t>
            </a:r>
            <a:r>
              <a:rPr lang="en-GB" dirty="0" smtClean="0"/>
              <a:t>run </a:t>
            </a:r>
            <a:r>
              <a:rPr lang="en-GB" dirty="0"/>
              <a:t>gained on BLM signals. </a:t>
            </a:r>
          </a:p>
          <a:p>
            <a:r>
              <a:rPr lang="en-GB" dirty="0"/>
              <a:t>If truly effective and reliable, and accepted by Machine Protection, could be an alternative to DS collimators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May have to rely on this in the period after LS1. 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9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Orbit bump:  -2.6 mm  at Q11.R5.B1 in steps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620689"/>
            <a:ext cx="8229600" cy="576106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12 sigma envelopes from online model</a:t>
            </a:r>
          </a:p>
          <a:p>
            <a:pPr>
              <a:buNone/>
            </a:pPr>
            <a:r>
              <a:rPr lang="en-US" dirty="0" smtClean="0"/>
              <a:t>          without bump				with bump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33" y="1689844"/>
            <a:ext cx="4250751" cy="44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89844"/>
            <a:ext cx="4250751" cy="44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Collimation Upgrade Meeting, 1/8/2014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C414A-B542-4C40-8171-4301CD3581F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236296" y="1556792"/>
            <a:ext cx="648072" cy="23707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8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Effect on losses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180226" name="Picture 2" descr="http://elogbook.cern.ch/eLogbook/attach_reader?attach_id=1217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72500" cy="51816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6016" y="558924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losses or lifetime drops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5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Plan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Heavy-ion beam losses in LHC – recap</a:t>
            </a:r>
          </a:p>
          <a:p>
            <a:pPr lvl="1"/>
            <a:r>
              <a:rPr lang="en-US" sz="3200" i="1" dirty="0" err="1" smtClean="0"/>
              <a:t>Pb</a:t>
            </a:r>
            <a:r>
              <a:rPr lang="en-US" sz="3200" i="1" dirty="0" smtClean="0"/>
              <a:t> beams are very different from protons</a:t>
            </a:r>
            <a:endParaRPr lang="en-GB" sz="3200" i="1" dirty="0" smtClean="0"/>
          </a:p>
          <a:p>
            <a:r>
              <a:rPr lang="en-GB" sz="3600" dirty="0" smtClean="0"/>
              <a:t>HL-LHC heavy-ion performance goals</a:t>
            </a:r>
          </a:p>
          <a:p>
            <a:r>
              <a:rPr lang="en-GB" sz="3600" dirty="0" smtClean="0"/>
              <a:t>Quench limits from luminosity </a:t>
            </a:r>
          </a:p>
          <a:p>
            <a:r>
              <a:rPr lang="en-GB" sz="3600" dirty="0" smtClean="0"/>
              <a:t>Radiation damage to dipoles  </a:t>
            </a:r>
          </a:p>
          <a:p>
            <a:r>
              <a:rPr lang="en-GB" sz="3600" dirty="0" smtClean="0"/>
              <a:t>Cure by DS collimators </a:t>
            </a:r>
          </a:p>
          <a:p>
            <a:r>
              <a:rPr lang="en-US" sz="3600" dirty="0" smtClean="0"/>
              <a:t>Layout of DS collimators in IR2 (and IR1)</a:t>
            </a:r>
            <a:endParaRPr lang="en-GB" sz="3600" dirty="0" smtClean="0"/>
          </a:p>
          <a:p>
            <a:r>
              <a:rPr lang="en-GB" sz="3600" dirty="0" smtClean="0"/>
              <a:t>Quench limits from cleaning efficiency </a:t>
            </a:r>
          </a:p>
          <a:p>
            <a:r>
              <a:rPr lang="en-US" sz="3600" dirty="0" smtClean="0"/>
              <a:t>Alternative mitigation methods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5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 b="28815"/>
          <a:stretch>
            <a:fillRect/>
          </a:stretch>
        </p:blipFill>
        <p:spPr bwMode="auto">
          <a:xfrm>
            <a:off x="0" y="764704"/>
            <a:ext cx="555307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Effect on loss pattern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Collimation Upgrade Meeting, 1/8/2014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C414A-B542-4C40-8171-4301CD3581F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286" y="2564904"/>
            <a:ext cx="5831908" cy="380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134076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Before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314096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Bump -2.6 mm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400506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 enough to create 2</a:t>
            </a:r>
            <a:r>
              <a:rPr lang="en-GB" baseline="30000" dirty="0" smtClean="0"/>
              <a:t>nd</a:t>
            </a:r>
            <a:r>
              <a:rPr lang="en-GB" dirty="0" smtClean="0"/>
              <a:t> loss peak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3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Alternative solution?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a </a:t>
            </a:r>
            <a:r>
              <a:rPr lang="en-GB" i="1" dirty="0" smtClean="0"/>
              <a:t>possibility</a:t>
            </a:r>
            <a:r>
              <a:rPr lang="en-GB" dirty="0" smtClean="0"/>
              <a:t> that we can combine bumps and an alternative location of the TCLD </a:t>
            </a:r>
          </a:p>
          <a:p>
            <a:pPr lvl="1"/>
            <a:r>
              <a:rPr lang="en-GB" dirty="0" smtClean="0"/>
              <a:t>No 11 T magnets</a:t>
            </a:r>
          </a:p>
          <a:p>
            <a:pPr lvl="1"/>
            <a:r>
              <a:rPr lang="en-GB" dirty="0" smtClean="0"/>
              <a:t>Different but simpler integration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TCLD in connection cryostat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10" y="908720"/>
            <a:ext cx="79587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04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Remarks on alternative of TCLD in connection cryostat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Might</a:t>
            </a:r>
            <a:r>
              <a:rPr lang="en-GB" dirty="0" smtClean="0"/>
              <a:t> work for ALICE in IR2</a:t>
            </a:r>
          </a:p>
          <a:p>
            <a:r>
              <a:rPr lang="en-GB" i="1" dirty="0" smtClean="0"/>
              <a:t>Cannot</a:t>
            </a:r>
            <a:r>
              <a:rPr lang="en-GB" dirty="0" smtClean="0"/>
              <a:t> work for ATLAS or CMS (or IR7 … )</a:t>
            </a:r>
          </a:p>
          <a:p>
            <a:pPr lvl="1"/>
            <a:r>
              <a:rPr lang="en-GB" dirty="0" smtClean="0"/>
              <a:t>different dispersion function</a:t>
            </a:r>
          </a:p>
          <a:p>
            <a:pPr lvl="1"/>
            <a:r>
              <a:rPr lang="en-GB" dirty="0" smtClean="0"/>
              <a:t>11 T magnets will be needed in other IRs</a:t>
            </a:r>
          </a:p>
          <a:p>
            <a:r>
              <a:rPr lang="en-GB" dirty="0" smtClean="0"/>
              <a:t>Orbit bumps of a few mm over ~200 m of dispersion suppressor</a:t>
            </a:r>
          </a:p>
          <a:p>
            <a:pPr lvl="1"/>
            <a:r>
              <a:rPr lang="en-GB" dirty="0" smtClean="0"/>
              <a:t>Requires machine protection discussion!</a:t>
            </a:r>
          </a:p>
          <a:p>
            <a:pPr lvl="1"/>
            <a:r>
              <a:rPr lang="en-GB" dirty="0" smtClean="0"/>
              <a:t>Possibility of selectively controlling losses from various mechanisms is retained</a:t>
            </a:r>
          </a:p>
          <a:p>
            <a:r>
              <a:rPr lang="en-GB" dirty="0" smtClean="0"/>
              <a:t>Further study required</a:t>
            </a:r>
          </a:p>
          <a:p>
            <a:pPr lvl="1"/>
            <a:r>
              <a:rPr lang="en-GB" dirty="0"/>
              <a:t>Is there sufficient remaining corrector strength for regular orbit correction purposes ?</a:t>
            </a:r>
          </a:p>
          <a:p>
            <a:pPr lvl="1"/>
            <a:r>
              <a:rPr lang="en-GB" dirty="0" smtClean="0"/>
              <a:t>Shower calculations in FLUKA,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20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DS collimators are very effective means to raise </a:t>
            </a:r>
            <a:r>
              <a:rPr lang="en-GB" dirty="0" err="1" smtClean="0"/>
              <a:t>Pb-Pb</a:t>
            </a:r>
            <a:r>
              <a:rPr lang="en-GB" dirty="0" smtClean="0"/>
              <a:t> luminosity limit </a:t>
            </a:r>
            <a:endParaRPr lang="en-GB" dirty="0" smtClean="0"/>
          </a:p>
          <a:p>
            <a:pPr lvl="1"/>
            <a:r>
              <a:rPr lang="en-GB" dirty="0" smtClean="0"/>
              <a:t>Four </a:t>
            </a:r>
            <a:r>
              <a:rPr lang="en-GB" dirty="0" smtClean="0"/>
              <a:t>11 T dipoles + 2 DS collimators required </a:t>
            </a:r>
            <a:r>
              <a:rPr lang="en-GB" dirty="0" smtClean="0"/>
              <a:t>for ALICE in LS2</a:t>
            </a:r>
            <a:endParaRPr lang="en-GB" dirty="0" smtClean="0"/>
          </a:p>
          <a:p>
            <a:pPr lvl="1"/>
            <a:r>
              <a:rPr lang="en-GB" dirty="0" smtClean="0"/>
              <a:t>Some variation possible in IR1, IR5 if required for ATLAS, CMS</a:t>
            </a:r>
          </a:p>
          <a:p>
            <a:pPr lvl="1"/>
            <a:r>
              <a:rPr lang="en-GB" dirty="0" smtClean="0"/>
              <a:t>Could also be installed in IR1, IR5 dispersion suppressors to increase peak luminosity limit for ATLAS and </a:t>
            </a:r>
            <a:r>
              <a:rPr lang="en-GB" dirty="0" smtClean="0"/>
              <a:t>CMS in LS3</a:t>
            </a:r>
            <a:endParaRPr lang="en-GB" dirty="0" smtClean="0"/>
          </a:p>
          <a:p>
            <a:r>
              <a:rPr lang="en-GB" dirty="0" smtClean="0"/>
              <a:t>DS collimators in IR7 (8 dipoles, 4 collimators) may still be needed for high-intensity heavy-ion operation</a:t>
            </a:r>
          </a:p>
          <a:p>
            <a:r>
              <a:rPr lang="en-US" dirty="0"/>
              <a:t>Experience from first 6.5 Z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 err="1"/>
              <a:t>Pb-Pb</a:t>
            </a:r>
            <a:r>
              <a:rPr lang="en-US" dirty="0"/>
              <a:t> run (with </a:t>
            </a:r>
            <a:r>
              <a:rPr lang="en-US" dirty="0" err="1"/>
              <a:t>Pb</a:t>
            </a:r>
            <a:r>
              <a:rPr lang="en-US" dirty="0"/>
              <a:t> quench tests!!) at end of 2015 crucial for decision-making on DS collimator installation </a:t>
            </a:r>
            <a:r>
              <a:rPr lang="en-US" dirty="0" smtClean="0"/>
              <a:t> </a:t>
            </a:r>
          </a:p>
          <a:p>
            <a:r>
              <a:rPr lang="en-US" dirty="0"/>
              <a:t>Possible alternative without 11 T dipoles for ALICE only – needs validation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</a:t>
            </a:r>
            <a:r>
              <a:rPr lang="en-GB" dirty="0" err="1" smtClean="0"/>
              <a:t>SLIDes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EC8-DE68-407E-B77D-D1A26CFE9490}" type="slidenum">
              <a:rPr lang="en-GB" smtClean="0"/>
              <a:t>26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6"/>
          <a:stretch/>
        </p:blipFill>
        <p:spPr>
          <a:xfrm>
            <a:off x="899592" y="582930"/>
            <a:ext cx="7461849" cy="5692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1663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Unnormalized</a:t>
            </a:r>
            <a:r>
              <a:rPr lang="en-US" dirty="0" smtClean="0"/>
              <a:t> BLM losses during bump method test in IR7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7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Secondary beams from Beam 1 in IR2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Collimation Upgrade Meeting, 1/8/2014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C414A-B542-4C40-8171-4301CD3581F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1226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62013"/>
            <a:ext cx="8001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8772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Cannot separate BFPP and main beam in warm area (TCLs not useful) </a:t>
            </a:r>
          </a:p>
          <a:p>
            <a:r>
              <a:rPr lang="en-GB" dirty="0" smtClean="0"/>
              <a:t>BFPP beam is smaller than main beam (source is luminous region). 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25649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BFPP1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988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BFPP1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0" y="35010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E192"/>
                </a:solidFill>
              </a:rPr>
              <a:t>EMD1</a:t>
            </a:r>
            <a:endParaRPr lang="en-GB" dirty="0">
              <a:solidFill>
                <a:srgbClr val="1FE19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EMD2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id:image003.png@01CE5B86.9C7791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6"/>
          <a:stretch/>
        </p:blipFill>
        <p:spPr bwMode="auto">
          <a:xfrm>
            <a:off x="93102" y="332656"/>
            <a:ext cx="5495925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Polyimide radiation damage data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3" descr="cid:image003.png@01CE5B86.9C7791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716017" y="3618040"/>
            <a:ext cx="4487812" cy="297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4028009"/>
            <a:ext cx="4464496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1600" i="1" dirty="0"/>
              <a:t>For the polyimide mechanical damage, that normally comes before the electrical damage see the picture here below coming from the CERN 96-05. As you can see there is no degradation surely till 10 </a:t>
            </a:r>
            <a:r>
              <a:rPr lang="en-GB" sz="1600" i="1" dirty="0" err="1"/>
              <a:t>MGy</a:t>
            </a:r>
            <a:r>
              <a:rPr lang="en-GB" sz="1600" i="1" dirty="0"/>
              <a:t> and probably till 20 .After that the degradation is very mild. The magnet is designed with margin therefore I would expect no mechanical failure probably until 30MGy (even the measured value at 50 are still ok but let’s keep margin</a:t>
            </a:r>
            <a:r>
              <a:rPr lang="en-GB" sz="1600" i="1" dirty="0" smtClean="0"/>
              <a:t>) </a:t>
            </a:r>
            <a:endParaRPr lang="en-GB" sz="1600" i="1" dirty="0"/>
          </a:p>
          <a:p>
            <a:r>
              <a:rPr lang="en-GB" sz="1600" dirty="0" smtClean="0"/>
              <a:t>from P. Fessia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692696"/>
            <a:ext cx="316835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Invoke superposition principle: radiation damage from heavy ions is similar to equivalent nucleons once they have fragmented after passing through a few cm of matter.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4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Radiation damage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572321"/>
              </p:ext>
            </p:extLst>
          </p:nvPr>
        </p:nvGraphicFramePr>
        <p:xfrm>
          <a:off x="1320800" y="774700"/>
          <a:ext cx="65024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Equation" r:id="rId3" imgW="6502320" imgH="3886200" progId="Equation.DSMT4">
                  <p:embed/>
                </p:oleObj>
              </mc:Choice>
              <mc:Fallback>
                <p:oleObj name="Equation" r:id="rId3" imgW="6502320" imgH="388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0800" y="774700"/>
                        <a:ext cx="650240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494116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Is there a risk of magnet short-circuit over lifetime of HL-LHC unless magnets are pre-emptively replaced?</a:t>
            </a:r>
          </a:p>
        </p:txBody>
      </p:sp>
    </p:spTree>
    <p:extLst>
      <p:ext uri="{BB962C8B-B14F-4D97-AF65-F5344CB8AC3E}">
        <p14:creationId xmlns:p14="http://schemas.microsoft.com/office/powerpoint/2010/main" val="4459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Steady-state losses during </a:t>
            </a:r>
            <a:r>
              <a:rPr lang="en-US" dirty="0" err="1" smtClean="0"/>
              <a:t>Pb-Pb</a:t>
            </a:r>
            <a:r>
              <a:rPr lang="en-US" dirty="0" smtClean="0"/>
              <a:t> Collisions in 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Collimation Upgrade Meeting, 1/8/2014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24577" name="Picture 1" descr="https://ab-dep-op-elogbook.web.cern.ch/ab-dep-op-elogbook/elogbook/secure/attach.php?attachId=1214925&amp;type=png&amp;fname=20111115182658.png"/>
          <p:cNvPicPr>
            <a:picLocks noChangeAspect="1" noChangeArrowheads="1"/>
          </p:cNvPicPr>
          <p:nvPr/>
        </p:nvPicPr>
        <p:blipFill>
          <a:blip r:embed="rId2" cstate="print"/>
          <a:srcRect t="32146" b="23949"/>
          <a:stretch>
            <a:fillRect/>
          </a:stretch>
        </p:blipFill>
        <p:spPr bwMode="auto">
          <a:xfrm>
            <a:off x="179512" y="2636912"/>
            <a:ext cx="8753304" cy="3168424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>
            <a:off x="179512" y="755412"/>
            <a:ext cx="8784976" cy="2961620"/>
            <a:chOff x="179512" y="755412"/>
            <a:chExt cx="8784976" cy="2961620"/>
          </a:xfrm>
        </p:grpSpPr>
        <p:sp>
          <p:nvSpPr>
            <p:cNvPr id="8" name="TextBox 7"/>
            <p:cNvSpPr txBox="1"/>
            <p:nvPr/>
          </p:nvSpPr>
          <p:spPr>
            <a:xfrm>
              <a:off x="179512" y="755412"/>
              <a:ext cx="8784976" cy="36933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Bound-free pair production secondary beams from IPs</a:t>
              </a:r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827584" y="1124744"/>
              <a:ext cx="0" cy="21602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1588608" y="1124744"/>
              <a:ext cx="0" cy="23762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1935000" y="1124744"/>
              <a:ext cx="0" cy="21602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499992" y="1124744"/>
              <a:ext cx="0" cy="21602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4860032" y="1124744"/>
              <a:ext cx="0" cy="1800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8604448" y="1052736"/>
              <a:ext cx="0" cy="26642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179512" y="1228690"/>
            <a:ext cx="8784976" cy="2560350"/>
            <a:chOff x="179512" y="1228690"/>
            <a:chExt cx="8784976" cy="2560350"/>
          </a:xfrm>
        </p:grpSpPr>
        <p:grpSp>
          <p:nvGrpSpPr>
            <p:cNvPr id="44" name="Group 43"/>
            <p:cNvGrpSpPr/>
            <p:nvPr/>
          </p:nvGrpSpPr>
          <p:grpSpPr>
            <a:xfrm>
              <a:off x="179512" y="1228690"/>
              <a:ext cx="8784976" cy="2560350"/>
              <a:chOff x="179512" y="1228690"/>
              <a:chExt cx="8784976" cy="256035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79512" y="1228690"/>
                <a:ext cx="8784976" cy="36933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168423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168423"/>
                    </a:solidFill>
                  </a:rPr>
                  <a:t>IBS &amp; Electromagnetic dissociation at IPs, taken up by momentum collimators</a:t>
                </a:r>
                <a:endParaRPr lang="en-GB" sz="1800" dirty="0">
                  <a:solidFill>
                    <a:srgbClr val="168423"/>
                  </a:solidFill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2915816" y="1628800"/>
                <a:ext cx="0" cy="216024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168423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2699792" y="1628800"/>
                <a:ext cx="0" cy="216024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168423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5580112" y="1628800"/>
                <a:ext cx="0" cy="165618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168423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5364088" y="2492896"/>
              <a:ext cx="432048" cy="400110"/>
            </a:xfrm>
            <a:prstGeom prst="rect">
              <a:avLst/>
            </a:prstGeom>
            <a:solidFill>
              <a:srgbClr val="168423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??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9512" y="1804754"/>
            <a:ext cx="8784976" cy="2560350"/>
            <a:chOff x="179512" y="1156682"/>
            <a:chExt cx="8784976" cy="2560350"/>
          </a:xfrm>
          <a:solidFill>
            <a:schemeClr val="bg1"/>
          </a:solidFill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6516216" y="1556792"/>
              <a:ext cx="0" cy="2160240"/>
            </a:xfrm>
            <a:prstGeom prst="straightConnector1">
              <a:avLst/>
            </a:prstGeom>
            <a:grpFill/>
            <a:ln w="2857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179512" y="1156682"/>
              <a:ext cx="8784976" cy="400110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Losses from collimation inefficiency, nuclear processes in primary collimators</a:t>
              </a:r>
              <a:endParaRPr lang="en-GB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6804248" y="1556792"/>
              <a:ext cx="0" cy="2160240"/>
            </a:xfrm>
            <a:prstGeom prst="straightConnector1">
              <a:avLst/>
            </a:prstGeom>
            <a:grpFill/>
            <a:ln w="2857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2915816" y="1556792"/>
              <a:ext cx="0" cy="2160240"/>
            </a:xfrm>
            <a:prstGeom prst="straightConnector1">
              <a:avLst/>
            </a:prstGeom>
            <a:grpFill/>
            <a:ln w="2857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2699792" y="1556792"/>
              <a:ext cx="0" cy="2160240"/>
            </a:xfrm>
            <a:prstGeom prst="straightConnector1">
              <a:avLst/>
            </a:prstGeom>
            <a:grpFill/>
            <a:ln w="2857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888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Example of </a:t>
            </a:r>
            <a:r>
              <a:rPr lang="en-US" baseline="30000" dirty="0" smtClean="0"/>
              <a:t>206</a:t>
            </a:r>
            <a:r>
              <a:rPr lang="en-US" dirty="0" smtClean="0"/>
              <a:t>Pb</a:t>
            </a:r>
            <a:r>
              <a:rPr lang="en-US" baseline="30000" dirty="0" smtClean="0"/>
              <a:t> </a:t>
            </a:r>
            <a:r>
              <a:rPr lang="en-US" dirty="0" smtClean="0"/>
              <a:t>created by EMD2 in primary collimator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Collimation Upgrade Meeting, 1/8/2014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6613"/>
            <a:ext cx="8229600" cy="5545137"/>
          </a:xfrm>
        </p:spPr>
        <p:txBody>
          <a:bodyPr/>
          <a:lstStyle/>
          <a:p>
            <a:r>
              <a:rPr lang="en-US" dirty="0" smtClean="0"/>
              <a:t>Green rays are ions that almost reach collimator</a:t>
            </a:r>
          </a:p>
          <a:p>
            <a:r>
              <a:rPr lang="en-US" dirty="0" smtClean="0"/>
              <a:t>Blue rays are </a:t>
            </a:r>
            <a:r>
              <a:rPr lang="en-US" baseline="30000" dirty="0" smtClean="0"/>
              <a:t>206</a:t>
            </a:r>
            <a:r>
              <a:rPr lang="en-US" dirty="0" smtClean="0"/>
              <a:t>Pb rays with rigidity change</a:t>
            </a:r>
            <a:endParaRPr lang="en-US" dirty="0"/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79819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711627"/>
            <a:ext cx="11762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i="0" dirty="0" smtClean="0"/>
              <a:t>Primary </a:t>
            </a:r>
            <a:br>
              <a:rPr lang="en-GB" sz="1800" i="0" dirty="0" smtClean="0"/>
            </a:br>
            <a:r>
              <a:rPr lang="en-GB" sz="1800" i="0" dirty="0" smtClean="0"/>
              <a:t>collimator</a:t>
            </a:r>
            <a:endParaRPr lang="en-GB" sz="1800" i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227641" y="4649517"/>
            <a:ext cx="1714512" cy="3571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3" name="Picture 12" descr="b1spectr_aperttri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352800"/>
            <a:ext cx="5231219" cy="3352800"/>
          </a:xfrm>
          <a:prstGeom prst="rect">
            <a:avLst/>
          </a:prstGeom>
        </p:spPr>
      </p:pic>
      <p:grpSp>
        <p:nvGrpSpPr>
          <p:cNvPr id="6" name="Group 11"/>
          <p:cNvGrpSpPr/>
          <p:nvPr/>
        </p:nvGrpSpPr>
        <p:grpSpPr>
          <a:xfrm>
            <a:off x="5500694" y="3929066"/>
            <a:ext cx="3143272" cy="1575025"/>
            <a:chOff x="5500694" y="3929066"/>
            <a:chExt cx="3143272" cy="1575025"/>
          </a:xfrm>
        </p:grpSpPr>
        <p:sp>
          <p:nvSpPr>
            <p:cNvPr id="9" name="TextBox 8"/>
            <p:cNvSpPr txBox="1"/>
            <p:nvPr/>
          </p:nvSpPr>
          <p:spPr>
            <a:xfrm>
              <a:off x="5500694" y="4857760"/>
              <a:ext cx="3143272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800" i="0" dirty="0" smtClean="0"/>
                <a:t>“Obvious” solution is to put more collimators here.</a:t>
              </a:r>
              <a:endParaRPr lang="en-GB" sz="1800" b="1" i="0" dirty="0" smtClean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16200000" flipV="1">
              <a:off x="5536413" y="3964785"/>
              <a:ext cx="928694" cy="857256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7236296" y="206084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pipe in IR7 of LHC</a:t>
            </a:r>
          </a:p>
        </p:txBody>
      </p:sp>
    </p:spTree>
    <p:extLst>
      <p:ext uri="{BB962C8B-B14F-4D97-AF65-F5344CB8AC3E}">
        <p14:creationId xmlns:p14="http://schemas.microsoft.com/office/powerpoint/2010/main" val="41369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DS collimators in IR7 for heavy 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12068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No quench test with ion beams in 2013</a:t>
            </a:r>
          </a:p>
          <a:p>
            <a:r>
              <a:rPr lang="en-GB" dirty="0" smtClean="0"/>
              <a:t>Some results from 2011 only showed that upgraded design intensity is just OK with 1 h lifetimes (questionable?).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2013 p-Pb run, we were forced to raise BLM thresholds to nominal quench limit in squeeze because of losses </a:t>
            </a:r>
          </a:p>
          <a:p>
            <a:pPr lvl="1"/>
            <a:r>
              <a:rPr lang="en-GB" dirty="0" smtClean="0"/>
              <a:t>Pb beams are larger than p beams</a:t>
            </a:r>
          </a:p>
          <a:p>
            <a:pPr lvl="1"/>
            <a:r>
              <a:rPr lang="en-GB" dirty="0" smtClean="0"/>
              <a:t>Partly related to movements of orbit, tight collimators</a:t>
            </a:r>
          </a:p>
          <a:p>
            <a:r>
              <a:rPr lang="en-GB" dirty="0" smtClean="0"/>
              <a:t>Experience after LS1 essential to allow better evaluation of need for DS collimators in IR7.  Need to watch this!</a:t>
            </a:r>
          </a:p>
          <a:p>
            <a:r>
              <a:rPr lang="en-US" dirty="0" smtClean="0"/>
              <a:t>DS collimators </a:t>
            </a:r>
            <a:r>
              <a:rPr lang="en-US" dirty="0" smtClean="0">
                <a:solidFill>
                  <a:srgbClr val="FF0000"/>
                </a:solidFill>
              </a:rPr>
              <a:t>very effective </a:t>
            </a:r>
            <a:r>
              <a:rPr lang="en-US" dirty="0" smtClean="0"/>
              <a:t>for </a:t>
            </a:r>
            <a:r>
              <a:rPr lang="en-US" dirty="0" err="1" smtClean="0"/>
              <a:t>Pb</a:t>
            </a:r>
            <a:r>
              <a:rPr lang="en-US" dirty="0" smtClean="0"/>
              <a:t> in IR7 (see simulations by G. Bellodi in 2011 Collimation Review).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31</a:t>
            </a:fld>
            <a:endParaRPr lang="en-GB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16400"/>
            <a:ext cx="539115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623756" y="2967756"/>
            <a:ext cx="4520244" cy="3557588"/>
            <a:chOff x="4623756" y="2967756"/>
            <a:chExt cx="4520244" cy="355758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19"/>
            <a:stretch/>
          </p:blipFill>
          <p:spPr>
            <a:xfrm>
              <a:off x="4663743" y="2967756"/>
              <a:ext cx="4365174" cy="3557588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4623756" y="3497548"/>
              <a:ext cx="4520244" cy="678540"/>
              <a:chOff x="4623756" y="3497548"/>
              <a:chExt cx="4520244" cy="67854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875742" y="3708406"/>
                <a:ext cx="216024" cy="14401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829612" y="3915804"/>
                <a:ext cx="216024" cy="144016"/>
              </a:xfrm>
              <a:prstGeom prst="ellipse">
                <a:avLst/>
              </a:prstGeom>
              <a:noFill/>
              <a:ln>
                <a:solidFill>
                  <a:srgbClr val="BA08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172400" y="3497548"/>
                <a:ext cx="9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without</a:t>
                </a:r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063806" y="3806756"/>
                <a:ext cx="9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BA0894"/>
                    </a:solidFill>
                  </a:rPr>
                  <a:t>with</a:t>
                </a:r>
                <a:endParaRPr lang="en-GB" dirty="0">
                  <a:solidFill>
                    <a:srgbClr val="BA0894"/>
                  </a:solidFill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4623756" y="3771788"/>
                <a:ext cx="3365624" cy="0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623756" y="3984570"/>
                <a:ext cx="3313868" cy="0"/>
              </a:xfrm>
              <a:prstGeom prst="line">
                <a:avLst/>
              </a:prstGeom>
              <a:ln w="15875">
                <a:solidFill>
                  <a:srgbClr val="BA089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Bump method to mitigate losses </a:t>
            </a:r>
            <a:r>
              <a:rPr lang="en-US" dirty="0" smtClean="0"/>
              <a:t>in IR7 (test in 2013)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EC8-DE68-407E-B77D-D1A26CFE9490}" type="slidenum">
              <a:rPr lang="en-GB" smtClean="0"/>
              <a:t>32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03902" y="3497548"/>
            <a:ext cx="252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Bruce, </a:t>
            </a:r>
            <a:r>
              <a:rPr lang="en-US" sz="1200" dirty="0"/>
              <a:t>E.B. Holzer, J. </a:t>
            </a:r>
            <a:r>
              <a:rPr lang="en-US" sz="1200" dirty="0" smtClean="0"/>
              <a:t>Jowett,</a:t>
            </a:r>
            <a:r>
              <a:rPr lang="en-US" sz="1200" dirty="0"/>
              <a:t> S. Redaelli, </a:t>
            </a:r>
            <a:r>
              <a:rPr lang="en-US" sz="1200" dirty="0" smtClean="0"/>
              <a:t>B. Salvachua, </a:t>
            </a:r>
            <a:r>
              <a:rPr lang="en-US" sz="1200" dirty="0"/>
              <a:t>M. </a:t>
            </a:r>
            <a:r>
              <a:rPr lang="en-US" sz="1200" dirty="0" smtClean="0"/>
              <a:t>Schaumann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37170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836712"/>
            <a:ext cx="424847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Test of B1 </a:t>
            </a:r>
            <a:r>
              <a:rPr lang="en-US" sz="1700" dirty="0"/>
              <a:t>horizontal </a:t>
            </a:r>
            <a:r>
              <a:rPr lang="en-US" sz="1700" dirty="0">
                <a:solidFill>
                  <a:srgbClr val="C00000"/>
                </a:solidFill>
              </a:rPr>
              <a:t>orbit </a:t>
            </a:r>
            <a:r>
              <a:rPr lang="en-US" sz="1700" dirty="0" smtClean="0">
                <a:solidFill>
                  <a:srgbClr val="C00000"/>
                </a:solidFill>
              </a:rPr>
              <a:t>bump </a:t>
            </a:r>
            <a:r>
              <a:rPr lang="en-US" sz="1700" dirty="0" smtClean="0"/>
              <a:t>in IP7 </a:t>
            </a:r>
            <a:r>
              <a:rPr lang="en-US" sz="1700" dirty="0"/>
              <a:t>around </a:t>
            </a:r>
            <a:r>
              <a:rPr lang="en-US" sz="1700" dirty="0" smtClean="0"/>
              <a:t>Q11.R7 </a:t>
            </a:r>
            <a:r>
              <a:rPr lang="en-US" sz="1700" dirty="0"/>
              <a:t>(+2.5 mm</a:t>
            </a:r>
            <a:r>
              <a:rPr lang="en-US" sz="1700" dirty="0" smtClean="0"/>
              <a:t>), to </a:t>
            </a:r>
            <a:r>
              <a:rPr lang="en-US" sz="1700" dirty="0" smtClean="0">
                <a:solidFill>
                  <a:srgbClr val="C00000"/>
                </a:solidFill>
              </a:rPr>
              <a:t>spread the losses longitudinally</a:t>
            </a:r>
            <a:r>
              <a:rPr lang="en-US" sz="1700" dirty="0" smtClean="0"/>
              <a:t>,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It worked, we observe a </a:t>
            </a:r>
            <a:r>
              <a:rPr lang="en-US" sz="1700" dirty="0" smtClean="0">
                <a:solidFill>
                  <a:srgbClr val="C00000"/>
                </a:solidFill>
              </a:rPr>
              <a:t>factor </a:t>
            </a:r>
            <a:r>
              <a:rPr lang="en-GB" sz="1600" b="1" dirty="0">
                <a:solidFill>
                  <a:srgbClr val="C00000"/>
                </a:solidFill>
              </a:rPr>
              <a:t>1.62 </a:t>
            </a:r>
            <a:r>
              <a:rPr lang="en-GB" sz="1600" b="1" dirty="0" smtClean="0">
                <a:solidFill>
                  <a:srgbClr val="C00000"/>
                </a:solidFill>
              </a:rPr>
              <a:t>± </a:t>
            </a:r>
            <a:r>
              <a:rPr lang="en-GB" sz="1600" b="1" dirty="0">
                <a:solidFill>
                  <a:srgbClr val="C00000"/>
                </a:solidFill>
              </a:rPr>
              <a:t>0.04</a:t>
            </a:r>
            <a:r>
              <a:rPr lang="en-US" sz="1700" b="1" dirty="0" smtClean="0">
                <a:solidFill>
                  <a:srgbClr val="C00000"/>
                </a:solidFill>
              </a:rPr>
              <a:t> </a:t>
            </a:r>
            <a:r>
              <a:rPr lang="en-US" sz="1700" dirty="0" smtClean="0">
                <a:solidFill>
                  <a:srgbClr val="C00000"/>
                </a:solidFill>
              </a:rPr>
              <a:t>gain </a:t>
            </a:r>
            <a:r>
              <a:rPr lang="en-US" sz="1700" dirty="0" smtClean="0"/>
              <a:t>on the maximum loss peak,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But losses were reduced at the primary collimator, which should not be influenced, → was there an orbit non closure propagating through the ring?</a:t>
            </a:r>
            <a:endParaRPr lang="en-US" sz="17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700" i="1" dirty="0" smtClean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19508" r="4280" b="4552"/>
          <a:stretch/>
        </p:blipFill>
        <p:spPr bwMode="auto">
          <a:xfrm>
            <a:off x="5292080" y="548680"/>
            <a:ext cx="3441939" cy="21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3902" y="3950900"/>
            <a:ext cx="3818186" cy="2260777"/>
            <a:chOff x="603902" y="3950900"/>
            <a:chExt cx="3818186" cy="2260777"/>
          </a:xfrm>
        </p:grpSpPr>
        <p:grpSp>
          <p:nvGrpSpPr>
            <p:cNvPr id="19" name="Group 18"/>
            <p:cNvGrpSpPr/>
            <p:nvPr/>
          </p:nvGrpSpPr>
          <p:grpSpPr>
            <a:xfrm>
              <a:off x="603902" y="3950900"/>
              <a:ext cx="3818186" cy="2260777"/>
              <a:chOff x="5002286" y="3832519"/>
              <a:chExt cx="3818186" cy="2260777"/>
            </a:xfrm>
          </p:grpSpPr>
          <p:pic>
            <p:nvPicPr>
              <p:cNvPr id="6146" name="Picture 2" descr="http://elogbook.cern.ch/eLogbook/attach_reader?attach_id=133268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0" t="15257" r="1829" b="7480"/>
              <a:stretch/>
            </p:blipFill>
            <p:spPr bwMode="auto">
              <a:xfrm>
                <a:off x="5002286" y="3832519"/>
                <a:ext cx="3471568" cy="2260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796136" y="4869160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</a:rPr>
                  <a:t>Bump ON</a:t>
                </a:r>
                <a:endParaRPr lang="en-GB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56448" y="479072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</a:rPr>
                  <a:t>Bump OFF</a:t>
                </a:r>
                <a:endParaRPr lang="en-GB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012160" y="4047455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</a:rPr>
                  <a:t>Bump OFF</a:t>
                </a:r>
                <a:endParaRPr lang="en-GB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00192" y="5021560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</a:rPr>
                  <a:t>Bump ON</a:t>
                </a:r>
                <a:endParaRPr lang="en-GB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588224" y="4047455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</a:rPr>
                  <a:t>Bump OFF</a:t>
                </a:r>
                <a:endParaRPr lang="en-GB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308304" y="501317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</a:rPr>
                  <a:t>Bump ON</a:t>
                </a:r>
                <a:endParaRPr lang="en-GB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028384" y="4047455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</a:rPr>
                  <a:t>Bump OFF</a:t>
                </a:r>
                <a:endParaRPr lang="en-GB" sz="12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83568" y="4396668"/>
              <a:ext cx="1005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C000"/>
                  </a:solidFill>
                </a:rPr>
                <a:t>TCP.A6L7.B1</a:t>
              </a:r>
              <a:endParaRPr lang="en-GB" sz="1200" b="1" dirty="0">
                <a:solidFill>
                  <a:srgbClr val="FFC000"/>
                </a:solidFill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178540"/>
              </p:ext>
            </p:extLst>
          </p:nvPr>
        </p:nvGraphicFramePr>
        <p:xfrm>
          <a:off x="5220072" y="1341016"/>
          <a:ext cx="246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2" name="Equation" r:id="rId6" imgW="2463480" imgH="431640" progId="Equation.DSMT4">
                  <p:embed/>
                </p:oleObj>
              </mc:Choice>
              <mc:Fallback>
                <p:oleObj name="Equation" r:id="rId6" imgW="2463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20072" y="1341016"/>
                        <a:ext cx="2463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7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Remark on collimator jaws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patterns for heavy-ion collimation (some isotopes go to other side of chamber) suggest that two-sided jaws are preferable</a:t>
            </a:r>
          </a:p>
          <a:p>
            <a:r>
              <a:rPr lang="en-US" dirty="0" smtClean="0"/>
              <a:t>Supported also by FLUKA simulations of shower from one jaw  (see next talk) – the other jaw helps to protect the magnets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Electromagnetic processes in </a:t>
            </a:r>
            <a:r>
              <a:rPr lang="en-GB" dirty="0" err="1" smtClean="0"/>
              <a:t>Pb-Pb</a:t>
            </a:r>
            <a:r>
              <a:rPr lang="en-GB" dirty="0" smtClean="0"/>
              <a:t> collisions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419735"/>
              </p:ext>
            </p:extLst>
          </p:nvPr>
        </p:nvGraphicFramePr>
        <p:xfrm>
          <a:off x="738188" y="958850"/>
          <a:ext cx="7729537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2" name="Equation" r:id="rId3" imgW="5778360" imgH="2666880" progId="Equation.DSMT4">
                  <p:embed/>
                </p:oleObj>
              </mc:Choice>
              <mc:Fallback>
                <p:oleObj name="Equation" r:id="rId3" imgW="5778360" imgH="266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958850"/>
                        <a:ext cx="7729537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4725588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of these makes a secondary beam emerging from the IP with rigidity change</a:t>
            </a: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353340"/>
              </p:ext>
            </p:extLst>
          </p:nvPr>
        </p:nvGraphicFramePr>
        <p:xfrm>
          <a:off x="2827244" y="4950460"/>
          <a:ext cx="1968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3" name="Equation" r:id="rId5" imgW="1968480" imgH="558720" progId="Equation.DSMT4">
                  <p:embed/>
                </p:oleObj>
              </mc:Choice>
              <mc:Fallback>
                <p:oleObj name="Equation" r:id="rId5" imgW="19684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7244" y="4950460"/>
                        <a:ext cx="1968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57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58" y="4956156"/>
            <a:ext cx="4321918" cy="1569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0058" y="4581128"/>
            <a:ext cx="408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Discussed since Chamonix 2003 …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049027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Hadronic</a:t>
            </a:r>
            <a:r>
              <a:rPr lang="en-US" dirty="0" smtClean="0"/>
              <a:t> cross section is 8 b (so much less power in debris).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9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</a:t>
            </a:r>
            <a:r>
              <a:rPr lang="en-US" dirty="0" err="1" smtClean="0"/>
              <a:t>Pb-Pb</a:t>
            </a:r>
            <a:r>
              <a:rPr lang="en-US" dirty="0" smtClean="0"/>
              <a:t> operation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5</a:t>
            </a:fld>
            <a:endParaRPr lang="en-GB"/>
          </a:p>
        </p:txBody>
      </p:sp>
      <p:pic>
        <p:nvPicPr>
          <p:cNvPr id="45058" name="Picture 2" descr="G:\Projects\ILHC\MS\BFPP-basics-example\Plots\EnveolopSecondaryBeams_NominalSequence_DS_IP2R_plusBLMMeasur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20000" cy="57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Zoom in to loss region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6</a:t>
            </a:fld>
            <a:endParaRPr lang="en-GB"/>
          </a:p>
        </p:txBody>
      </p:sp>
      <p:pic>
        <p:nvPicPr>
          <p:cNvPr id="46082" name="Picture 2" descr="G:\Projects\ILHC\MS\BFPP-basics-example\Plots\EnveolopSecondaryBeams_NominalSequence_DS_IP2R_plusBLMMeasurment_z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20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Main losses in DS are due to luminosity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7</a:t>
            </a:fld>
            <a:endParaRPr lang="en-GB"/>
          </a:p>
        </p:txBody>
      </p:sp>
      <p:pic>
        <p:nvPicPr>
          <p:cNvPr id="44034" name="Picture 2" descr="G:\Projects\ILHC\MS\BFPP-basics-example\Plots\Correlation_BLMvsLumi_ALICE_Fill23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4760"/>
            <a:ext cx="3871764" cy="27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G:\Projects\ILHC\MS\BFPP-basics-example\Plots\Correlation_BLMvsLumi_ATLAS_VdM_Fill23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848548" cy="26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3372248"/>
            <a:ext cx="25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van der Meer scans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3722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Regular physics fill</a:t>
            </a:r>
            <a:endParaRPr lang="en-GB" dirty="0"/>
          </a:p>
        </p:txBody>
      </p:sp>
      <p:pic>
        <p:nvPicPr>
          <p:cNvPr id="44037" name="Picture 5" descr="G:\Projects\ILHC\MS\BFPP-basics-example\Plots\Fill2337_VdM_Correlation_LN_BLMR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91" y="3743287"/>
            <a:ext cx="5878487" cy="29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HL-LHC Performance Goals for Pb-Pb collisions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215131"/>
              </p:ext>
            </p:extLst>
          </p:nvPr>
        </p:nvGraphicFramePr>
        <p:xfrm>
          <a:off x="1331913" y="1340768"/>
          <a:ext cx="65786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Equation" r:id="rId4" imgW="6578280" imgH="3327120" progId="Equation.DSMT4">
                  <p:embed/>
                </p:oleObj>
              </mc:Choice>
              <mc:Fallback>
                <p:oleObj name="Equation" r:id="rId4" imgW="6578280" imgH="332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913" y="1340768"/>
                        <a:ext cx="6578600" cy="332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7647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upgrade of Pb injectors, </a:t>
            </a:r>
            <a:r>
              <a:rPr lang="en-GB" dirty="0" err="1" smtClean="0"/>
              <a:t>etc</a:t>
            </a:r>
            <a:r>
              <a:rPr lang="en-GB" dirty="0" smtClean="0"/>
              <a:t>,  indicative parameter goals: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486916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ATLAS and CMS also taking luminosity (high burn-off). </a:t>
            </a:r>
          </a:p>
          <a:p>
            <a:r>
              <a:rPr lang="en-US" dirty="0" err="1" smtClean="0"/>
              <a:t>Levelling</a:t>
            </a:r>
            <a:r>
              <a:rPr lang="en-US" dirty="0" smtClean="0"/>
              <a:t> strategies may reduce peak luminosity but we must aim for high intensity.</a:t>
            </a:r>
            <a:endParaRPr lang="en-GB" dirty="0" smtClean="0"/>
          </a:p>
          <a:p>
            <a:r>
              <a:rPr lang="en-GB" dirty="0" smtClean="0"/>
              <a:t>Comparison data:  p-Pb runs every few years are less demanding from beam-loss point of view</a:t>
            </a:r>
          </a:p>
          <a:p>
            <a:endParaRPr lang="en-GB" dirty="0" smtClean="0"/>
          </a:p>
          <a:p>
            <a:r>
              <a:rPr lang="en-GB" dirty="0" smtClean="0"/>
              <a:t>Runs with lighter species (unlikely ?) are not considered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3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Power density in superconducting cable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Collimation Upgrade Meeting, 1/8/2014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9</a:t>
            </a:fld>
            <a:endParaRPr lang="en-GB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" y="915616"/>
            <a:ext cx="4623918" cy="517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994761"/>
              </p:ext>
            </p:extLst>
          </p:nvPr>
        </p:nvGraphicFramePr>
        <p:xfrm>
          <a:off x="4708823" y="1915973"/>
          <a:ext cx="43815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7" name="Equation" r:id="rId4" imgW="4381200" imgH="3708360" progId="Equation.DSMT4">
                  <p:embed/>
                </p:oleObj>
              </mc:Choice>
              <mc:Fallback>
                <p:oleObj name="Equation" r:id="rId4" imgW="4381200" imgH="3708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8823" y="1915973"/>
                        <a:ext cx="4381500" cy="37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549821"/>
            <a:ext cx="4464496" cy="129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83671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FLUKA shower simulation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995936" y="1298377"/>
            <a:ext cx="1077628" cy="2584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4048" y="58772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Nevertheless, expect to quench MB and possibly MQ!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328498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See other talks!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093296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FLUKA studies confirmed recently (next talk).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MJ 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JMJ plain</Template>
  <TotalTime>10667</TotalTime>
  <Words>1765</Words>
  <Application>Microsoft Office PowerPoint</Application>
  <PresentationFormat>On-screen Show (4:3)</PresentationFormat>
  <Paragraphs>242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JMJ plain</vt:lpstr>
      <vt:lpstr>Office Theme</vt:lpstr>
      <vt:lpstr>Equation</vt:lpstr>
      <vt:lpstr>Dispersion Suppressor Collimators for Heavy-Ion Operation</vt:lpstr>
      <vt:lpstr>Plan of talk</vt:lpstr>
      <vt:lpstr>Steady-state losses during Pb-Pb Collisions in 2011</vt:lpstr>
      <vt:lpstr>Electromagnetic processes in Pb-Pb collisions</vt:lpstr>
      <vt:lpstr>2011 Pb-Pb operation</vt:lpstr>
      <vt:lpstr>Zoom in to loss region</vt:lpstr>
      <vt:lpstr>Main losses in DS are due to luminosity</vt:lpstr>
      <vt:lpstr>HL-LHC Performance Goals for Pb-Pb collisions</vt:lpstr>
      <vt:lpstr>Power density in superconducting cable</vt:lpstr>
      <vt:lpstr>DS collimator solution</vt:lpstr>
      <vt:lpstr>DS collimator installation in IR2</vt:lpstr>
      <vt:lpstr>Optics and orbit perturbations</vt:lpstr>
      <vt:lpstr>DS collimator absorbs most powerful losses </vt:lpstr>
      <vt:lpstr>ATLAS and CMS ?</vt:lpstr>
      <vt:lpstr>DS Collimator locations around ATLAS</vt:lpstr>
      <vt:lpstr>Strategy and Decision Points for HL-LHC Heavy Ions</vt:lpstr>
      <vt:lpstr>BFPP mitigation by bumps</vt:lpstr>
      <vt:lpstr>Orbit bump:  -2.6 mm  at Q11.R5.B1 in steps  </vt:lpstr>
      <vt:lpstr>Effect on losses</vt:lpstr>
      <vt:lpstr>Effect on loss pattern</vt:lpstr>
      <vt:lpstr>Alternative solution?</vt:lpstr>
      <vt:lpstr>TCLD in connection cryostat</vt:lpstr>
      <vt:lpstr>Remarks on alternative of TCLD in connection cryostat</vt:lpstr>
      <vt:lpstr>Conclusions</vt:lpstr>
      <vt:lpstr>BACKUP SLIDes</vt:lpstr>
      <vt:lpstr>PowerPoint Presentation</vt:lpstr>
      <vt:lpstr>Secondary beams from Beam 1 in IR2</vt:lpstr>
      <vt:lpstr>Polyimide radiation damage data </vt:lpstr>
      <vt:lpstr>Radiation damage</vt:lpstr>
      <vt:lpstr>       Example of 206Pb created by EMD2 in primary collimator</vt:lpstr>
      <vt:lpstr>DS collimators in IR7 for heavy ions</vt:lpstr>
      <vt:lpstr>Bump method to mitigate losses in IR7 (test in 2013) </vt:lpstr>
      <vt:lpstr>Remark on collimator jaws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thoughts  on 2012 p-Pb run</dc:title>
  <dc:creator>John M. Jowett</dc:creator>
  <cp:lastModifiedBy>John Jowett</cp:lastModifiedBy>
  <cp:revision>313</cp:revision>
  <dcterms:created xsi:type="dcterms:W3CDTF">2012-06-25T08:47:04Z</dcterms:created>
  <dcterms:modified xsi:type="dcterms:W3CDTF">2014-08-01T13:07:15Z</dcterms:modified>
</cp:coreProperties>
</file>