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258" r:id="rId3"/>
    <p:sldId id="259" r:id="rId4"/>
    <p:sldId id="269" r:id="rId5"/>
    <p:sldId id="260" r:id="rId6"/>
    <p:sldId id="262" r:id="rId7"/>
    <p:sldId id="261" r:id="rId8"/>
    <p:sldId id="263" r:id="rId9"/>
    <p:sldId id="268" r:id="rId10"/>
    <p:sldId id="270"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9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C3AE3F-F1E0-6A4F-BD67-D223996CB203}" type="datetimeFigureOut">
              <a:rPr lang="en-US" smtClean="0"/>
              <a:t>12/4/13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4EE885-0A23-1A40-A24C-A5DFABDF8CBB}" type="slidenum">
              <a:rPr lang="en-US" smtClean="0"/>
              <a:t>‹#›</a:t>
            </a:fld>
            <a:endParaRPr lang="en-US"/>
          </a:p>
        </p:txBody>
      </p:sp>
    </p:spTree>
    <p:extLst>
      <p:ext uri="{BB962C8B-B14F-4D97-AF65-F5344CB8AC3E}">
        <p14:creationId xmlns:p14="http://schemas.microsoft.com/office/powerpoint/2010/main" val="2288522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CF2F8-C078-FB4B-ADF7-E3D29E8C0AD0}" type="datetimeFigureOut">
              <a:rPr lang="en-US" smtClean="0"/>
              <a:t>12/4/13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1EE14-0AA8-2D42-BD4A-5F60DED3A81A}" type="slidenum">
              <a:rPr lang="en-US" smtClean="0"/>
              <a:t>‹#›</a:t>
            </a:fld>
            <a:endParaRPr lang="en-US"/>
          </a:p>
        </p:txBody>
      </p:sp>
    </p:spTree>
    <p:extLst>
      <p:ext uri="{BB962C8B-B14F-4D97-AF65-F5344CB8AC3E}">
        <p14:creationId xmlns:p14="http://schemas.microsoft.com/office/powerpoint/2010/main" val="3489109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361F3EF-5A6E-D44A-8F49-1E76FD016068}" type="datetime1">
              <a:rPr lang="en-US" smtClean="0"/>
              <a:t>12/5/13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207E-AFF5-5D4E-9772-637FC4E2FECF}" type="datetime1">
              <a:rPr lang="en-US" smtClean="0"/>
              <a:t>12/5/13</a:t>
            </a:fld>
            <a:endParaRPr lang="en-US"/>
          </a:p>
        </p:txBody>
      </p:sp>
      <p:sp>
        <p:nvSpPr>
          <p:cNvPr id="6" name="Footer Placeholder 5"/>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7F5DA4-ACA8-0843-B752-DF0E01902C20}" type="datetime1">
              <a:rPr lang="en-US" smtClean="0"/>
              <a:t>12/4/13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2E0CA-D0E4-AE49-B1E9-59A5D1258E78}" type="datetime1">
              <a:rPr lang="en-US" smtClean="0"/>
              <a:t>12/5/13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BEF335-4D30-AB49-8F00-DE2887B8F646}" type="datetime1">
              <a:rPr lang="en-US" smtClean="0"/>
              <a:t>12/5/13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9BB89E5-6436-CD4B-8F0E-206894C5DC98}" type="datetime1">
              <a:rPr lang="en-US" smtClean="0"/>
              <a:t>12/5/13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0025F-90B5-564D-93DE-C942D89069B4}" type="datetime1">
              <a:rPr lang="en-US" smtClean="0"/>
              <a:t>12/5/13</a:t>
            </a:fld>
            <a:endParaRPr lang="en-US"/>
          </a:p>
        </p:txBody>
      </p:sp>
      <p:sp>
        <p:nvSpPr>
          <p:cNvPr id="5" name="Footer Placeholder 4"/>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009B335-F36C-5D40-9605-42E3CE916C15}" type="datetime1">
              <a:rPr lang="en-US" smtClean="0"/>
              <a:t>12/5/13</a:t>
            </a:fld>
            <a:endParaRPr lang="en-US"/>
          </a:p>
        </p:txBody>
      </p:sp>
      <p:sp>
        <p:nvSpPr>
          <p:cNvPr id="6" name="Footer Placeholder 5"/>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9C9C8AB-5358-934A-9AB1-8B98BF07AC9D}" type="datetime1">
              <a:rPr lang="en-US" smtClean="0"/>
              <a:t>12/5/13</a:t>
            </a:fld>
            <a:endParaRPr lang="en-US"/>
          </a:p>
        </p:txBody>
      </p:sp>
      <p:sp>
        <p:nvSpPr>
          <p:cNvPr id="8" name="Footer Placeholder 7"/>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806070D-7A6A-9F4B-9E68-AD0854764BB4}" type="datetime1">
              <a:rPr lang="en-US" smtClean="0"/>
              <a:t>12/5/13</a:t>
            </a:fld>
            <a:endParaRPr lang="en-US"/>
          </a:p>
        </p:txBody>
      </p:sp>
      <p:sp>
        <p:nvSpPr>
          <p:cNvPr id="4" name="Footer Placeholder 3"/>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CE59A-713D-BE45-9EA4-9AD38D63FDB5}" type="datetime1">
              <a:rPr lang="en-US" smtClean="0"/>
              <a:t>12/5/13</a:t>
            </a:fld>
            <a:endParaRPr lang="en-US"/>
          </a:p>
        </p:txBody>
      </p:sp>
      <p:sp>
        <p:nvSpPr>
          <p:cNvPr id="3" name="Footer Placeholder 2"/>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A1237-3EA1-114C-A926-4604B3CBE173}" type="datetime1">
              <a:rPr lang="en-US" smtClean="0"/>
              <a:t>12/5/13</a:t>
            </a:fld>
            <a:endParaRPr lang="en-US"/>
          </a:p>
        </p:txBody>
      </p:sp>
      <p:sp>
        <p:nvSpPr>
          <p:cNvPr id="6" name="Footer Placeholder 5"/>
          <p:cNvSpPr>
            <a:spLocks noGrp="1"/>
          </p:cNvSpPr>
          <p:nvPr>
            <p:ph type="ftr" sz="quarter" idx="11"/>
          </p:nvPr>
        </p:nvSpPr>
        <p:spPr/>
        <p:txBody>
          <a:body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A0EE8A2-0324-C445-921D-4D6F6B0262EF}" type="datetime1">
              <a:rPr lang="en-US" smtClean="0"/>
              <a:t>12/4/13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b="1" i="1">
                <a:solidFill>
                  <a:srgbClr val="2C7C9F"/>
                </a:solidFill>
                <a:latin typeface="Colibri"/>
                <a:cs typeface="Colibri"/>
              </a:defRPr>
            </a:lvl1pPr>
          </a:lstStyle>
          <a:p>
            <a:r>
              <a:rPr lang="en-US" dirty="0" smtClean="0"/>
              <a:t>L. Lari &amp; D. </a:t>
            </a:r>
            <a:r>
              <a:rPr lang="en-US" dirty="0" err="1" smtClean="0"/>
              <a:t>Mirarchi</a:t>
            </a:r>
            <a:r>
              <a:rPr lang="en-US" dirty="0" smtClean="0"/>
              <a:t> - COLUSM#32 - December the 6</a:t>
            </a:r>
            <a:r>
              <a:rPr lang="en-US" baseline="30000" dirty="0" smtClean="0"/>
              <a:t>th</a:t>
            </a:r>
            <a:r>
              <a:rPr lang="en-US" dirty="0" smtClean="0"/>
              <a:t>, 2013</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2800" b="1" i="1">
                <a:solidFill>
                  <a:srgbClr val="2C7C9F"/>
                </a:solidFill>
                <a:latin typeface="Colibri"/>
                <a:cs typeface="Colibri"/>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600" kern="1200">
          <a:solidFill>
            <a:schemeClr val="accent1"/>
          </a:solidFill>
          <a:latin typeface="Colibri"/>
          <a:ea typeface="+mj-ea"/>
          <a:cs typeface="Colibri"/>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gi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038853"/>
            <a:ext cx="6498158" cy="1724867"/>
          </a:xfrm>
        </p:spPr>
        <p:txBody>
          <a:bodyPr/>
          <a:lstStyle/>
          <a:p>
            <a:r>
              <a:rPr lang="en-US" sz="4200" b="1" i="1" dirty="0" smtClean="0">
                <a:latin typeface="Calibri"/>
                <a:cs typeface="Calibri"/>
              </a:rPr>
              <a:t>FLUKA studies: channeled ions on LHC TCSGs @ IP7 </a:t>
            </a:r>
            <a:endParaRPr lang="en-US" sz="4200" b="1" i="1" dirty="0">
              <a:latin typeface="Calibri"/>
              <a:cs typeface="Calibri"/>
            </a:endParaRPr>
          </a:p>
        </p:txBody>
      </p:sp>
      <p:sp>
        <p:nvSpPr>
          <p:cNvPr id="3" name="Subtitle 2"/>
          <p:cNvSpPr>
            <a:spLocks noGrp="1"/>
          </p:cNvSpPr>
          <p:nvPr>
            <p:ph type="subTitle" idx="1"/>
          </p:nvPr>
        </p:nvSpPr>
        <p:spPr>
          <a:xfrm>
            <a:off x="1322921" y="2763720"/>
            <a:ext cx="6498159" cy="1574031"/>
          </a:xfrm>
        </p:spPr>
        <p:txBody>
          <a:bodyPr anchor="t">
            <a:noAutofit/>
          </a:bodyPr>
          <a:lstStyle/>
          <a:p>
            <a:r>
              <a:rPr lang="en-US" sz="2700" b="1" u="sng" dirty="0" smtClean="0">
                <a:latin typeface="Calibri"/>
                <a:cs typeface="Calibri"/>
              </a:rPr>
              <a:t>L. Lari</a:t>
            </a:r>
            <a:r>
              <a:rPr lang="en-US" sz="2700" u="sng" dirty="0" smtClean="0">
                <a:latin typeface="Calibri"/>
                <a:cs typeface="Calibri"/>
              </a:rPr>
              <a:t> </a:t>
            </a:r>
            <a:r>
              <a:rPr lang="en-US" sz="2700" dirty="0" smtClean="0">
                <a:latin typeface="Calibri"/>
                <a:cs typeface="Calibri"/>
              </a:rPr>
              <a:t>(CERN &amp; IFIC (CSIC-UV))</a:t>
            </a:r>
          </a:p>
          <a:p>
            <a:r>
              <a:rPr lang="en-US" sz="2700" b="1" u="sng" dirty="0">
                <a:latin typeface="Calibri"/>
                <a:cs typeface="Calibri"/>
              </a:rPr>
              <a:t>D. </a:t>
            </a:r>
            <a:r>
              <a:rPr lang="en-US" sz="2700" b="1" u="sng" dirty="0" err="1">
                <a:latin typeface="Calibri"/>
                <a:cs typeface="Calibri"/>
              </a:rPr>
              <a:t>Mirarchi</a:t>
            </a:r>
            <a:r>
              <a:rPr lang="en-US" sz="2700" b="1" u="sng" dirty="0">
                <a:latin typeface="Calibri"/>
                <a:cs typeface="Calibri"/>
              </a:rPr>
              <a:t> </a:t>
            </a:r>
            <a:r>
              <a:rPr lang="en-US" sz="2700" dirty="0">
                <a:latin typeface="Calibri"/>
                <a:cs typeface="Calibri"/>
              </a:rPr>
              <a:t>(</a:t>
            </a:r>
            <a:r>
              <a:rPr lang="en-US" sz="2700" dirty="0" smtClean="0">
                <a:latin typeface="Calibri"/>
                <a:cs typeface="Calibri"/>
              </a:rPr>
              <a:t>CERN &amp; ICL)</a:t>
            </a:r>
          </a:p>
          <a:p>
            <a:r>
              <a:rPr lang="en-US" sz="2700" b="1" dirty="0" smtClean="0">
                <a:latin typeface="Calibri"/>
                <a:cs typeface="Calibri"/>
              </a:rPr>
              <a:t>A. </a:t>
            </a:r>
            <a:r>
              <a:rPr lang="en-US" sz="2700" b="1" dirty="0" err="1" smtClean="0">
                <a:latin typeface="Calibri"/>
                <a:cs typeface="Calibri"/>
              </a:rPr>
              <a:t>Lechner</a:t>
            </a:r>
            <a:r>
              <a:rPr lang="en-US" sz="2700" b="1" dirty="0" smtClean="0">
                <a:latin typeface="Calibri"/>
                <a:cs typeface="Calibri"/>
              </a:rPr>
              <a:t> </a:t>
            </a:r>
            <a:r>
              <a:rPr lang="en-US" sz="2700" dirty="0" smtClean="0">
                <a:latin typeface="Calibri"/>
                <a:cs typeface="Calibri"/>
              </a:rPr>
              <a:t>(CERN)</a:t>
            </a:r>
            <a:endParaRPr lang="en-US" sz="2700" dirty="0">
              <a:latin typeface="Calibri"/>
              <a:cs typeface="Calibri"/>
            </a:endParaRPr>
          </a:p>
        </p:txBody>
      </p:sp>
      <p:sp>
        <p:nvSpPr>
          <p:cNvPr id="4" name="Subtitle 2"/>
          <p:cNvSpPr txBox="1">
            <a:spLocks/>
          </p:cNvSpPr>
          <p:nvPr/>
        </p:nvSpPr>
        <p:spPr>
          <a:xfrm>
            <a:off x="1357181" y="5746249"/>
            <a:ext cx="6498159" cy="1138622"/>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500" b="1" dirty="0" smtClean="0">
                <a:solidFill>
                  <a:schemeClr val="accent1"/>
                </a:solidFill>
                <a:latin typeface="Calibri"/>
                <a:cs typeface="Calibri"/>
              </a:rPr>
              <a:t>ColUSM#32</a:t>
            </a:r>
          </a:p>
          <a:p>
            <a:r>
              <a:rPr lang="en-US" sz="2500" b="1" dirty="0" smtClean="0">
                <a:solidFill>
                  <a:schemeClr val="accent1"/>
                </a:solidFill>
                <a:latin typeface="Calibri"/>
                <a:cs typeface="Calibri"/>
              </a:rPr>
              <a:t>December the </a:t>
            </a:r>
            <a:r>
              <a:rPr lang="en-US" sz="2500" b="1" dirty="0" smtClean="0">
                <a:solidFill>
                  <a:srgbClr val="2C7C9F"/>
                </a:solidFill>
                <a:latin typeface="Calibri"/>
                <a:cs typeface="Calibri"/>
              </a:rPr>
              <a:t>6</a:t>
            </a:r>
            <a:r>
              <a:rPr lang="en-US" sz="2500" b="1" baseline="30000" dirty="0" smtClean="0">
                <a:solidFill>
                  <a:srgbClr val="2C7C9F"/>
                </a:solidFill>
                <a:latin typeface="Calibri"/>
                <a:cs typeface="Calibri"/>
              </a:rPr>
              <a:t>th</a:t>
            </a:r>
            <a:r>
              <a:rPr lang="en-US" sz="2500" b="1" dirty="0" smtClean="0">
                <a:solidFill>
                  <a:schemeClr val="accent1"/>
                </a:solidFill>
                <a:latin typeface="Calibri"/>
                <a:cs typeface="Calibri"/>
              </a:rPr>
              <a:t>, 2013</a:t>
            </a:r>
            <a:endParaRPr lang="en-US" sz="2500" b="1" dirty="0">
              <a:solidFill>
                <a:schemeClr val="accent1"/>
              </a:solidFill>
              <a:latin typeface="Calibri"/>
              <a:cs typeface="Calibri"/>
            </a:endParaRPr>
          </a:p>
        </p:txBody>
      </p:sp>
      <p:pic>
        <p:nvPicPr>
          <p:cNvPr id="7" name="Picture 6"/>
          <p:cNvPicPr>
            <a:picLocks noChangeAspect="1"/>
          </p:cNvPicPr>
          <p:nvPr/>
        </p:nvPicPr>
        <p:blipFill>
          <a:blip r:embed="rId2"/>
          <a:stretch>
            <a:fillRect/>
          </a:stretch>
        </p:blipFill>
        <p:spPr>
          <a:xfrm>
            <a:off x="1947904" y="4762137"/>
            <a:ext cx="1153426" cy="1172071"/>
          </a:xfrm>
          <a:prstGeom prst="rect">
            <a:avLst/>
          </a:prstGeom>
        </p:spPr>
      </p:pic>
      <p:pic>
        <p:nvPicPr>
          <p:cNvPr id="8" name="Picture 7"/>
          <p:cNvPicPr>
            <a:picLocks noChangeAspect="1"/>
          </p:cNvPicPr>
          <p:nvPr/>
        </p:nvPicPr>
        <p:blipFill>
          <a:blip r:embed="rId3"/>
          <a:stretch>
            <a:fillRect/>
          </a:stretch>
        </p:blipFill>
        <p:spPr>
          <a:xfrm>
            <a:off x="6034774" y="4762137"/>
            <a:ext cx="1153426" cy="1100840"/>
          </a:xfrm>
          <a:prstGeom prst="rect">
            <a:avLst/>
          </a:prstGeom>
        </p:spPr>
      </p:pic>
      <p:pic>
        <p:nvPicPr>
          <p:cNvPr id="9" name="I 1" descr="ific_2a"/>
          <p:cNvPicPr>
            <a:picLocks noChangeAspect="1" noChangeArrowheads="1"/>
          </p:cNvPicPr>
          <p:nvPr/>
        </p:nvPicPr>
        <p:blipFill>
          <a:blip r:embed="rId4" cstate="print"/>
          <a:srcRect/>
          <a:stretch>
            <a:fillRect/>
          </a:stretch>
        </p:blipFill>
        <p:spPr bwMode="auto">
          <a:xfrm>
            <a:off x="194742" y="175004"/>
            <a:ext cx="1280579" cy="523494"/>
          </a:xfrm>
          <a:prstGeom prst="rect">
            <a:avLst/>
          </a:prstGeom>
          <a:noFill/>
          <a:ln w="9525">
            <a:noFill/>
            <a:miter lim="800000"/>
            <a:headEnd/>
            <a:tailEnd/>
          </a:ln>
        </p:spPr>
      </p:pic>
      <p:pic>
        <p:nvPicPr>
          <p:cNvPr id="10" name="Picture 9"/>
          <p:cNvPicPr>
            <a:picLocks noChangeAspect="1"/>
          </p:cNvPicPr>
          <p:nvPr/>
        </p:nvPicPr>
        <p:blipFill>
          <a:blip r:embed="rId5"/>
          <a:stretch>
            <a:fillRect/>
          </a:stretch>
        </p:blipFill>
        <p:spPr>
          <a:xfrm>
            <a:off x="7188200" y="206756"/>
            <a:ext cx="1790700" cy="616001"/>
          </a:xfrm>
          <a:prstGeom prst="rect">
            <a:avLst/>
          </a:prstGeom>
        </p:spPr>
      </p:pic>
      <p:pic>
        <p:nvPicPr>
          <p:cNvPr id="11" name="Picture 10"/>
          <p:cNvPicPr>
            <a:picLocks noChangeAspect="1"/>
          </p:cNvPicPr>
          <p:nvPr/>
        </p:nvPicPr>
        <p:blipFill>
          <a:blip r:embed="rId6"/>
          <a:stretch>
            <a:fillRect/>
          </a:stretch>
        </p:blipFill>
        <p:spPr>
          <a:xfrm>
            <a:off x="3611692" y="98446"/>
            <a:ext cx="1882092" cy="1112567"/>
          </a:xfrm>
          <a:prstGeom prst="rect">
            <a:avLst/>
          </a:prstGeom>
        </p:spPr>
      </p:pic>
      <p:pic>
        <p:nvPicPr>
          <p:cNvPr id="12" name="Picture 11"/>
          <p:cNvPicPr>
            <a:picLocks noChangeAspect="1"/>
          </p:cNvPicPr>
          <p:nvPr/>
        </p:nvPicPr>
        <p:blipFill>
          <a:blip r:embed="rId7"/>
          <a:stretch>
            <a:fillRect/>
          </a:stretch>
        </p:blipFill>
        <p:spPr>
          <a:xfrm>
            <a:off x="194742" y="738152"/>
            <a:ext cx="1280579" cy="528087"/>
          </a:xfrm>
          <a:prstGeom prst="rect">
            <a:avLst/>
          </a:prstGeom>
          <a:ln>
            <a:solidFill>
              <a:srgbClr val="0000FF"/>
            </a:solidFill>
          </a:ln>
        </p:spPr>
      </p:pic>
    </p:spTree>
    <p:extLst>
      <p:ext uri="{BB962C8B-B14F-4D97-AF65-F5344CB8AC3E}">
        <p14:creationId xmlns:p14="http://schemas.microsoft.com/office/powerpoint/2010/main" val="16988292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34318" y="1812523"/>
            <a:ext cx="6963588" cy="4321974"/>
          </a:xfrm>
          <a:prstGeom prst="rect">
            <a:avLst/>
          </a:prstGeom>
        </p:spPr>
      </p:pic>
      <p:sp>
        <p:nvSpPr>
          <p:cNvPr id="2" name="Title 1"/>
          <p:cNvSpPr>
            <a:spLocks noGrp="1"/>
          </p:cNvSpPr>
          <p:nvPr>
            <p:ph type="title"/>
          </p:nvPr>
        </p:nvSpPr>
        <p:spPr/>
        <p:txBody>
          <a:bodyPr/>
          <a:lstStyle/>
          <a:p>
            <a:r>
              <a:rPr lang="en-US" dirty="0" err="1" smtClean="0"/>
              <a:t>Fluka</a:t>
            </a:r>
            <a:r>
              <a:rPr lang="en-US" dirty="0" smtClean="0"/>
              <a:t> Results (3/</a:t>
            </a:r>
            <a:r>
              <a:rPr lang="en-US" dirty="0"/>
              <a:t>3</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10</a:t>
            </a:fld>
            <a:endParaRPr lang="en-US"/>
          </a:p>
        </p:txBody>
      </p:sp>
      <p:sp>
        <p:nvSpPr>
          <p:cNvPr id="7" name="Subtitle 2"/>
          <p:cNvSpPr txBox="1">
            <a:spLocks/>
          </p:cNvSpPr>
          <p:nvPr/>
        </p:nvSpPr>
        <p:spPr>
          <a:xfrm rot="16200000">
            <a:off x="-60848" y="3812218"/>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[W]</a:t>
            </a:r>
            <a:endParaRPr lang="en-US" sz="1500" b="1" i="1" dirty="0">
              <a:solidFill>
                <a:srgbClr val="000000"/>
              </a:solidFill>
              <a:latin typeface="Colibri"/>
              <a:cs typeface="Colibri"/>
            </a:endParaRPr>
          </a:p>
        </p:txBody>
      </p:sp>
      <p:sp>
        <p:nvSpPr>
          <p:cNvPr id="11" name="Content Placeholder 2"/>
          <p:cNvSpPr txBox="1">
            <a:spLocks/>
          </p:cNvSpPr>
          <p:nvPr/>
        </p:nvSpPr>
        <p:spPr>
          <a:xfrm>
            <a:off x="838571" y="1225257"/>
            <a:ext cx="7145432" cy="149742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b="1" dirty="0" smtClean="0">
                <a:solidFill>
                  <a:schemeClr val="tx1"/>
                </a:solidFill>
                <a:latin typeface="Colibri"/>
                <a:cs typeface="Colibri"/>
              </a:rPr>
              <a:t>TCSG Power load distribution (ref.0.2h lifetime)</a:t>
            </a:r>
          </a:p>
        </p:txBody>
      </p:sp>
      <p:sp>
        <p:nvSpPr>
          <p:cNvPr id="21" name="Content Placeholder 2"/>
          <p:cNvSpPr>
            <a:spLocks noGrp="1"/>
          </p:cNvSpPr>
          <p:nvPr>
            <p:ph idx="1"/>
          </p:nvPr>
        </p:nvSpPr>
        <p:spPr>
          <a:xfrm>
            <a:off x="4275963" y="1924011"/>
            <a:ext cx="3621944" cy="1497420"/>
          </a:xfrm>
        </p:spPr>
        <p:txBody>
          <a:bodyPr>
            <a:normAutofit/>
          </a:bodyPr>
          <a:lstStyle/>
          <a:p>
            <a:pPr marL="0" indent="0">
              <a:buNone/>
            </a:pPr>
            <a:r>
              <a:rPr lang="en-US" b="1" dirty="0" smtClean="0">
                <a:solidFill>
                  <a:schemeClr val="accent5"/>
                </a:solidFill>
                <a:latin typeface="Colibri"/>
                <a:cs typeface="Colibri"/>
              </a:rPr>
              <a:t>TCSG.B4L7.B1</a:t>
            </a:r>
          </a:p>
          <a:p>
            <a:pPr marL="0" indent="0">
              <a:buNone/>
            </a:pPr>
            <a:r>
              <a:rPr lang="en-US" b="1" dirty="0" smtClean="0">
                <a:solidFill>
                  <a:schemeClr val="accent6"/>
                </a:solidFill>
                <a:latin typeface="Colibri"/>
                <a:cs typeface="Colibri"/>
              </a:rPr>
              <a:t>TCSG.6L7.B1</a:t>
            </a:r>
            <a:endParaRPr lang="en-US" b="1" dirty="0">
              <a:solidFill>
                <a:schemeClr val="accent6"/>
              </a:solidFill>
              <a:latin typeface="Colibri"/>
              <a:cs typeface="Colibri"/>
            </a:endParaRPr>
          </a:p>
        </p:txBody>
      </p:sp>
      <p:sp>
        <p:nvSpPr>
          <p:cNvPr id="22" name="Rectangle 21"/>
          <p:cNvSpPr/>
          <p:nvPr/>
        </p:nvSpPr>
        <p:spPr>
          <a:xfrm>
            <a:off x="4275963" y="3432170"/>
            <a:ext cx="4238797" cy="2843497"/>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3" name="Subtitle 2"/>
          <p:cNvSpPr txBox="1">
            <a:spLocks/>
          </p:cNvSpPr>
          <p:nvPr/>
        </p:nvSpPr>
        <p:spPr>
          <a:xfrm>
            <a:off x="5734129" y="3405295"/>
            <a:ext cx="2780632"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i="1" dirty="0" smtClean="0">
                <a:solidFill>
                  <a:schemeClr val="tx1"/>
                </a:solidFill>
                <a:latin typeface="Colibri"/>
                <a:cs typeface="Colibri"/>
              </a:rPr>
              <a:t>Power deposition results for some components of the most loaded jaw. </a:t>
            </a:r>
            <a:endParaRPr lang="en-US" i="1" dirty="0">
              <a:solidFill>
                <a:schemeClr val="tx1"/>
              </a:solidFill>
              <a:latin typeface="Colibri"/>
              <a:cs typeface="Colibri"/>
            </a:endParaRPr>
          </a:p>
        </p:txBody>
      </p:sp>
    </p:spTree>
    <p:extLst>
      <p:ext uri="{BB962C8B-B14F-4D97-AF65-F5344CB8AC3E}">
        <p14:creationId xmlns:p14="http://schemas.microsoft.com/office/powerpoint/2010/main" val="1472452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49275" y="1600201"/>
            <a:ext cx="8042276" cy="4491016"/>
          </a:xfrm>
        </p:spPr>
        <p:txBody>
          <a:bodyPr>
            <a:normAutofit fontScale="85000" lnSpcReduction="20000"/>
          </a:bodyPr>
          <a:lstStyle/>
          <a:p>
            <a:pPr marL="0" indent="0" algn="just">
              <a:buNone/>
            </a:pPr>
            <a:r>
              <a:rPr lang="en-US" dirty="0" smtClean="0">
                <a:latin typeface="Colibri"/>
                <a:cs typeface="Colibri"/>
              </a:rPr>
              <a:t>The energy deposition values for </a:t>
            </a:r>
            <a:r>
              <a:rPr lang="en-US" u="sng" dirty="0" smtClean="0">
                <a:latin typeface="Colibri"/>
                <a:cs typeface="Colibri"/>
              </a:rPr>
              <a:t>worst cases</a:t>
            </a:r>
            <a:r>
              <a:rPr lang="en-US" dirty="0" smtClean="0">
                <a:latin typeface="Colibri"/>
                <a:cs typeface="Colibri"/>
              </a:rPr>
              <a:t> were presented for 2 different impact cases on TCSGs. The case of collimation in the horizontal plane has been taken as reference for both planes, during the first feasibility tests. </a:t>
            </a:r>
          </a:p>
          <a:p>
            <a:pPr marL="0" indent="0" algn="just">
              <a:buNone/>
            </a:pPr>
            <a:r>
              <a:rPr lang="en-US" dirty="0" smtClean="0">
                <a:latin typeface="Colibri"/>
                <a:cs typeface="Colibri"/>
              </a:rPr>
              <a:t>Results similar to the TCSG.B4L7.B1 case are expected for the vertical case in terms of beam spot size on TCSG.D4L7.B1. </a:t>
            </a:r>
          </a:p>
          <a:p>
            <a:pPr marL="0" indent="0" algn="just">
              <a:buNone/>
            </a:pPr>
            <a:r>
              <a:rPr lang="en-US" dirty="0" smtClean="0">
                <a:latin typeface="Colibri"/>
                <a:cs typeface="Colibri"/>
              </a:rPr>
              <a:t>Results show low energy deposition values, but in small volumes. </a:t>
            </a:r>
            <a:r>
              <a:rPr lang="en-US" dirty="0" err="1" smtClean="0">
                <a:latin typeface="Colibri"/>
                <a:cs typeface="Colibri"/>
              </a:rPr>
              <a:t>Fluka</a:t>
            </a:r>
            <a:r>
              <a:rPr lang="en-US" dirty="0">
                <a:latin typeface="Colibri"/>
                <a:cs typeface="Colibri"/>
              </a:rPr>
              <a:t> </a:t>
            </a:r>
            <a:r>
              <a:rPr lang="en-US" dirty="0" smtClean="0">
                <a:latin typeface="Colibri"/>
                <a:cs typeface="Colibri"/>
              </a:rPr>
              <a:t>maps have been provided to the MME team for needed detailed structural analysis. </a:t>
            </a:r>
          </a:p>
          <a:p>
            <a:pPr marL="0" indent="0" algn="just">
              <a:buNone/>
            </a:pPr>
            <a:r>
              <a:rPr lang="en-US" dirty="0" smtClean="0">
                <a:latin typeface="Colibri"/>
                <a:cs typeface="Colibri"/>
              </a:rPr>
              <a:t>Local degradation of the CFC material should be evaluated. </a:t>
            </a:r>
          </a:p>
          <a:p>
            <a:pPr marL="0" indent="0" algn="just">
              <a:buNone/>
            </a:pPr>
            <a:r>
              <a:rPr lang="en-US" dirty="0" smtClean="0">
                <a:latin typeface="Colibri"/>
                <a:cs typeface="Colibri"/>
              </a:rPr>
              <a:t>Note that in case of orbit errors the peak of energy deposition follows the location of the channeled spot, which is always inside of the TCSG under consideration.</a:t>
            </a:r>
            <a:endParaRPr lang="en-US" dirty="0">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11</a:t>
            </a:fld>
            <a:endParaRPr lang="en-US"/>
          </a:p>
        </p:txBody>
      </p:sp>
    </p:spTree>
    <p:extLst>
      <p:ext uri="{BB962C8B-B14F-4D97-AF65-F5344CB8AC3E}">
        <p14:creationId xmlns:p14="http://schemas.microsoft.com/office/powerpoint/2010/main" val="2852711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549275" y="1444532"/>
            <a:ext cx="8042276" cy="4915007"/>
          </a:xfrm>
        </p:spPr>
        <p:txBody>
          <a:bodyPr>
            <a:normAutofit/>
          </a:bodyPr>
          <a:lstStyle/>
          <a:p>
            <a:pPr marL="0" indent="0" algn="just">
              <a:buNone/>
            </a:pPr>
            <a:r>
              <a:rPr lang="en-US" sz="2000" dirty="0" smtClean="0">
                <a:latin typeface="Colibri"/>
                <a:cs typeface="Colibri"/>
              </a:rPr>
              <a:t>To investigate the worst cases of energy deposition on different TCSGs location in IP7, due to channeled ions from crystal foreseen to be installed in Beam1 line in the first preliminary tests after LS1:</a:t>
            </a:r>
          </a:p>
          <a:p>
            <a:r>
              <a:rPr lang="en-US" sz="2000" dirty="0" smtClean="0">
                <a:latin typeface="Colibri"/>
                <a:cs typeface="Colibri"/>
              </a:rPr>
              <a:t>TCSG.B4L7.B1 (h) </a:t>
            </a:r>
            <a:r>
              <a:rPr lang="en-US" sz="2000" dirty="0" smtClean="0">
                <a:latin typeface="Colibri"/>
                <a:cs typeface="Colibri"/>
                <a:sym typeface="Wingdings"/>
              </a:rPr>
              <a:t> </a:t>
            </a:r>
            <a:r>
              <a:rPr lang="en-US" sz="2000" dirty="0" smtClean="0">
                <a:latin typeface="Colibri"/>
                <a:cs typeface="Colibri"/>
              </a:rPr>
              <a:t>in the middle of IR7</a:t>
            </a:r>
            <a:endParaRPr lang="en-US" sz="2000" dirty="0">
              <a:latin typeface="Colibri"/>
              <a:cs typeface="Colibri"/>
            </a:endParaRPr>
          </a:p>
          <a:p>
            <a:r>
              <a:rPr lang="en-US" sz="2000" dirty="0" smtClean="0">
                <a:latin typeface="Colibri"/>
                <a:cs typeface="Colibri"/>
              </a:rPr>
              <a:t>TCSG.6R7.B1 (h) </a:t>
            </a:r>
            <a:r>
              <a:rPr lang="en-US" sz="2000" dirty="0" smtClean="0">
                <a:latin typeface="Colibri"/>
                <a:cs typeface="Colibri"/>
                <a:sym typeface="Wingdings"/>
              </a:rPr>
              <a:t> </a:t>
            </a:r>
            <a:r>
              <a:rPr lang="en-US" sz="2000" dirty="0" smtClean="0">
                <a:latin typeface="Colibri"/>
                <a:cs typeface="Colibri"/>
              </a:rPr>
              <a:t>at the end of IR7	</a:t>
            </a:r>
            <a:endParaRPr lang="en-US" sz="2000" dirty="0">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2</a:t>
            </a:fld>
            <a:endParaRPr lang="en-US"/>
          </a:p>
        </p:txBody>
      </p:sp>
      <p:pic>
        <p:nvPicPr>
          <p:cNvPr id="6" name="Picture 5" descr="Trj_UA9_CollMee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54" y="3670564"/>
            <a:ext cx="4956690" cy="2605104"/>
          </a:xfrm>
          <a:prstGeom prst="rect">
            <a:avLst/>
          </a:prstGeom>
        </p:spPr>
      </p:pic>
      <p:pic>
        <p:nvPicPr>
          <p:cNvPr id="8" name="Picture 7"/>
          <p:cNvPicPr>
            <a:picLocks noChangeAspect="1"/>
          </p:cNvPicPr>
          <p:nvPr/>
        </p:nvPicPr>
        <p:blipFill>
          <a:blip r:embed="rId3"/>
          <a:stretch>
            <a:fillRect/>
          </a:stretch>
        </p:blipFill>
        <p:spPr>
          <a:xfrm>
            <a:off x="5884980" y="4315060"/>
            <a:ext cx="2853555" cy="1329718"/>
          </a:xfrm>
          <a:prstGeom prst="rect">
            <a:avLst/>
          </a:prstGeom>
        </p:spPr>
      </p:pic>
      <p:cxnSp>
        <p:nvCxnSpPr>
          <p:cNvPr id="9" name="Straight Arrow Connector 8"/>
          <p:cNvCxnSpPr/>
          <p:nvPr/>
        </p:nvCxnSpPr>
        <p:spPr>
          <a:xfrm flipV="1">
            <a:off x="818394" y="4456240"/>
            <a:ext cx="1124147" cy="306033"/>
          </a:xfrm>
          <a:prstGeom prst="straightConnector1">
            <a:avLst/>
          </a:prstGeom>
          <a:ln w="38100" cmpd="sng">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340826" y="4934319"/>
            <a:ext cx="1124147" cy="306033"/>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1" name="Subtitle 2"/>
          <p:cNvSpPr txBox="1">
            <a:spLocks/>
          </p:cNvSpPr>
          <p:nvPr/>
        </p:nvSpPr>
        <p:spPr>
          <a:xfrm>
            <a:off x="607810" y="5032914"/>
            <a:ext cx="2170800"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FF"/>
                </a:solidFill>
                <a:latin typeface="Colibri"/>
                <a:cs typeface="Colibri"/>
              </a:rPr>
              <a:t>TCSG.6R7.B1</a:t>
            </a:r>
            <a:endParaRPr lang="en-US" sz="1500" b="1" i="1" dirty="0">
              <a:solidFill>
                <a:srgbClr val="0000FF"/>
              </a:solidFill>
              <a:latin typeface="Colibri"/>
              <a:cs typeface="Colibri"/>
            </a:endParaRPr>
          </a:p>
        </p:txBody>
      </p:sp>
      <p:sp>
        <p:nvSpPr>
          <p:cNvPr id="12" name="Subtitle 2"/>
          <p:cNvSpPr txBox="1">
            <a:spLocks/>
          </p:cNvSpPr>
          <p:nvPr/>
        </p:nvSpPr>
        <p:spPr>
          <a:xfrm>
            <a:off x="-396696" y="4259887"/>
            <a:ext cx="2170800" cy="1004771"/>
          </a:xfrm>
          <a:prstGeom prst="rect">
            <a:avLst/>
          </a:prstGeom>
          <a:noFill/>
          <a:ln>
            <a:noFill/>
          </a:ln>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7EB606"/>
                </a:solidFill>
                <a:latin typeface="Colibri"/>
                <a:cs typeface="Colibri"/>
              </a:rPr>
              <a:t>TCSG.B4L7.B1</a:t>
            </a:r>
            <a:endParaRPr lang="en-US" sz="1500" b="1" i="1" dirty="0">
              <a:solidFill>
                <a:srgbClr val="7EB606"/>
              </a:solidFill>
              <a:latin typeface="Colibri"/>
              <a:cs typeface="Colibri"/>
            </a:endParaRPr>
          </a:p>
        </p:txBody>
      </p:sp>
      <p:pic>
        <p:nvPicPr>
          <p:cNvPr id="13" name="Picture 12" descr="PastedGraphic-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10" y="3670564"/>
            <a:ext cx="3479800" cy="355600"/>
          </a:xfrm>
          <a:prstGeom prst="rect">
            <a:avLst/>
          </a:prstGeom>
        </p:spPr>
      </p:pic>
    </p:spTree>
    <p:extLst>
      <p:ext uri="{BB962C8B-B14F-4D97-AF65-F5344CB8AC3E}">
        <p14:creationId xmlns:p14="http://schemas.microsoft.com/office/powerpoint/2010/main" val="460801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107576"/>
            <a:ext cx="8327093" cy="1336956"/>
          </a:xfrm>
        </p:spPr>
        <p:txBody>
          <a:bodyPr/>
          <a:lstStyle/>
          <a:p>
            <a:pPr algn="l"/>
            <a:r>
              <a:rPr lang="en-US" dirty="0" smtClean="0"/>
              <a:t>LHC IR7 post LS1</a:t>
            </a:r>
            <a:endParaRPr lang="en-US" dirty="0"/>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3</a:t>
            </a:fld>
            <a:endParaRPr lang="en-US"/>
          </a:p>
        </p:txBody>
      </p:sp>
      <p:pic>
        <p:nvPicPr>
          <p:cNvPr id="6" name="Picture 5"/>
          <p:cNvPicPr>
            <a:picLocks noChangeAspect="1"/>
          </p:cNvPicPr>
          <p:nvPr/>
        </p:nvPicPr>
        <p:blipFill>
          <a:blip r:embed="rId2"/>
          <a:stretch>
            <a:fillRect/>
          </a:stretch>
        </p:blipFill>
        <p:spPr>
          <a:xfrm>
            <a:off x="264458" y="1254032"/>
            <a:ext cx="5871441" cy="4374559"/>
          </a:xfrm>
          <a:prstGeom prst="rect">
            <a:avLst/>
          </a:prstGeom>
          <a:ln>
            <a:solidFill>
              <a:schemeClr val="tx1"/>
            </a:solidFill>
          </a:ln>
        </p:spPr>
      </p:pic>
      <p:sp>
        <p:nvSpPr>
          <p:cNvPr id="8" name="Subtitle 2"/>
          <p:cNvSpPr txBox="1">
            <a:spLocks/>
          </p:cNvSpPr>
          <p:nvPr/>
        </p:nvSpPr>
        <p:spPr>
          <a:xfrm>
            <a:off x="451367" y="5679390"/>
            <a:ext cx="5275739" cy="100477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i="1" dirty="0">
                <a:solidFill>
                  <a:schemeClr val="accent6"/>
                </a:solidFill>
                <a:latin typeface="Colibri"/>
                <a:cs typeface="Colibri"/>
              </a:rPr>
              <a:t>Presented by </a:t>
            </a:r>
            <a:r>
              <a:rPr lang="en-US" sz="1500" i="1" dirty="0" smtClean="0">
                <a:solidFill>
                  <a:schemeClr val="accent6"/>
                </a:solidFill>
                <a:latin typeface="Colibri"/>
                <a:cs typeface="Colibri"/>
              </a:rPr>
              <a:t>D. </a:t>
            </a:r>
            <a:r>
              <a:rPr lang="en-US" sz="1500" i="1" dirty="0" err="1" smtClean="0">
                <a:solidFill>
                  <a:schemeClr val="accent6"/>
                </a:solidFill>
                <a:latin typeface="Colibri"/>
                <a:cs typeface="Colibri"/>
              </a:rPr>
              <a:t>Mirarchi</a:t>
            </a:r>
            <a:r>
              <a:rPr lang="en-US" sz="1500" i="1" dirty="0" smtClean="0">
                <a:solidFill>
                  <a:schemeClr val="accent6"/>
                </a:solidFill>
                <a:latin typeface="Colibri"/>
                <a:cs typeface="Colibri"/>
              </a:rPr>
              <a:t> </a:t>
            </a:r>
            <a:r>
              <a:rPr lang="en-US" sz="1500" i="1" dirty="0">
                <a:solidFill>
                  <a:schemeClr val="accent6"/>
                </a:solidFill>
                <a:latin typeface="Colibri"/>
                <a:cs typeface="Colibri"/>
              </a:rPr>
              <a:t>at </a:t>
            </a:r>
            <a:r>
              <a:rPr lang="en-US" sz="1500" i="1" dirty="0" smtClean="0">
                <a:solidFill>
                  <a:schemeClr val="accent6"/>
                </a:solidFill>
                <a:latin typeface="Colibri"/>
                <a:cs typeface="Colibri"/>
              </a:rPr>
              <a:t>the UA9 Collaboration Meeting (5-7 </a:t>
            </a:r>
            <a:r>
              <a:rPr lang="en-US" sz="1500" i="1" dirty="0">
                <a:solidFill>
                  <a:schemeClr val="accent6"/>
                </a:solidFill>
                <a:latin typeface="Colibri"/>
                <a:cs typeface="Colibri"/>
              </a:rPr>
              <a:t>N</a:t>
            </a:r>
            <a:r>
              <a:rPr lang="en-US" sz="1500" i="1" dirty="0" smtClean="0">
                <a:solidFill>
                  <a:schemeClr val="accent6"/>
                </a:solidFill>
                <a:latin typeface="Colibri"/>
                <a:cs typeface="Colibri"/>
              </a:rPr>
              <a:t>ovember 2013)</a:t>
            </a:r>
            <a:endParaRPr lang="en-US" sz="1500" i="1" dirty="0">
              <a:solidFill>
                <a:schemeClr val="accent6"/>
              </a:solidFill>
              <a:latin typeface="Colibri"/>
              <a:cs typeface="Colibri"/>
            </a:endParaRPr>
          </a:p>
        </p:txBody>
      </p:sp>
      <p:sp>
        <p:nvSpPr>
          <p:cNvPr id="9" name="Subtitle 2"/>
          <p:cNvSpPr txBox="1">
            <a:spLocks/>
          </p:cNvSpPr>
          <p:nvPr/>
        </p:nvSpPr>
        <p:spPr>
          <a:xfrm>
            <a:off x="6132336" y="107576"/>
            <a:ext cx="3008101"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i="1" dirty="0" err="1" smtClean="0">
                <a:solidFill>
                  <a:schemeClr val="tx1"/>
                </a:solidFill>
                <a:latin typeface="Colibri"/>
                <a:cs typeface="Colibri"/>
              </a:rPr>
              <a:t>Fluka</a:t>
            </a:r>
            <a:r>
              <a:rPr lang="en-US" i="1" dirty="0" smtClean="0">
                <a:solidFill>
                  <a:schemeClr val="tx1"/>
                </a:solidFill>
                <a:latin typeface="Colibri"/>
                <a:cs typeface="Colibri"/>
              </a:rPr>
              <a:t> studied only horizontal losses from the horizontal oriented crystal </a:t>
            </a:r>
            <a:endParaRPr lang="en-US" i="1" dirty="0">
              <a:solidFill>
                <a:schemeClr val="tx1"/>
              </a:solidFill>
              <a:latin typeface="Colibri"/>
              <a:cs typeface="Colibri"/>
            </a:endParaRPr>
          </a:p>
        </p:txBody>
      </p:sp>
      <p:sp>
        <p:nvSpPr>
          <p:cNvPr id="10" name="Oval 9"/>
          <p:cNvSpPr/>
          <p:nvPr/>
        </p:nvSpPr>
        <p:spPr>
          <a:xfrm>
            <a:off x="876300" y="4191000"/>
            <a:ext cx="1066800" cy="927100"/>
          </a:xfrm>
          <a:prstGeom prst="ellipse">
            <a:avLst/>
          </a:prstGeom>
          <a:noFill/>
          <a:ln w="38100" cmpd="sng">
            <a:solidFill>
              <a:schemeClr val="accent6">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940300" y="4191000"/>
            <a:ext cx="1066800" cy="927100"/>
          </a:xfrm>
          <a:prstGeom prst="ellipse">
            <a:avLst/>
          </a:prstGeom>
          <a:noFill/>
          <a:ln w="38100" cmpd="sng">
            <a:solidFill>
              <a:srgbClr val="5F8804"/>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489200" y="4356100"/>
            <a:ext cx="1574800" cy="406400"/>
          </a:xfrm>
          <a:prstGeom prst="rightArrow">
            <a:avLst/>
          </a:prstGeom>
          <a:gradFill>
            <a:gsLst>
              <a:gs pos="0">
                <a:schemeClr val="accent6"/>
              </a:gs>
              <a:gs pos="79000">
                <a:schemeClr val="accent6">
                  <a:lumMod val="60000"/>
                  <a:lumOff val="40000"/>
                </a:schemeClr>
              </a:gs>
              <a:gs pos="100000">
                <a:schemeClr val="accent6">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6135899" y="4381500"/>
            <a:ext cx="1574800" cy="406400"/>
          </a:xfrm>
          <a:prstGeom prst="rightArrow">
            <a:avLst/>
          </a:prstGeom>
          <a:gradFill>
            <a:gsLst>
              <a:gs pos="0">
                <a:schemeClr val="accent6"/>
              </a:gs>
              <a:gs pos="79000">
                <a:schemeClr val="accent6">
                  <a:lumMod val="60000"/>
                  <a:lumOff val="40000"/>
                </a:schemeClr>
              </a:gs>
              <a:gs pos="100000">
                <a:schemeClr val="accent6">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7071439" y="998062"/>
            <a:ext cx="1278519" cy="1278519"/>
          </a:xfrm>
          <a:prstGeom prst="rect">
            <a:avLst/>
          </a:prstGeom>
        </p:spPr>
      </p:pic>
      <p:sp>
        <p:nvSpPr>
          <p:cNvPr id="15" name="Subtitle 2"/>
          <p:cNvSpPr txBox="1">
            <a:spLocks/>
          </p:cNvSpPr>
          <p:nvPr/>
        </p:nvSpPr>
        <p:spPr>
          <a:xfrm>
            <a:off x="7371306" y="4394200"/>
            <a:ext cx="2170800"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FF"/>
                </a:solidFill>
                <a:latin typeface="Colibri"/>
                <a:cs typeface="Colibri"/>
              </a:rPr>
              <a:t>TCSG.6R7.B1</a:t>
            </a:r>
            <a:endParaRPr lang="en-US" sz="1500" b="1" i="1" dirty="0">
              <a:solidFill>
                <a:srgbClr val="0000FF"/>
              </a:solidFill>
              <a:latin typeface="Colibri"/>
              <a:cs typeface="Colibri"/>
            </a:endParaRPr>
          </a:p>
        </p:txBody>
      </p:sp>
      <p:sp>
        <p:nvSpPr>
          <p:cNvPr id="16" name="Subtitle 2"/>
          <p:cNvSpPr txBox="1">
            <a:spLocks/>
          </p:cNvSpPr>
          <p:nvPr/>
        </p:nvSpPr>
        <p:spPr>
          <a:xfrm>
            <a:off x="5727106" y="4323614"/>
            <a:ext cx="2170800"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200" b="1" i="1" dirty="0" smtClean="0">
                <a:solidFill>
                  <a:schemeClr val="tx1"/>
                </a:solidFill>
                <a:latin typeface="Colibri"/>
                <a:cs typeface="Colibri"/>
              </a:rPr>
              <a:t>Or on</a:t>
            </a:r>
            <a:endParaRPr lang="en-US" sz="2200" b="1" i="1" dirty="0">
              <a:solidFill>
                <a:schemeClr val="tx1"/>
              </a:solidFill>
              <a:latin typeface="Colibri"/>
              <a:cs typeface="Colibri"/>
            </a:endParaRPr>
          </a:p>
        </p:txBody>
      </p:sp>
      <p:sp>
        <p:nvSpPr>
          <p:cNvPr id="17" name="Subtitle 2"/>
          <p:cNvSpPr txBox="1">
            <a:spLocks/>
          </p:cNvSpPr>
          <p:nvPr/>
        </p:nvSpPr>
        <p:spPr>
          <a:xfrm>
            <a:off x="2094906" y="4318000"/>
            <a:ext cx="2170800" cy="1004771"/>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200" b="1" i="1" dirty="0" smtClean="0">
                <a:solidFill>
                  <a:schemeClr val="tx1"/>
                </a:solidFill>
                <a:latin typeface="Colibri"/>
                <a:cs typeface="Colibri"/>
              </a:rPr>
              <a:t>Or on</a:t>
            </a:r>
            <a:endParaRPr lang="en-US" sz="2200" b="1" i="1" dirty="0">
              <a:solidFill>
                <a:schemeClr val="tx1"/>
              </a:solidFill>
              <a:latin typeface="Colibri"/>
              <a:cs typeface="Colibri"/>
            </a:endParaRPr>
          </a:p>
        </p:txBody>
      </p:sp>
      <p:sp>
        <p:nvSpPr>
          <p:cNvPr id="18" name="Subtitle 2"/>
          <p:cNvSpPr txBox="1">
            <a:spLocks/>
          </p:cNvSpPr>
          <p:nvPr/>
        </p:nvSpPr>
        <p:spPr>
          <a:xfrm>
            <a:off x="6132336" y="5206705"/>
            <a:ext cx="3008101" cy="1449669"/>
          </a:xfrm>
          <a:prstGeom prst="rect">
            <a:avLst/>
          </a:prstGeom>
          <a:noFill/>
        </p:spPr>
        <p:txBody>
          <a:bodyPr vert="horz" lIns="91440" tIns="45720" rIns="91440" bIns="45720" rtlCol="0">
            <a:no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i="1" dirty="0" smtClean="0">
                <a:solidFill>
                  <a:srgbClr val="0000FF"/>
                </a:solidFill>
                <a:latin typeface="Colibri"/>
                <a:cs typeface="Colibri"/>
              </a:rPr>
              <a:t>In case of using the      TCSG.6R7.B1 the downstream TCLAs closed at 10 </a:t>
            </a:r>
            <a:r>
              <a:rPr lang="en-US" i="1" dirty="0" smtClean="0">
                <a:solidFill>
                  <a:srgbClr val="0000FF"/>
                </a:solidFill>
                <a:latin typeface="Symbol" charset="2"/>
                <a:cs typeface="Symbol" charset="2"/>
              </a:rPr>
              <a:t>s</a:t>
            </a:r>
            <a:r>
              <a:rPr lang="en-US" i="1" dirty="0" smtClean="0">
                <a:solidFill>
                  <a:srgbClr val="0000FF"/>
                </a:solidFill>
                <a:latin typeface="Colibri"/>
                <a:cs typeface="Colibri"/>
              </a:rPr>
              <a:t> are sufficient to protect the DS area.</a:t>
            </a:r>
          </a:p>
          <a:p>
            <a:r>
              <a:rPr lang="en-US" i="1" dirty="0" smtClean="0">
                <a:solidFill>
                  <a:srgbClr val="0000FF"/>
                </a:solidFill>
                <a:latin typeface="Colibri"/>
                <a:cs typeface="Colibri"/>
              </a:rPr>
              <a:t> </a:t>
            </a:r>
            <a:endParaRPr lang="en-US" i="1" dirty="0">
              <a:solidFill>
                <a:srgbClr val="0000FF"/>
              </a:solidFill>
              <a:latin typeface="Colibri"/>
              <a:cs typeface="Colibri"/>
            </a:endParaRPr>
          </a:p>
        </p:txBody>
      </p:sp>
      <p:sp>
        <p:nvSpPr>
          <p:cNvPr id="19" name="Subtitle 2"/>
          <p:cNvSpPr txBox="1">
            <a:spLocks/>
          </p:cNvSpPr>
          <p:nvPr/>
        </p:nvSpPr>
        <p:spPr>
          <a:xfrm>
            <a:off x="6132336" y="2531787"/>
            <a:ext cx="3008101" cy="1587501"/>
          </a:xfrm>
          <a:prstGeom prst="rect">
            <a:avLst/>
          </a:prstGeom>
          <a:noFill/>
        </p:spPr>
        <p:txBody>
          <a:bodyPr vert="horz" lIns="91440" tIns="45720" rIns="91440" bIns="45720" rtlCol="0">
            <a:no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i="1" dirty="0" smtClean="0">
                <a:solidFill>
                  <a:schemeClr val="accent5">
                    <a:lumMod val="75000"/>
                  </a:schemeClr>
                </a:solidFill>
                <a:latin typeface="Colibri"/>
                <a:cs typeface="Colibri"/>
              </a:rPr>
              <a:t>In case of using the TCSG.B4L7.B1 as absorber the downstream coll. @ nom 7TeV aperture to avoid secondary losses on DS area. </a:t>
            </a:r>
          </a:p>
          <a:p>
            <a:endParaRPr lang="en-US" i="1" dirty="0">
              <a:solidFill>
                <a:schemeClr val="accent5">
                  <a:lumMod val="75000"/>
                </a:schemeClr>
              </a:solidFill>
              <a:latin typeface="Colibri"/>
              <a:cs typeface="Colibri"/>
            </a:endParaRPr>
          </a:p>
        </p:txBody>
      </p:sp>
      <p:sp>
        <p:nvSpPr>
          <p:cNvPr id="20" name="Oval 19"/>
          <p:cNvSpPr/>
          <p:nvPr/>
        </p:nvSpPr>
        <p:spPr>
          <a:xfrm>
            <a:off x="7787784" y="4188203"/>
            <a:ext cx="1356216" cy="704567"/>
          </a:xfrm>
          <a:prstGeom prst="ellipse">
            <a:avLst/>
          </a:pr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5926986" y="4095357"/>
            <a:ext cx="836866" cy="286143"/>
          </a:xfrm>
          <a:prstGeom prst="straightConnector1">
            <a:avLst/>
          </a:prstGeom>
          <a:ln w="57150" cmpd="sng">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984471" y="4882925"/>
            <a:ext cx="871532" cy="319759"/>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8262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849738" y="1947876"/>
            <a:ext cx="4238797" cy="2404350"/>
          </a:xfrm>
          <a:prstGeom prst="rect">
            <a:avLst/>
          </a:prstGeom>
          <a:solidFill>
            <a:srgbClr val="FFFFFF"/>
          </a:solidFill>
          <a:ln w="28575"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3" name="Rectangle 2"/>
          <p:cNvSpPr/>
          <p:nvPr/>
        </p:nvSpPr>
        <p:spPr>
          <a:xfrm>
            <a:off x="4849738" y="4448715"/>
            <a:ext cx="4238797" cy="2404350"/>
          </a:xfrm>
          <a:prstGeom prst="rect">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fit_medi_ion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603" y="4479319"/>
            <a:ext cx="4017286" cy="2097208"/>
          </a:xfrm>
          <a:prstGeom prst="rect">
            <a:avLst/>
          </a:prstGeom>
        </p:spPr>
      </p:pic>
      <p:sp>
        <p:nvSpPr>
          <p:cNvPr id="2" name="Title 1"/>
          <p:cNvSpPr>
            <a:spLocks noGrp="1"/>
          </p:cNvSpPr>
          <p:nvPr>
            <p:ph type="title"/>
          </p:nvPr>
        </p:nvSpPr>
        <p:spPr>
          <a:xfrm>
            <a:off x="98778" y="-75867"/>
            <a:ext cx="8904111" cy="1336956"/>
          </a:xfrm>
        </p:spPr>
        <p:txBody>
          <a:bodyPr/>
          <a:lstStyle/>
          <a:p>
            <a:r>
              <a:rPr lang="en-US" dirty="0" err="1" smtClean="0"/>
              <a:t>SixTrack</a:t>
            </a:r>
            <a:r>
              <a:rPr lang="en-US" dirty="0" smtClean="0"/>
              <a:t> benchmark </a:t>
            </a:r>
            <a:r>
              <a:rPr lang="en-US" dirty="0" err="1" smtClean="0"/>
              <a:t>w.r.t</a:t>
            </a:r>
            <a:r>
              <a:rPr lang="en-US" dirty="0" smtClean="0"/>
              <a:t>. data</a:t>
            </a:r>
            <a:endParaRPr lang="en-US" dirty="0"/>
          </a:p>
        </p:txBody>
      </p:sp>
      <p:pic>
        <p:nvPicPr>
          <p:cNvPr id="12" name="Picture 11" descr="fit_medi_p.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018" y="2029297"/>
            <a:ext cx="4017286" cy="2097208"/>
          </a:xfrm>
          <a:prstGeom prst="rect">
            <a:avLst/>
          </a:prstGeom>
        </p:spPr>
      </p:pic>
      <p:pic>
        <p:nvPicPr>
          <p:cNvPr id="27" name="Picture 26" descr="x_distr_USMCol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2" y="1720338"/>
            <a:ext cx="4869026" cy="2536234"/>
          </a:xfrm>
          <a:prstGeom prst="rect">
            <a:avLst/>
          </a:prstGeom>
        </p:spPr>
      </p:pic>
      <p:sp>
        <p:nvSpPr>
          <p:cNvPr id="28" name="TextBox 27"/>
          <p:cNvSpPr txBox="1"/>
          <p:nvPr/>
        </p:nvSpPr>
        <p:spPr>
          <a:xfrm>
            <a:off x="224856" y="4139962"/>
            <a:ext cx="3962030" cy="523220"/>
          </a:xfrm>
          <a:prstGeom prst="rect">
            <a:avLst/>
          </a:prstGeom>
          <a:noFill/>
        </p:spPr>
        <p:txBody>
          <a:bodyPr wrap="none" rtlCol="0">
            <a:spAutoFit/>
          </a:bodyPr>
          <a:lstStyle/>
          <a:p>
            <a:r>
              <a:rPr lang="en-US" sz="1400" dirty="0" smtClean="0">
                <a:latin typeface="Calibri"/>
                <a:cs typeface="Calibri"/>
              </a:rPr>
              <a:t>Theoretical position expected of the extracted halo:</a:t>
            </a:r>
          </a:p>
          <a:p>
            <a:r>
              <a:rPr lang="en-US" sz="1400" dirty="0" smtClean="0">
                <a:latin typeface="Calibri"/>
                <a:cs typeface="Calibri"/>
              </a:rPr>
              <a:t>            8.4 </a:t>
            </a:r>
            <a:r>
              <a:rPr lang="en-US" sz="1400" dirty="0" smtClean="0">
                <a:latin typeface="Calibri"/>
                <a:cs typeface="Calibri"/>
              </a:rPr>
              <a:t>mm and full spot width ~700μm</a:t>
            </a:r>
            <a:endParaRPr lang="en-US" sz="1400" dirty="0">
              <a:latin typeface="Calibri"/>
              <a:cs typeface="Calibri"/>
            </a:endParaRPr>
          </a:p>
        </p:txBody>
      </p:sp>
      <p:sp>
        <p:nvSpPr>
          <p:cNvPr id="29" name="TextBox 28"/>
          <p:cNvSpPr txBox="1"/>
          <p:nvPr/>
        </p:nvSpPr>
        <p:spPr>
          <a:xfrm rot="20621730">
            <a:off x="1208528" y="2473828"/>
            <a:ext cx="997752" cy="307777"/>
          </a:xfrm>
          <a:prstGeom prst="rect">
            <a:avLst/>
          </a:prstGeom>
          <a:noFill/>
        </p:spPr>
        <p:txBody>
          <a:bodyPr wrap="none" rtlCol="0">
            <a:spAutoFit/>
          </a:bodyPr>
          <a:lstStyle/>
          <a:p>
            <a:r>
              <a:rPr lang="en-US" sz="1400" dirty="0" smtClean="0">
                <a:solidFill>
                  <a:srgbClr val="000090"/>
                </a:solidFill>
              </a:rPr>
              <a:t>beam core</a:t>
            </a:r>
            <a:endParaRPr lang="en-US" sz="1400" dirty="0">
              <a:solidFill>
                <a:srgbClr val="000090"/>
              </a:solidFill>
            </a:endParaRPr>
          </a:p>
        </p:txBody>
      </p:sp>
      <p:sp>
        <p:nvSpPr>
          <p:cNvPr id="30" name="TextBox 29"/>
          <p:cNvSpPr txBox="1"/>
          <p:nvPr/>
        </p:nvSpPr>
        <p:spPr>
          <a:xfrm rot="20502214">
            <a:off x="2003730" y="2519298"/>
            <a:ext cx="1479993" cy="307777"/>
          </a:xfrm>
          <a:prstGeom prst="rect">
            <a:avLst/>
          </a:prstGeom>
          <a:noFill/>
        </p:spPr>
        <p:txBody>
          <a:bodyPr wrap="none" rtlCol="0">
            <a:spAutoFit/>
          </a:bodyPr>
          <a:lstStyle/>
          <a:p>
            <a:r>
              <a:rPr lang="en-US" sz="1400" dirty="0" smtClean="0">
                <a:solidFill>
                  <a:srgbClr val="3366FF"/>
                </a:solidFill>
              </a:rPr>
              <a:t>channeled beam</a:t>
            </a:r>
            <a:endParaRPr lang="en-US" sz="1400" dirty="0">
              <a:solidFill>
                <a:srgbClr val="3366FF"/>
              </a:solidFill>
            </a:endParaRPr>
          </a:p>
        </p:txBody>
      </p:sp>
      <p:sp>
        <p:nvSpPr>
          <p:cNvPr id="31" name="TextBox 30"/>
          <p:cNvSpPr txBox="1"/>
          <p:nvPr/>
        </p:nvSpPr>
        <p:spPr>
          <a:xfrm>
            <a:off x="792224" y="1259691"/>
            <a:ext cx="3185487" cy="584776"/>
          </a:xfrm>
          <a:prstGeom prst="rect">
            <a:avLst/>
          </a:prstGeom>
          <a:noFill/>
        </p:spPr>
        <p:txBody>
          <a:bodyPr wrap="none" rtlCol="0">
            <a:spAutoFit/>
          </a:bodyPr>
          <a:lstStyle/>
          <a:p>
            <a:pPr algn="ctr"/>
            <a:r>
              <a:rPr lang="en-US" sz="1600" b="1" dirty="0" err="1" smtClean="0">
                <a:solidFill>
                  <a:srgbClr val="C00000"/>
                </a:solidFill>
                <a:latin typeface="Calibri"/>
                <a:cs typeface="Calibri"/>
              </a:rPr>
              <a:t>SixTrack</a:t>
            </a:r>
            <a:r>
              <a:rPr lang="en-US" sz="1600" b="1" dirty="0" smtClean="0">
                <a:solidFill>
                  <a:srgbClr val="C00000"/>
                </a:solidFill>
                <a:latin typeface="Calibri"/>
                <a:cs typeface="Calibri"/>
              </a:rPr>
              <a:t> </a:t>
            </a:r>
            <a:r>
              <a:rPr lang="en-US" sz="1600" b="1" dirty="0" smtClean="0">
                <a:solidFill>
                  <a:srgbClr val="C00000"/>
                </a:solidFill>
                <a:latin typeface="Calibri"/>
                <a:cs typeface="Calibri"/>
              </a:rPr>
              <a:t>simulation: </a:t>
            </a:r>
          </a:p>
          <a:p>
            <a:pPr algn="ctr"/>
            <a:r>
              <a:rPr lang="en-US" sz="1600" b="1" dirty="0" smtClean="0">
                <a:solidFill>
                  <a:srgbClr val="C00000"/>
                </a:solidFill>
                <a:latin typeface="Calibri"/>
                <a:cs typeface="Calibri"/>
              </a:rPr>
              <a:t>made for the UA9 layout in the SPS</a:t>
            </a:r>
            <a:endParaRPr lang="en-US" sz="1600" b="1" dirty="0">
              <a:solidFill>
                <a:srgbClr val="C00000"/>
              </a:solidFill>
              <a:latin typeface="Calibri"/>
              <a:cs typeface="Calibri"/>
            </a:endParaRPr>
          </a:p>
        </p:txBody>
      </p:sp>
      <p:sp>
        <p:nvSpPr>
          <p:cNvPr id="32" name="Oval 31"/>
          <p:cNvSpPr/>
          <p:nvPr/>
        </p:nvSpPr>
        <p:spPr>
          <a:xfrm>
            <a:off x="4218636" y="2114686"/>
            <a:ext cx="266466" cy="13009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358581" y="2257482"/>
            <a:ext cx="20438" cy="2296127"/>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443824" y="4531731"/>
            <a:ext cx="940143" cy="0"/>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387383" y="921137"/>
            <a:ext cx="6324267" cy="338554"/>
          </a:xfrm>
          <a:prstGeom prst="rect">
            <a:avLst/>
          </a:prstGeom>
          <a:noFill/>
        </p:spPr>
        <p:txBody>
          <a:bodyPr wrap="none" rtlCol="0">
            <a:spAutoFit/>
          </a:bodyPr>
          <a:lstStyle/>
          <a:p>
            <a:r>
              <a:rPr lang="en-US" sz="1600" dirty="0" smtClean="0">
                <a:latin typeface="Calibri"/>
                <a:cs typeface="Calibri"/>
              </a:rPr>
              <a:t>Screen placed at the </a:t>
            </a:r>
            <a:r>
              <a:rPr lang="en-US" sz="1600" dirty="0" err="1" smtClean="0">
                <a:latin typeface="Calibri"/>
                <a:cs typeface="Calibri"/>
              </a:rPr>
              <a:t>Medipix</a:t>
            </a:r>
            <a:r>
              <a:rPr lang="en-US" sz="1600" dirty="0" smtClean="0">
                <a:latin typeface="Calibri"/>
                <a:cs typeface="Calibri"/>
              </a:rPr>
              <a:t> location to evaluate the particle distribution</a:t>
            </a:r>
            <a:endParaRPr lang="en-US" sz="1600" dirty="0">
              <a:latin typeface="Calibri"/>
              <a:cs typeface="Calibri"/>
            </a:endParaRPr>
          </a:p>
        </p:txBody>
      </p:sp>
      <p:sp>
        <p:nvSpPr>
          <p:cNvPr id="35" name="TextBox 34"/>
          <p:cNvSpPr txBox="1"/>
          <p:nvPr/>
        </p:nvSpPr>
        <p:spPr>
          <a:xfrm>
            <a:off x="5018618" y="1259691"/>
            <a:ext cx="3917258" cy="584776"/>
          </a:xfrm>
          <a:prstGeom prst="rect">
            <a:avLst/>
          </a:prstGeom>
          <a:noFill/>
        </p:spPr>
        <p:txBody>
          <a:bodyPr wrap="none" rtlCol="0">
            <a:spAutoFit/>
          </a:bodyPr>
          <a:lstStyle/>
          <a:p>
            <a:pPr algn="ctr"/>
            <a:r>
              <a:rPr lang="en-US" sz="1600" b="1" dirty="0" smtClean="0">
                <a:solidFill>
                  <a:srgbClr val="C00000"/>
                </a:solidFill>
                <a:latin typeface="Calibri"/>
                <a:cs typeface="Calibri"/>
              </a:rPr>
              <a:t>Experimental data:</a:t>
            </a:r>
          </a:p>
          <a:p>
            <a:pPr algn="ctr"/>
            <a:r>
              <a:rPr lang="en-US" sz="1600" b="1" dirty="0">
                <a:solidFill>
                  <a:srgbClr val="C00000"/>
                </a:solidFill>
                <a:latin typeface="Calibri"/>
                <a:cs typeface="Calibri"/>
              </a:rPr>
              <a:t>Profile of the extracted halo on the </a:t>
            </a:r>
            <a:r>
              <a:rPr lang="en-US" sz="1600" b="1" dirty="0" err="1" smtClean="0">
                <a:solidFill>
                  <a:srgbClr val="C00000"/>
                </a:solidFill>
                <a:latin typeface="Calibri"/>
                <a:cs typeface="Calibri"/>
              </a:rPr>
              <a:t>Medipix</a:t>
            </a:r>
            <a:endParaRPr lang="en-US" sz="1600" b="1" dirty="0">
              <a:solidFill>
                <a:srgbClr val="C00000"/>
              </a:solidFill>
              <a:latin typeface="Calibri"/>
              <a:cs typeface="Calibri"/>
            </a:endParaRPr>
          </a:p>
        </p:txBody>
      </p:sp>
      <p:sp>
        <p:nvSpPr>
          <p:cNvPr id="36" name="TextBox 35"/>
          <p:cNvSpPr txBox="1"/>
          <p:nvPr/>
        </p:nvSpPr>
        <p:spPr>
          <a:xfrm>
            <a:off x="5179087" y="4041475"/>
            <a:ext cx="3619087" cy="307777"/>
          </a:xfrm>
          <a:prstGeom prst="rect">
            <a:avLst/>
          </a:prstGeom>
          <a:noFill/>
        </p:spPr>
        <p:txBody>
          <a:bodyPr wrap="none" rtlCol="0">
            <a:spAutoFit/>
          </a:bodyPr>
          <a:lstStyle/>
          <a:p>
            <a:r>
              <a:rPr lang="en-US" sz="1400" dirty="0" smtClean="0">
                <a:latin typeface="Calibri"/>
                <a:cs typeface="Calibri"/>
              </a:rPr>
              <a:t>Sigma gauss fit~11.27 pixel * 55μm </a:t>
            </a:r>
            <a:r>
              <a:rPr lang="en-US" sz="1400" dirty="0">
                <a:latin typeface="Calibri"/>
                <a:ea typeface="Wingdings"/>
                <a:cs typeface="Calibri"/>
                <a:sym typeface="Wingdings"/>
              </a:rPr>
              <a:t></a:t>
            </a:r>
            <a:r>
              <a:rPr lang="en-US" sz="1400" dirty="0" smtClean="0">
                <a:latin typeface="Calibri"/>
                <a:cs typeface="Calibri"/>
              </a:rPr>
              <a:t> ~600μm  </a:t>
            </a:r>
            <a:endParaRPr lang="en-US" sz="1400" dirty="0">
              <a:latin typeface="Calibri"/>
              <a:cs typeface="Calibri"/>
            </a:endParaRPr>
          </a:p>
        </p:txBody>
      </p:sp>
      <p:sp>
        <p:nvSpPr>
          <p:cNvPr id="37" name="TextBox 36"/>
          <p:cNvSpPr txBox="1"/>
          <p:nvPr/>
        </p:nvSpPr>
        <p:spPr>
          <a:xfrm>
            <a:off x="5109090" y="6477228"/>
            <a:ext cx="3619087" cy="307777"/>
          </a:xfrm>
          <a:prstGeom prst="rect">
            <a:avLst/>
          </a:prstGeom>
          <a:noFill/>
        </p:spPr>
        <p:txBody>
          <a:bodyPr wrap="none" rtlCol="0">
            <a:spAutoFit/>
          </a:bodyPr>
          <a:lstStyle/>
          <a:p>
            <a:r>
              <a:rPr lang="en-US" sz="1400" dirty="0" smtClean="0">
                <a:latin typeface="Calibri"/>
                <a:cs typeface="Calibri"/>
              </a:rPr>
              <a:t>Sigma gauss fit~11.30 pixel * 55μm </a:t>
            </a:r>
            <a:r>
              <a:rPr lang="en-US" sz="1400" dirty="0">
                <a:latin typeface="Calibri"/>
                <a:ea typeface="Wingdings"/>
                <a:cs typeface="Calibri"/>
                <a:sym typeface="Wingdings"/>
              </a:rPr>
              <a:t></a:t>
            </a:r>
            <a:r>
              <a:rPr lang="en-US" sz="1400" dirty="0" smtClean="0">
                <a:latin typeface="Calibri"/>
                <a:cs typeface="Calibri"/>
              </a:rPr>
              <a:t> ~600</a:t>
            </a:r>
            <a:r>
              <a:rPr lang="en-US" sz="1400" dirty="0">
                <a:latin typeface="Calibri"/>
                <a:cs typeface="Calibri"/>
              </a:rPr>
              <a:t>μm</a:t>
            </a:r>
            <a:r>
              <a:rPr lang="en-US" sz="1400" dirty="0" smtClean="0">
                <a:latin typeface="Calibri"/>
                <a:cs typeface="Calibri"/>
              </a:rPr>
              <a:t>  </a:t>
            </a:r>
            <a:endParaRPr lang="en-US" sz="1400" dirty="0">
              <a:latin typeface="Calibri"/>
              <a:cs typeface="Calibri"/>
            </a:endParaRPr>
          </a:p>
        </p:txBody>
      </p:sp>
      <p:cxnSp>
        <p:nvCxnSpPr>
          <p:cNvPr id="20" name="Straight Connector 19"/>
          <p:cNvCxnSpPr/>
          <p:nvPr/>
        </p:nvCxnSpPr>
        <p:spPr>
          <a:xfrm flipH="1">
            <a:off x="4719533" y="1587367"/>
            <a:ext cx="11184" cy="5197638"/>
          </a:xfrm>
          <a:prstGeom prst="line">
            <a:avLst/>
          </a:prstGeom>
          <a:ln w="1905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20384795">
            <a:off x="5892886" y="2990397"/>
            <a:ext cx="858278" cy="307777"/>
          </a:xfrm>
          <a:prstGeom prst="rect">
            <a:avLst/>
          </a:prstGeom>
          <a:noFill/>
        </p:spPr>
        <p:txBody>
          <a:bodyPr wrap="none" rtlCol="0">
            <a:spAutoFit/>
          </a:bodyPr>
          <a:lstStyle/>
          <a:p>
            <a:r>
              <a:rPr lang="en-US" sz="1400" b="1" dirty="0" smtClean="0">
                <a:solidFill>
                  <a:schemeClr val="accent5"/>
                </a:solidFill>
              </a:rPr>
              <a:t>Protons</a:t>
            </a:r>
            <a:endParaRPr lang="en-US" sz="1400" b="1" dirty="0">
              <a:solidFill>
                <a:schemeClr val="accent5"/>
              </a:solidFill>
            </a:endParaRPr>
          </a:p>
        </p:txBody>
      </p:sp>
      <p:sp>
        <p:nvSpPr>
          <p:cNvPr id="38" name="TextBox 37"/>
          <p:cNvSpPr txBox="1"/>
          <p:nvPr/>
        </p:nvSpPr>
        <p:spPr>
          <a:xfrm rot="20384795">
            <a:off x="6198742" y="5423091"/>
            <a:ext cx="551365" cy="307777"/>
          </a:xfrm>
          <a:prstGeom prst="rect">
            <a:avLst/>
          </a:prstGeom>
          <a:noFill/>
        </p:spPr>
        <p:txBody>
          <a:bodyPr wrap="none" rtlCol="0">
            <a:spAutoFit/>
          </a:bodyPr>
          <a:lstStyle/>
          <a:p>
            <a:r>
              <a:rPr lang="en-US" sz="1400" b="1" dirty="0"/>
              <a:t>I</a:t>
            </a:r>
            <a:r>
              <a:rPr lang="en-US" sz="1400" b="1" dirty="0" smtClean="0"/>
              <a:t>ons</a:t>
            </a:r>
            <a:endParaRPr lang="en-US" sz="1400" b="1" dirty="0"/>
          </a:p>
        </p:txBody>
      </p:sp>
      <p:sp>
        <p:nvSpPr>
          <p:cNvPr id="39" name="TextBox 38"/>
          <p:cNvSpPr txBox="1"/>
          <p:nvPr/>
        </p:nvSpPr>
        <p:spPr>
          <a:xfrm>
            <a:off x="568365" y="4700966"/>
            <a:ext cx="3581529" cy="584776"/>
          </a:xfrm>
          <a:prstGeom prst="rect">
            <a:avLst/>
          </a:prstGeom>
          <a:noFill/>
        </p:spPr>
        <p:txBody>
          <a:bodyPr wrap="none" rtlCol="0">
            <a:spAutoFit/>
          </a:bodyPr>
          <a:lstStyle/>
          <a:p>
            <a:pPr algn="ctr"/>
            <a:r>
              <a:rPr lang="en-US" sz="1600" dirty="0" smtClean="0">
                <a:solidFill>
                  <a:srgbClr val="008000"/>
                </a:solidFill>
                <a:latin typeface="Calibri"/>
                <a:cs typeface="Calibri"/>
              </a:rPr>
              <a:t>Many impacting halo distribution tested:</a:t>
            </a:r>
          </a:p>
          <a:p>
            <a:pPr algn="ctr"/>
            <a:r>
              <a:rPr lang="en-US" sz="1600" dirty="0">
                <a:solidFill>
                  <a:srgbClr val="008000"/>
                </a:solidFill>
                <a:latin typeface="Calibri"/>
                <a:cs typeface="Calibri"/>
              </a:rPr>
              <a:t>f</a:t>
            </a:r>
            <a:r>
              <a:rPr lang="en-US" sz="1600" dirty="0" smtClean="0">
                <a:solidFill>
                  <a:srgbClr val="008000"/>
                </a:solidFill>
                <a:latin typeface="Calibri"/>
                <a:cs typeface="Calibri"/>
              </a:rPr>
              <a:t>rom an average </a:t>
            </a:r>
            <a:r>
              <a:rPr lang="en-US" sz="1600" dirty="0">
                <a:solidFill>
                  <a:srgbClr val="008000"/>
                </a:solidFill>
                <a:latin typeface="Calibri"/>
                <a:cs typeface="Calibri"/>
              </a:rPr>
              <a:t>b</a:t>
            </a:r>
            <a:r>
              <a:rPr lang="en-US" sz="1600" dirty="0" smtClean="0">
                <a:solidFill>
                  <a:srgbClr val="008000"/>
                </a:solidFill>
                <a:latin typeface="Calibri"/>
                <a:cs typeface="Calibri"/>
              </a:rPr>
              <a:t> of &lt;2</a:t>
            </a:r>
            <a:r>
              <a:rPr lang="en-US" sz="1600" dirty="0">
                <a:solidFill>
                  <a:srgbClr val="008000"/>
                </a:solidFill>
                <a:latin typeface="Calibri"/>
                <a:cs typeface="Calibri"/>
              </a:rPr>
              <a:t>μ</a:t>
            </a:r>
            <a:r>
              <a:rPr lang="en-US" sz="1600" dirty="0" smtClean="0">
                <a:solidFill>
                  <a:srgbClr val="008000"/>
                </a:solidFill>
                <a:latin typeface="Calibri"/>
                <a:cs typeface="Calibri"/>
              </a:rPr>
              <a:t>m up to 100</a:t>
            </a:r>
            <a:r>
              <a:rPr lang="en-US" sz="1600" dirty="0">
                <a:solidFill>
                  <a:srgbClr val="008000"/>
                </a:solidFill>
                <a:latin typeface="Calibri"/>
                <a:cs typeface="Calibri"/>
              </a:rPr>
              <a:t>μ</a:t>
            </a:r>
            <a:r>
              <a:rPr lang="en-US" sz="1600" dirty="0" smtClean="0">
                <a:solidFill>
                  <a:srgbClr val="008000"/>
                </a:solidFill>
                <a:latin typeface="Calibri"/>
                <a:cs typeface="Calibri"/>
              </a:rPr>
              <a:t>m</a:t>
            </a:r>
            <a:endParaRPr lang="en-US" sz="1600" dirty="0">
              <a:solidFill>
                <a:srgbClr val="008000"/>
              </a:solidFill>
              <a:latin typeface="Calibri"/>
              <a:cs typeface="Calibri"/>
            </a:endParaRPr>
          </a:p>
        </p:txBody>
      </p:sp>
      <p:sp>
        <p:nvSpPr>
          <p:cNvPr id="40" name="TextBox 39"/>
          <p:cNvSpPr txBox="1"/>
          <p:nvPr/>
        </p:nvSpPr>
        <p:spPr>
          <a:xfrm>
            <a:off x="250631" y="5334613"/>
            <a:ext cx="4296869" cy="584776"/>
          </a:xfrm>
          <a:prstGeom prst="rect">
            <a:avLst/>
          </a:prstGeom>
          <a:noFill/>
        </p:spPr>
        <p:txBody>
          <a:bodyPr wrap="none" rtlCol="0">
            <a:spAutoFit/>
          </a:bodyPr>
          <a:lstStyle/>
          <a:p>
            <a:pPr algn="ctr"/>
            <a:r>
              <a:rPr lang="en-US" sz="1600" dirty="0" smtClean="0">
                <a:latin typeface="Calibri"/>
                <a:cs typeface="Calibri"/>
              </a:rPr>
              <a:t>Spot of channeled beam on absorber determined </a:t>
            </a:r>
          </a:p>
          <a:p>
            <a:pPr algn="ctr"/>
            <a:r>
              <a:rPr lang="en-US" sz="1600" dirty="0">
                <a:latin typeface="Calibri"/>
                <a:cs typeface="Calibri"/>
              </a:rPr>
              <a:t>b</a:t>
            </a:r>
            <a:r>
              <a:rPr lang="en-US" sz="1600" dirty="0" smtClean="0">
                <a:latin typeface="Calibri"/>
                <a:cs typeface="Calibri"/>
              </a:rPr>
              <a:t>y: crystal angular acceptance and optics </a:t>
            </a:r>
            <a:endParaRPr lang="en-US" sz="1600" dirty="0">
              <a:latin typeface="Calibri"/>
              <a:cs typeface="Calibri"/>
            </a:endParaRPr>
          </a:p>
        </p:txBody>
      </p:sp>
      <p:pic>
        <p:nvPicPr>
          <p:cNvPr id="41" name="Picture 40"/>
          <p:cNvPicPr>
            <a:picLocks noChangeAspect="1"/>
          </p:cNvPicPr>
          <p:nvPr/>
        </p:nvPicPr>
        <p:blipFill>
          <a:blip r:embed="rId5"/>
          <a:stretch>
            <a:fillRect/>
          </a:stretch>
        </p:blipFill>
        <p:spPr>
          <a:xfrm>
            <a:off x="688656" y="5889506"/>
            <a:ext cx="3289055" cy="390575"/>
          </a:xfrm>
          <a:prstGeom prst="rect">
            <a:avLst/>
          </a:prstGeom>
        </p:spPr>
      </p:pic>
      <p:sp>
        <p:nvSpPr>
          <p:cNvPr id="42" name="TextBox 41"/>
          <p:cNvSpPr txBox="1"/>
          <p:nvPr/>
        </p:nvSpPr>
        <p:spPr>
          <a:xfrm>
            <a:off x="298079" y="6230034"/>
            <a:ext cx="4144284" cy="584776"/>
          </a:xfrm>
          <a:prstGeom prst="rect">
            <a:avLst/>
          </a:prstGeom>
          <a:noFill/>
        </p:spPr>
        <p:txBody>
          <a:bodyPr wrap="none" rtlCol="0">
            <a:spAutoFit/>
          </a:bodyPr>
          <a:lstStyle/>
          <a:p>
            <a:pPr algn="ctr"/>
            <a:r>
              <a:rPr lang="en-US" sz="1600" dirty="0">
                <a:latin typeface="Calibri"/>
                <a:cs typeface="Calibri"/>
              </a:rPr>
              <a:t>D</a:t>
            </a:r>
            <a:r>
              <a:rPr lang="en-US" sz="1600" dirty="0" smtClean="0">
                <a:latin typeface="Calibri"/>
                <a:cs typeface="Calibri"/>
              </a:rPr>
              <a:t>imension in the orthogonal plane:</a:t>
            </a:r>
          </a:p>
          <a:p>
            <a:pPr algn="ctr"/>
            <a:r>
              <a:rPr lang="en-US" sz="1600" dirty="0" smtClean="0">
                <a:latin typeface="Calibri"/>
                <a:cs typeface="Calibri"/>
              </a:rPr>
              <a:t>“natural” </a:t>
            </a:r>
            <a:r>
              <a:rPr lang="en-US" sz="1600" dirty="0">
                <a:latin typeface="Calibri"/>
                <a:cs typeface="Calibri"/>
              </a:rPr>
              <a:t>beam </a:t>
            </a:r>
            <a:r>
              <a:rPr lang="en-US" sz="1600" dirty="0" smtClean="0">
                <a:latin typeface="Calibri"/>
                <a:cs typeface="Calibri"/>
              </a:rPr>
              <a:t>size at the Abs. (i.e. only optics)</a:t>
            </a:r>
            <a:endParaRPr lang="en-US" sz="1600" dirty="0">
              <a:latin typeface="Calibri"/>
              <a:cs typeface="Calibri"/>
            </a:endParaRPr>
          </a:p>
        </p:txBody>
      </p:sp>
      <p:sp>
        <p:nvSpPr>
          <p:cNvPr id="43" name="Down Arrow 42"/>
          <p:cNvSpPr/>
          <p:nvPr/>
        </p:nvSpPr>
        <p:spPr>
          <a:xfrm>
            <a:off x="1992829" y="5255860"/>
            <a:ext cx="875877" cy="1677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96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Fluka</a:t>
            </a:r>
            <a:r>
              <a:rPr lang="en-US" dirty="0" smtClean="0"/>
              <a:t> Input data (</a:t>
            </a:r>
            <a:r>
              <a:rPr lang="en-US" dirty="0" err="1" smtClean="0"/>
              <a:t>SixTrack</a:t>
            </a:r>
            <a:r>
              <a:rPr lang="en-US" dirty="0" smtClean="0"/>
              <a:t>)</a:t>
            </a:r>
            <a:endParaRPr lang="en-US" dirty="0"/>
          </a:p>
        </p:txBody>
      </p:sp>
      <p:sp>
        <p:nvSpPr>
          <p:cNvPr id="3" name="Content Placeholder 2"/>
          <p:cNvSpPr>
            <a:spLocks noGrp="1"/>
          </p:cNvSpPr>
          <p:nvPr>
            <p:ph idx="1"/>
          </p:nvPr>
        </p:nvSpPr>
        <p:spPr>
          <a:xfrm>
            <a:off x="5564901" y="2181033"/>
            <a:ext cx="3217277" cy="3216847"/>
          </a:xfrm>
        </p:spPr>
        <p:txBody>
          <a:bodyPr>
            <a:normAutofit/>
          </a:bodyPr>
          <a:lstStyle/>
          <a:p>
            <a:r>
              <a:rPr lang="en-US" sz="1800" dirty="0" smtClean="0">
                <a:latin typeface="Colibri"/>
                <a:cs typeface="Colibri"/>
              </a:rPr>
              <a:t>Tracking studies with </a:t>
            </a:r>
            <a:r>
              <a:rPr lang="en-US" sz="1800" dirty="0" err="1" smtClean="0">
                <a:latin typeface="Colibri"/>
                <a:cs typeface="Colibri"/>
              </a:rPr>
              <a:t>SixTrack</a:t>
            </a:r>
            <a:r>
              <a:rPr lang="en-US" sz="1800" dirty="0" smtClean="0">
                <a:latin typeface="Colibri"/>
                <a:cs typeface="Colibri"/>
              </a:rPr>
              <a:t> performed for protons. </a:t>
            </a:r>
            <a:endParaRPr lang="en-US" sz="1800" dirty="0">
              <a:latin typeface="Colibri"/>
              <a:cs typeface="Colibri"/>
              <a:sym typeface="Wingdings"/>
            </a:endParaRPr>
          </a:p>
          <a:p>
            <a:r>
              <a:rPr lang="en-US" sz="1800" dirty="0" smtClean="0">
                <a:latin typeface="Colibri"/>
                <a:cs typeface="Colibri"/>
                <a:sym typeface="Wingdings"/>
              </a:rPr>
              <a:t>only the spots were used as input for </a:t>
            </a:r>
            <a:r>
              <a:rPr lang="en-US" sz="1800" dirty="0" err="1" smtClean="0">
                <a:latin typeface="Colibri"/>
                <a:cs typeface="Colibri"/>
                <a:sym typeface="Wingdings"/>
              </a:rPr>
              <a:t>fluka</a:t>
            </a:r>
            <a:r>
              <a:rPr lang="en-US" sz="1800" dirty="0" smtClean="0">
                <a:latin typeface="Colibri"/>
                <a:cs typeface="Colibri"/>
                <a:sym typeface="Wingdings"/>
              </a:rPr>
              <a:t> studies.</a:t>
            </a:r>
            <a:endParaRPr lang="en-US" sz="1800" dirty="0">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5</a:t>
            </a:fld>
            <a:endParaRPr lang="en-US"/>
          </a:p>
        </p:txBody>
      </p:sp>
      <p:pic>
        <p:nvPicPr>
          <p:cNvPr id="6" name="Picture 5"/>
          <p:cNvPicPr>
            <a:picLocks noChangeAspect="1"/>
          </p:cNvPicPr>
          <p:nvPr/>
        </p:nvPicPr>
        <p:blipFill>
          <a:blip r:embed="rId2"/>
          <a:stretch>
            <a:fillRect/>
          </a:stretch>
        </p:blipFill>
        <p:spPr>
          <a:xfrm>
            <a:off x="264458" y="1841501"/>
            <a:ext cx="5182298" cy="3771900"/>
          </a:xfrm>
          <a:prstGeom prst="rect">
            <a:avLst/>
          </a:prstGeom>
        </p:spPr>
      </p:pic>
      <p:sp>
        <p:nvSpPr>
          <p:cNvPr id="7" name="Subtitle 2"/>
          <p:cNvSpPr txBox="1">
            <a:spLocks/>
          </p:cNvSpPr>
          <p:nvPr/>
        </p:nvSpPr>
        <p:spPr>
          <a:xfrm>
            <a:off x="4429711" y="5524501"/>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[mm]</a:t>
            </a:r>
            <a:endParaRPr lang="en-US" sz="1500" b="1" i="1" dirty="0">
              <a:solidFill>
                <a:srgbClr val="000000"/>
              </a:solidFill>
              <a:latin typeface="Colibri"/>
              <a:cs typeface="Colibri"/>
            </a:endParaRPr>
          </a:p>
        </p:txBody>
      </p:sp>
      <p:sp>
        <p:nvSpPr>
          <p:cNvPr id="8" name="Subtitle 2"/>
          <p:cNvSpPr txBox="1">
            <a:spLocks/>
          </p:cNvSpPr>
          <p:nvPr/>
        </p:nvSpPr>
        <p:spPr>
          <a:xfrm rot="16200000">
            <a:off x="-398993" y="1917701"/>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[mm]</a:t>
            </a:r>
            <a:endParaRPr lang="en-US" sz="1500" b="1" i="1" dirty="0">
              <a:solidFill>
                <a:srgbClr val="000000"/>
              </a:solidFill>
              <a:latin typeface="Colibri"/>
              <a:cs typeface="Colibri"/>
            </a:endParaRPr>
          </a:p>
        </p:txBody>
      </p:sp>
      <p:sp>
        <p:nvSpPr>
          <p:cNvPr id="9" name="Rectangle 8"/>
          <p:cNvSpPr/>
          <p:nvPr/>
        </p:nvSpPr>
        <p:spPr>
          <a:xfrm>
            <a:off x="2984499" y="1968501"/>
            <a:ext cx="2246355" cy="3320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250160" y="1968501"/>
            <a:ext cx="13490" cy="2489200"/>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2248144" y="2514601"/>
            <a:ext cx="543407" cy="0"/>
          </a:xfrm>
          <a:prstGeom prst="line">
            <a:avLst/>
          </a:prstGeom>
          <a:ln w="2857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Subtitle 2"/>
          <p:cNvSpPr txBox="1">
            <a:spLocks/>
          </p:cNvSpPr>
          <p:nvPr/>
        </p:nvSpPr>
        <p:spPr>
          <a:xfrm>
            <a:off x="1866154" y="2731024"/>
            <a:ext cx="1309146" cy="789790"/>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Coll.</a:t>
            </a:r>
          </a:p>
          <a:p>
            <a:r>
              <a:rPr lang="en-US" sz="1500" b="1" i="1" dirty="0" smtClean="0">
                <a:solidFill>
                  <a:srgbClr val="000000"/>
                </a:solidFill>
                <a:latin typeface="Colibri"/>
                <a:cs typeface="Colibri"/>
              </a:rPr>
              <a:t>Half</a:t>
            </a:r>
          </a:p>
          <a:p>
            <a:r>
              <a:rPr lang="en-US" sz="1500" b="1" i="1" dirty="0" smtClean="0">
                <a:solidFill>
                  <a:srgbClr val="000000"/>
                </a:solidFill>
                <a:latin typeface="Colibri"/>
                <a:cs typeface="Colibri"/>
              </a:rPr>
              <a:t>gap</a:t>
            </a:r>
            <a:endParaRPr lang="en-US" sz="1500" b="1" i="1" dirty="0">
              <a:solidFill>
                <a:srgbClr val="000000"/>
              </a:solidFill>
              <a:latin typeface="Colibri"/>
              <a:cs typeface="Colibri"/>
            </a:endParaRPr>
          </a:p>
        </p:txBody>
      </p:sp>
      <p:cxnSp>
        <p:nvCxnSpPr>
          <p:cNvPr id="22" name="Straight Connector 21"/>
          <p:cNvCxnSpPr/>
          <p:nvPr/>
        </p:nvCxnSpPr>
        <p:spPr>
          <a:xfrm flipH="1">
            <a:off x="2823961" y="1968501"/>
            <a:ext cx="13490" cy="2489200"/>
          </a:xfrm>
          <a:prstGeom prst="line">
            <a:avLst/>
          </a:prstGeom>
          <a:ln w="285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822151" y="1968502"/>
            <a:ext cx="2462253" cy="3429378"/>
          </a:xfrm>
          <a:prstGeom prst="rect">
            <a:avLst/>
          </a:prstGeom>
          <a:solidFill>
            <a:schemeClr val="bg1">
              <a:lumMod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81968" y="1967682"/>
            <a:ext cx="1766176" cy="3429378"/>
          </a:xfrm>
          <a:prstGeom prst="rect">
            <a:avLst/>
          </a:prstGeom>
          <a:solidFill>
            <a:schemeClr val="bg1">
              <a:lumMod val="50000"/>
              <a:alpha val="2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549275" y="4457701"/>
            <a:ext cx="4411670" cy="13589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i="1" dirty="0" smtClean="0">
                <a:solidFill>
                  <a:schemeClr val="accent6"/>
                </a:solidFill>
                <a:latin typeface="Colibri"/>
                <a:cs typeface="Colibri"/>
              </a:rPr>
              <a:t>Spot on TCSG.6R7.B1</a:t>
            </a:r>
          </a:p>
          <a:p>
            <a:pPr marL="0" indent="0">
              <a:lnSpc>
                <a:spcPct val="50000"/>
              </a:lnSpc>
              <a:buFont typeface="Wingdings 2" pitchFamily="18" charset="2"/>
              <a:buNone/>
            </a:pPr>
            <a:r>
              <a:rPr lang="en-US" i="1" dirty="0" smtClean="0">
                <a:solidFill>
                  <a:schemeClr val="accent5">
                    <a:lumMod val="75000"/>
                  </a:schemeClr>
                </a:solidFill>
                <a:latin typeface="Colibri"/>
                <a:cs typeface="Colibri"/>
              </a:rPr>
              <a:t>Spot on TCSG.B4L7.B1</a:t>
            </a:r>
            <a:endParaRPr lang="en-US" i="1" dirty="0">
              <a:solidFill>
                <a:schemeClr val="accent5">
                  <a:lumMod val="75000"/>
                </a:schemeClr>
              </a:solidFill>
              <a:latin typeface="Colibri"/>
              <a:cs typeface="Colibri"/>
            </a:endParaRPr>
          </a:p>
        </p:txBody>
      </p:sp>
      <p:sp>
        <p:nvSpPr>
          <p:cNvPr id="25" name="Oval 24"/>
          <p:cNvSpPr/>
          <p:nvPr/>
        </p:nvSpPr>
        <p:spPr>
          <a:xfrm>
            <a:off x="4415219" y="2949777"/>
            <a:ext cx="1066800" cy="927100"/>
          </a:xfrm>
          <a:prstGeom prst="ellipse">
            <a:avLst/>
          </a:prstGeom>
          <a:noFill/>
          <a:ln w="38100" cmpd="sng">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882497" y="2725330"/>
            <a:ext cx="788960" cy="1363971"/>
          </a:xfrm>
          <a:prstGeom prst="ellipse">
            <a:avLst/>
          </a:prstGeom>
          <a:noFill/>
          <a:ln w="38100" cmpd="sng">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168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Fluka</a:t>
            </a:r>
            <a:r>
              <a:rPr lang="en-US" dirty="0" smtClean="0"/>
              <a:t> simulations (1/2)</a:t>
            </a:r>
            <a:endParaRPr lang="en-US" dirty="0"/>
          </a:p>
        </p:txBody>
      </p:sp>
      <p:sp>
        <p:nvSpPr>
          <p:cNvPr id="3" name="Content Placeholder 2"/>
          <p:cNvSpPr>
            <a:spLocks noGrp="1"/>
          </p:cNvSpPr>
          <p:nvPr>
            <p:ph idx="1"/>
          </p:nvPr>
        </p:nvSpPr>
        <p:spPr>
          <a:xfrm>
            <a:off x="549275" y="1600201"/>
            <a:ext cx="8042276" cy="4773612"/>
          </a:xfrm>
        </p:spPr>
        <p:txBody>
          <a:bodyPr>
            <a:normAutofit lnSpcReduction="10000"/>
          </a:bodyPr>
          <a:lstStyle/>
          <a:p>
            <a:pPr marL="0" indent="0">
              <a:buNone/>
            </a:pPr>
            <a:r>
              <a:rPr lang="en-US" dirty="0" smtClean="0">
                <a:latin typeface="Colibri"/>
                <a:cs typeface="Colibri"/>
              </a:rPr>
              <a:t>Performed:</a:t>
            </a:r>
          </a:p>
          <a:p>
            <a:r>
              <a:rPr lang="en-US" dirty="0" smtClean="0">
                <a:latin typeface="Colibri"/>
                <a:cs typeface="Colibri"/>
              </a:rPr>
              <a:t>By using </a:t>
            </a:r>
            <a:r>
              <a:rPr lang="en-US" baseline="30000" dirty="0" smtClean="0">
                <a:latin typeface="Colibri"/>
                <a:cs typeface="Colibri"/>
              </a:rPr>
              <a:t>208</a:t>
            </a:r>
            <a:r>
              <a:rPr lang="en-US" dirty="0" smtClean="0">
                <a:latin typeface="Colibri"/>
                <a:cs typeface="Colibri"/>
              </a:rPr>
              <a:t>Pb</a:t>
            </a:r>
            <a:r>
              <a:rPr lang="en-US" baseline="30000" dirty="0" smtClean="0">
                <a:latin typeface="Colibri"/>
                <a:cs typeface="Colibri"/>
              </a:rPr>
              <a:t>82</a:t>
            </a:r>
            <a:r>
              <a:rPr lang="en-US" dirty="0" smtClean="0">
                <a:latin typeface="Colibri"/>
                <a:cs typeface="Colibri"/>
              </a:rPr>
              <a:t> @ energy/nucleon 2759 [</a:t>
            </a:r>
            <a:r>
              <a:rPr lang="en-US" dirty="0" err="1" smtClean="0">
                <a:latin typeface="Colibri"/>
                <a:cs typeface="Colibri"/>
              </a:rPr>
              <a:t>GeV</a:t>
            </a:r>
            <a:r>
              <a:rPr lang="en-US" dirty="0" smtClean="0">
                <a:latin typeface="Colibri"/>
                <a:cs typeface="Colibri"/>
              </a:rPr>
              <a:t>]</a:t>
            </a:r>
          </a:p>
          <a:p>
            <a:r>
              <a:rPr lang="en-US" dirty="0" smtClean="0">
                <a:latin typeface="Colibri"/>
                <a:cs typeface="Colibri"/>
              </a:rPr>
              <a:t>By impacting ions beams on </a:t>
            </a:r>
            <a:r>
              <a:rPr lang="en-US" smtClean="0">
                <a:latin typeface="Colibri"/>
                <a:cs typeface="Colibri"/>
              </a:rPr>
              <a:t>CFC surface</a:t>
            </a:r>
            <a:endParaRPr lang="en-US" dirty="0" smtClean="0">
              <a:latin typeface="Colibri"/>
              <a:cs typeface="Colibri"/>
            </a:endParaRPr>
          </a:p>
          <a:p>
            <a:r>
              <a:rPr lang="en-US" dirty="0" smtClean="0">
                <a:latin typeface="Colibri"/>
                <a:cs typeface="Colibri"/>
              </a:rPr>
              <a:t>By normalizing the results using as data:</a:t>
            </a:r>
          </a:p>
          <a:p>
            <a:pPr lvl="1"/>
            <a:r>
              <a:rPr lang="en-US" dirty="0" smtClean="0">
                <a:latin typeface="Colibri"/>
                <a:cs typeface="Colibri"/>
              </a:rPr>
              <a:t>Cleaning efficiency of 1 </a:t>
            </a:r>
            <a:r>
              <a:rPr lang="en-US" dirty="0" smtClean="0">
                <a:latin typeface="Colibri"/>
                <a:cs typeface="Colibri"/>
                <a:sym typeface="Wingdings"/>
              </a:rPr>
              <a:t> we considered the worst case in which all the ions are channeled by the hor. Crystal during the whole lifetime.</a:t>
            </a:r>
          </a:p>
          <a:p>
            <a:pPr lvl="1"/>
            <a:r>
              <a:rPr lang="en-US" dirty="0">
                <a:solidFill>
                  <a:schemeClr val="accent6"/>
                </a:solidFill>
                <a:latin typeface="Colibri"/>
                <a:cs typeface="Colibri"/>
              </a:rPr>
              <a:t>Beam lifetime of 1 hours and 0.2 </a:t>
            </a:r>
            <a:r>
              <a:rPr lang="en-US" dirty="0" smtClean="0">
                <a:solidFill>
                  <a:schemeClr val="accent6"/>
                </a:solidFill>
                <a:latin typeface="Colibri"/>
                <a:cs typeface="Colibri"/>
              </a:rPr>
              <a:t>hours investigated. </a:t>
            </a:r>
          </a:p>
          <a:p>
            <a:pPr lvl="1"/>
            <a:r>
              <a:rPr lang="en-US" dirty="0" smtClean="0">
                <a:solidFill>
                  <a:schemeClr val="accent6"/>
                </a:solidFill>
                <a:latin typeface="Colibri"/>
                <a:cs typeface="Colibri"/>
              </a:rPr>
              <a:t>Intensity after LS1: 1.8x10</a:t>
            </a:r>
            <a:r>
              <a:rPr lang="en-US" baseline="30000" dirty="0" smtClean="0">
                <a:solidFill>
                  <a:schemeClr val="accent6"/>
                </a:solidFill>
                <a:latin typeface="Colibri"/>
                <a:cs typeface="Colibri"/>
              </a:rPr>
              <a:t>8</a:t>
            </a:r>
            <a:r>
              <a:rPr lang="en-US" dirty="0" smtClean="0">
                <a:solidFill>
                  <a:schemeClr val="accent6"/>
                </a:solidFill>
                <a:latin typeface="Colibri"/>
                <a:cs typeface="Colibri"/>
              </a:rPr>
              <a:t> ions each 600 bunches (note that after LS2 a factor 2 more should be considered)</a:t>
            </a:r>
          </a:p>
          <a:p>
            <a:pPr marL="349250" lvl="1" indent="0">
              <a:buNone/>
            </a:pPr>
            <a:r>
              <a:rPr lang="en-US" i="1" dirty="0">
                <a:solidFill>
                  <a:schemeClr val="accent6"/>
                </a:solidFill>
                <a:latin typeface="Colibri"/>
                <a:cs typeface="Colibri"/>
              </a:rPr>
              <a:t> </a:t>
            </a:r>
            <a:r>
              <a:rPr lang="en-US" i="1" dirty="0" smtClean="0">
                <a:solidFill>
                  <a:schemeClr val="accent6"/>
                </a:solidFill>
                <a:latin typeface="Colibri"/>
                <a:cs typeface="Colibri"/>
              </a:rPr>
              <a:t> </a:t>
            </a:r>
            <a:r>
              <a:rPr lang="en-US" sz="1600" i="1" dirty="0" smtClean="0">
                <a:solidFill>
                  <a:schemeClr val="accent6"/>
                </a:solidFill>
                <a:latin typeface="Colibri"/>
                <a:cs typeface="Colibri"/>
              </a:rPr>
              <a:t> (Courtesy J. Jowett &amp; M</a:t>
            </a:r>
            <a:r>
              <a:rPr lang="en-US" sz="1600" i="1" dirty="0">
                <a:solidFill>
                  <a:schemeClr val="accent6"/>
                </a:solidFill>
                <a:latin typeface="Colibri"/>
                <a:cs typeface="Colibri"/>
              </a:rPr>
              <a:t>. </a:t>
            </a:r>
            <a:r>
              <a:rPr lang="en-US" sz="1600" i="1" dirty="0" err="1">
                <a:solidFill>
                  <a:schemeClr val="accent6"/>
                </a:solidFill>
                <a:latin typeface="Colibri"/>
                <a:cs typeface="Colibri"/>
              </a:rPr>
              <a:t>Schaumann</a:t>
            </a:r>
            <a:r>
              <a:rPr lang="en-US" sz="1600" i="1" dirty="0">
                <a:solidFill>
                  <a:schemeClr val="accent6"/>
                </a:solidFill>
                <a:latin typeface="Colibri"/>
                <a:cs typeface="Colibri"/>
              </a:rPr>
              <a:t>)</a:t>
            </a:r>
            <a:r>
              <a:rPr lang="en-US" sz="1600" dirty="0" smtClean="0">
                <a:latin typeface="Colibri"/>
                <a:cs typeface="Colibri"/>
              </a:rPr>
              <a:t>  </a:t>
            </a:r>
            <a:endParaRPr lang="en-US" sz="1600" dirty="0">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6</a:t>
            </a:fld>
            <a:endParaRPr lang="en-US"/>
          </a:p>
        </p:txBody>
      </p:sp>
    </p:spTree>
    <p:extLst>
      <p:ext uri="{BB962C8B-B14F-4D97-AF65-F5344CB8AC3E}">
        <p14:creationId xmlns:p14="http://schemas.microsoft.com/office/powerpoint/2010/main" val="23583707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Fluka</a:t>
            </a:r>
            <a:r>
              <a:rPr lang="en-US" dirty="0"/>
              <a:t> simulations </a:t>
            </a:r>
            <a:r>
              <a:rPr lang="en-US" dirty="0" smtClean="0"/>
              <a:t>(2/</a:t>
            </a:r>
            <a:r>
              <a:rPr lang="en-US" dirty="0"/>
              <a:t>2)</a:t>
            </a: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7</a:t>
            </a:fld>
            <a:endParaRPr lang="en-US"/>
          </a:p>
        </p:txBody>
      </p:sp>
      <p:pic>
        <p:nvPicPr>
          <p:cNvPr id="11" name="Picture 10"/>
          <p:cNvPicPr>
            <a:picLocks noChangeAspect="1"/>
          </p:cNvPicPr>
          <p:nvPr/>
        </p:nvPicPr>
        <p:blipFill>
          <a:blip r:embed="rId2"/>
          <a:stretch>
            <a:fillRect/>
          </a:stretch>
        </p:blipFill>
        <p:spPr>
          <a:xfrm>
            <a:off x="264458" y="1563578"/>
            <a:ext cx="5646829" cy="4056172"/>
          </a:xfrm>
          <a:prstGeom prst="rect">
            <a:avLst/>
          </a:prstGeom>
        </p:spPr>
      </p:pic>
      <p:sp>
        <p:nvSpPr>
          <p:cNvPr id="13" name="Content Placeholder 2"/>
          <p:cNvSpPr txBox="1">
            <a:spLocks/>
          </p:cNvSpPr>
          <p:nvPr/>
        </p:nvSpPr>
        <p:spPr>
          <a:xfrm>
            <a:off x="5926723" y="1594731"/>
            <a:ext cx="3217277" cy="4464199"/>
          </a:xfrm>
          <a:prstGeom prst="rect">
            <a:avLst/>
          </a:prstGeom>
        </p:spPr>
        <p:txBody>
          <a:bodyPr vert="horz" lIns="91440" tIns="45720" rIns="91440" bIns="45720" rtlCol="0">
            <a:normAutofit fontScale="925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1800" dirty="0" smtClean="0">
                <a:latin typeface="Colibri"/>
                <a:cs typeface="Colibri"/>
              </a:rPr>
              <a:t>By using a </a:t>
            </a:r>
            <a:r>
              <a:rPr lang="en-US" sz="1800" dirty="0">
                <a:latin typeface="Colibri"/>
                <a:cs typeface="Colibri"/>
              </a:rPr>
              <a:t>detailed TCSG </a:t>
            </a:r>
            <a:r>
              <a:rPr lang="en-US" sz="1800" dirty="0" err="1">
                <a:latin typeface="Colibri"/>
                <a:cs typeface="Colibri"/>
              </a:rPr>
              <a:t>fluka</a:t>
            </a:r>
            <a:r>
              <a:rPr lang="en-US" sz="1800" dirty="0">
                <a:latin typeface="Colibri"/>
                <a:cs typeface="Colibri"/>
              </a:rPr>
              <a:t> geometry developed by the </a:t>
            </a:r>
            <a:r>
              <a:rPr lang="en-US" sz="1800" dirty="0" err="1">
                <a:latin typeface="Colibri"/>
                <a:cs typeface="Colibri"/>
              </a:rPr>
              <a:t>fluka</a:t>
            </a:r>
            <a:r>
              <a:rPr lang="en-US" sz="1800" dirty="0">
                <a:latin typeface="Colibri"/>
                <a:cs typeface="Colibri"/>
              </a:rPr>
              <a:t> team.</a:t>
            </a:r>
          </a:p>
          <a:p>
            <a:r>
              <a:rPr lang="en-US" sz="1800" dirty="0" smtClean="0">
                <a:latin typeface="Colibri"/>
                <a:cs typeface="Colibri"/>
              </a:rPr>
              <a:t>Remember that the TCSG has CFC jaws!</a:t>
            </a:r>
          </a:p>
          <a:p>
            <a:r>
              <a:rPr lang="en-US" sz="1800" dirty="0" smtClean="0">
                <a:latin typeface="Colibri"/>
                <a:cs typeface="Colibri"/>
              </a:rPr>
              <a:t>Scoring using binning size properly set, with reference to the spot sizes under study: </a:t>
            </a:r>
          </a:p>
          <a:p>
            <a:pPr marL="0" indent="0">
              <a:buNone/>
            </a:pPr>
            <a:r>
              <a:rPr lang="en-US" sz="1800" dirty="0">
                <a:latin typeface="Colibri"/>
                <a:cs typeface="Colibri"/>
              </a:rPr>
              <a:t> </a:t>
            </a:r>
            <a:r>
              <a:rPr lang="en-US" sz="1800" dirty="0" smtClean="0">
                <a:latin typeface="Colibri"/>
                <a:cs typeface="Colibri"/>
              </a:rPr>
              <a:t>    TCSG.B4L7.B1          	(0.005x0.01x2.2 cm) </a:t>
            </a:r>
          </a:p>
          <a:p>
            <a:pPr marL="0" indent="0">
              <a:buNone/>
            </a:pPr>
            <a:r>
              <a:rPr lang="en-US" sz="1800" dirty="0" smtClean="0">
                <a:latin typeface="Colibri"/>
                <a:cs typeface="Colibri"/>
              </a:rPr>
              <a:t>    TCSG.6R7.B1 	(0.01x0.008x1 cm)</a:t>
            </a:r>
          </a:p>
          <a:p>
            <a:endParaRPr lang="en-US" sz="1800" dirty="0" smtClean="0">
              <a:latin typeface="Colibri"/>
              <a:cs typeface="Colibri"/>
            </a:endParaRPr>
          </a:p>
          <a:p>
            <a:endParaRPr lang="en-US" sz="1800" dirty="0" smtClean="0">
              <a:latin typeface="Colibri"/>
              <a:cs typeface="Colibri"/>
            </a:endParaRPr>
          </a:p>
          <a:p>
            <a:endParaRPr lang="en-US" sz="1800" dirty="0">
              <a:latin typeface="Colibri"/>
              <a:cs typeface="Colibri"/>
            </a:endParaRPr>
          </a:p>
          <a:p>
            <a:pPr marL="0" indent="0">
              <a:buNone/>
            </a:pPr>
            <a:endParaRPr lang="en-US" sz="1800" dirty="0" smtClean="0">
              <a:latin typeface="Colibri"/>
              <a:cs typeface="Colibri"/>
            </a:endParaRPr>
          </a:p>
          <a:p>
            <a:endParaRPr lang="en-US" sz="1800" dirty="0">
              <a:latin typeface="Colibri"/>
              <a:cs typeface="Colibri"/>
            </a:endParaRPr>
          </a:p>
        </p:txBody>
      </p:sp>
    </p:spTree>
    <p:extLst>
      <p:ext uri="{BB962C8B-B14F-4D97-AF65-F5344CB8AC3E}">
        <p14:creationId xmlns:p14="http://schemas.microsoft.com/office/powerpoint/2010/main" val="26880975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3406" y="1973967"/>
            <a:ext cx="6794500" cy="4292464"/>
          </a:xfrm>
          <a:prstGeom prst="rect">
            <a:avLst/>
          </a:prstGeom>
          <a:solidFill>
            <a:srgbClr val="FFFFFF"/>
          </a:solidFill>
        </p:spPr>
      </p:pic>
      <p:sp>
        <p:nvSpPr>
          <p:cNvPr id="2" name="Title 1"/>
          <p:cNvSpPr>
            <a:spLocks noGrp="1"/>
          </p:cNvSpPr>
          <p:nvPr>
            <p:ph type="title"/>
          </p:nvPr>
        </p:nvSpPr>
        <p:spPr/>
        <p:txBody>
          <a:bodyPr/>
          <a:lstStyle/>
          <a:p>
            <a:r>
              <a:rPr lang="en-US" dirty="0" err="1" smtClean="0"/>
              <a:t>Fluka</a:t>
            </a:r>
            <a:r>
              <a:rPr lang="en-US" dirty="0" smtClean="0"/>
              <a:t> Results (1/3)</a:t>
            </a:r>
            <a:endParaRPr lang="en-US" dirty="0"/>
          </a:p>
        </p:txBody>
      </p:sp>
      <p:sp>
        <p:nvSpPr>
          <p:cNvPr id="3" name="Content Placeholder 2"/>
          <p:cNvSpPr>
            <a:spLocks noGrp="1"/>
          </p:cNvSpPr>
          <p:nvPr>
            <p:ph idx="1"/>
          </p:nvPr>
        </p:nvSpPr>
        <p:spPr>
          <a:xfrm>
            <a:off x="2808098" y="2448318"/>
            <a:ext cx="3621944" cy="1497420"/>
          </a:xfrm>
        </p:spPr>
        <p:txBody>
          <a:bodyPr>
            <a:normAutofit/>
          </a:bodyPr>
          <a:lstStyle/>
          <a:p>
            <a:pPr marL="0" indent="0">
              <a:buNone/>
            </a:pPr>
            <a:r>
              <a:rPr lang="en-US" b="1" dirty="0" smtClean="0">
                <a:solidFill>
                  <a:schemeClr val="accent5"/>
                </a:solidFill>
                <a:latin typeface="Colibri"/>
                <a:cs typeface="Colibri"/>
              </a:rPr>
              <a:t>TCSG.B4L7.B1</a:t>
            </a:r>
          </a:p>
          <a:p>
            <a:pPr marL="0" indent="0">
              <a:buNone/>
            </a:pPr>
            <a:r>
              <a:rPr lang="en-US" b="1" dirty="0" smtClean="0">
                <a:solidFill>
                  <a:schemeClr val="accent6"/>
                </a:solidFill>
                <a:latin typeface="Colibri"/>
                <a:cs typeface="Colibri"/>
              </a:rPr>
              <a:t>TCSG.6L7.B1</a:t>
            </a:r>
            <a:endParaRPr lang="en-US" b="1" dirty="0">
              <a:solidFill>
                <a:schemeClr val="accent6"/>
              </a:solidFill>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8</a:t>
            </a:fld>
            <a:endParaRPr lang="en-US"/>
          </a:p>
        </p:txBody>
      </p:sp>
      <p:sp>
        <p:nvSpPr>
          <p:cNvPr id="7" name="Subtitle 2"/>
          <p:cNvSpPr txBox="1">
            <a:spLocks/>
          </p:cNvSpPr>
          <p:nvPr/>
        </p:nvSpPr>
        <p:spPr>
          <a:xfrm rot="16200000">
            <a:off x="567906" y="2380889"/>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[W/cm</a:t>
            </a:r>
            <a:r>
              <a:rPr lang="en-US" sz="1500" b="1" i="1" baseline="30000" dirty="0" smtClean="0">
                <a:solidFill>
                  <a:srgbClr val="000000"/>
                </a:solidFill>
                <a:latin typeface="Colibri"/>
                <a:cs typeface="Colibri"/>
              </a:rPr>
              <a:t>3</a:t>
            </a:r>
            <a:r>
              <a:rPr lang="en-US" sz="1500" b="1" i="1" dirty="0" smtClean="0">
                <a:solidFill>
                  <a:srgbClr val="000000"/>
                </a:solidFill>
                <a:latin typeface="Colibri"/>
                <a:cs typeface="Colibri"/>
              </a:rPr>
              <a:t>]</a:t>
            </a:r>
            <a:endParaRPr lang="en-US" sz="1500" b="1" i="1" dirty="0">
              <a:solidFill>
                <a:srgbClr val="000000"/>
              </a:solidFill>
              <a:latin typeface="Colibri"/>
              <a:cs typeface="Colibri"/>
            </a:endParaRPr>
          </a:p>
        </p:txBody>
      </p:sp>
      <p:sp>
        <p:nvSpPr>
          <p:cNvPr id="9" name="Subtitle 2"/>
          <p:cNvSpPr txBox="1">
            <a:spLocks/>
          </p:cNvSpPr>
          <p:nvPr/>
        </p:nvSpPr>
        <p:spPr>
          <a:xfrm>
            <a:off x="6644281" y="5947623"/>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[cm]</a:t>
            </a:r>
            <a:endParaRPr lang="en-US" sz="1500" b="1" i="1" dirty="0">
              <a:solidFill>
                <a:srgbClr val="000000"/>
              </a:solidFill>
              <a:latin typeface="Colibri"/>
              <a:cs typeface="Colibri"/>
            </a:endParaRPr>
          </a:p>
        </p:txBody>
      </p:sp>
      <p:sp>
        <p:nvSpPr>
          <p:cNvPr id="11" name="Content Placeholder 2"/>
          <p:cNvSpPr txBox="1">
            <a:spLocks/>
          </p:cNvSpPr>
          <p:nvPr/>
        </p:nvSpPr>
        <p:spPr>
          <a:xfrm>
            <a:off x="1621303" y="1225257"/>
            <a:ext cx="5951071" cy="149742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smtClean="0">
                <a:solidFill>
                  <a:schemeClr val="tx1"/>
                </a:solidFill>
                <a:latin typeface="Colibri"/>
                <a:cs typeface="Colibri"/>
              </a:rPr>
              <a:t>Peak power density longitudinal profile into the jaw that intercept the ions spot  </a:t>
            </a:r>
          </a:p>
        </p:txBody>
      </p:sp>
      <p:pic>
        <p:nvPicPr>
          <p:cNvPr id="13" name="Picture 12"/>
          <p:cNvPicPr>
            <a:picLocks noChangeAspect="1"/>
          </p:cNvPicPr>
          <p:nvPr/>
        </p:nvPicPr>
        <p:blipFill>
          <a:blip r:embed="rId3"/>
          <a:stretch>
            <a:fillRect/>
          </a:stretch>
        </p:blipFill>
        <p:spPr>
          <a:xfrm>
            <a:off x="5231192" y="2218737"/>
            <a:ext cx="2397700" cy="1816610"/>
          </a:xfrm>
          <a:prstGeom prst="rect">
            <a:avLst/>
          </a:prstGeom>
        </p:spPr>
      </p:pic>
      <p:sp>
        <p:nvSpPr>
          <p:cNvPr id="14" name="Folded Corner 13"/>
          <p:cNvSpPr/>
          <p:nvPr/>
        </p:nvSpPr>
        <p:spPr>
          <a:xfrm>
            <a:off x="3513239" y="4263245"/>
            <a:ext cx="2916803" cy="1050837"/>
          </a:xfrm>
          <a:prstGeom prst="foldedCorne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atin typeface="Calibri"/>
                <a:cs typeface="Calibri"/>
              </a:rPr>
              <a:t>Peak due to a fraction of the beam lost with respect to the 0.2h  lifetime considered</a:t>
            </a:r>
            <a:endParaRPr lang="en-US" b="1" dirty="0">
              <a:latin typeface="Calibri"/>
              <a:cs typeface="Calibri"/>
            </a:endParaRPr>
          </a:p>
        </p:txBody>
      </p:sp>
    </p:spTree>
    <p:extLst>
      <p:ext uri="{BB962C8B-B14F-4D97-AF65-F5344CB8AC3E}">
        <p14:creationId xmlns:p14="http://schemas.microsoft.com/office/powerpoint/2010/main" val="3147673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47542" y="1973967"/>
            <a:ext cx="6716984" cy="4301702"/>
          </a:xfrm>
          <a:prstGeom prst="rect">
            <a:avLst/>
          </a:prstGeom>
          <a:solidFill>
            <a:schemeClr val="bg1"/>
          </a:solidFill>
        </p:spPr>
      </p:pic>
      <p:sp>
        <p:nvSpPr>
          <p:cNvPr id="2" name="Title 1"/>
          <p:cNvSpPr>
            <a:spLocks noGrp="1"/>
          </p:cNvSpPr>
          <p:nvPr>
            <p:ph type="title"/>
          </p:nvPr>
        </p:nvSpPr>
        <p:spPr/>
        <p:txBody>
          <a:bodyPr/>
          <a:lstStyle/>
          <a:p>
            <a:r>
              <a:rPr lang="en-US" dirty="0" err="1" smtClean="0"/>
              <a:t>Fluka</a:t>
            </a:r>
            <a:r>
              <a:rPr lang="en-US" dirty="0" smtClean="0"/>
              <a:t> Results (</a:t>
            </a:r>
            <a:r>
              <a:rPr lang="en-US" dirty="0"/>
              <a:t>2</a:t>
            </a:r>
            <a:r>
              <a:rPr lang="en-US" dirty="0" smtClean="0"/>
              <a:t>/3)</a:t>
            </a:r>
            <a:endParaRPr lang="en-US" dirty="0"/>
          </a:p>
        </p:txBody>
      </p:sp>
      <p:sp>
        <p:nvSpPr>
          <p:cNvPr id="3" name="Content Placeholder 2"/>
          <p:cNvSpPr>
            <a:spLocks noGrp="1"/>
          </p:cNvSpPr>
          <p:nvPr>
            <p:ph idx="1"/>
          </p:nvPr>
        </p:nvSpPr>
        <p:spPr>
          <a:xfrm>
            <a:off x="2808098" y="2448318"/>
            <a:ext cx="3621944" cy="1497420"/>
          </a:xfrm>
        </p:spPr>
        <p:txBody>
          <a:bodyPr>
            <a:normAutofit/>
          </a:bodyPr>
          <a:lstStyle/>
          <a:p>
            <a:pPr marL="0" indent="0">
              <a:buNone/>
            </a:pPr>
            <a:r>
              <a:rPr lang="en-US" b="1" dirty="0" smtClean="0">
                <a:solidFill>
                  <a:schemeClr val="accent5"/>
                </a:solidFill>
                <a:latin typeface="Colibri"/>
                <a:cs typeface="Colibri"/>
              </a:rPr>
              <a:t>TCSG.B4L7.B1</a:t>
            </a:r>
          </a:p>
          <a:p>
            <a:pPr marL="0" indent="0">
              <a:buNone/>
            </a:pPr>
            <a:r>
              <a:rPr lang="en-US" b="1" dirty="0" smtClean="0">
                <a:solidFill>
                  <a:schemeClr val="accent6"/>
                </a:solidFill>
                <a:latin typeface="Colibri"/>
                <a:cs typeface="Colibri"/>
              </a:rPr>
              <a:t>TCSG.6L7.B1</a:t>
            </a:r>
            <a:endParaRPr lang="en-US" b="1" dirty="0">
              <a:solidFill>
                <a:schemeClr val="accent6"/>
              </a:solidFill>
              <a:latin typeface="Colibri"/>
              <a:cs typeface="Colibri"/>
            </a:endParaRPr>
          </a:p>
        </p:txBody>
      </p:sp>
      <p:sp>
        <p:nvSpPr>
          <p:cNvPr id="4" name="Footer Placeholder 3"/>
          <p:cNvSpPr>
            <a:spLocks noGrp="1"/>
          </p:cNvSpPr>
          <p:nvPr>
            <p:ph type="ftr" sz="quarter" idx="11"/>
          </p:nvPr>
        </p:nvSpPr>
        <p:spPr/>
        <p:txBody>
          <a:bodyPr/>
          <a:lstStyle/>
          <a:p>
            <a:r>
              <a:rPr lang="en-US" dirty="0"/>
              <a:t>L. Lari &amp; D. </a:t>
            </a:r>
            <a:r>
              <a:rPr lang="en-US" dirty="0" err="1"/>
              <a:t>Mirarchi</a:t>
            </a:r>
            <a:r>
              <a:rPr lang="en-US" dirty="0"/>
              <a:t> - COLUSM#32 - December the 6</a:t>
            </a:r>
            <a:r>
              <a:rPr lang="en-US" baseline="30000" dirty="0"/>
              <a:t>th</a:t>
            </a:r>
            <a:r>
              <a:rPr lang="en-US" dirty="0"/>
              <a:t>, 2013</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9</a:t>
            </a:fld>
            <a:endParaRPr lang="en-US"/>
          </a:p>
        </p:txBody>
      </p:sp>
      <p:sp>
        <p:nvSpPr>
          <p:cNvPr id="7" name="Subtitle 2"/>
          <p:cNvSpPr txBox="1">
            <a:spLocks/>
          </p:cNvSpPr>
          <p:nvPr/>
        </p:nvSpPr>
        <p:spPr>
          <a:xfrm rot="16200000">
            <a:off x="567906" y="2380889"/>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[W/cm</a:t>
            </a:r>
            <a:r>
              <a:rPr lang="en-US" sz="1500" b="1" i="1" baseline="30000" dirty="0" smtClean="0">
                <a:solidFill>
                  <a:srgbClr val="000000"/>
                </a:solidFill>
                <a:latin typeface="Colibri"/>
                <a:cs typeface="Colibri"/>
              </a:rPr>
              <a:t>3</a:t>
            </a:r>
            <a:r>
              <a:rPr lang="en-US" sz="1500" b="1" i="1" dirty="0" smtClean="0">
                <a:solidFill>
                  <a:srgbClr val="000000"/>
                </a:solidFill>
                <a:latin typeface="Colibri"/>
                <a:cs typeface="Colibri"/>
              </a:rPr>
              <a:t>]</a:t>
            </a:r>
            <a:endParaRPr lang="en-US" sz="1500" b="1" i="1" dirty="0">
              <a:solidFill>
                <a:srgbClr val="000000"/>
              </a:solidFill>
              <a:latin typeface="Colibri"/>
              <a:cs typeface="Colibri"/>
            </a:endParaRPr>
          </a:p>
        </p:txBody>
      </p:sp>
      <p:sp>
        <p:nvSpPr>
          <p:cNvPr id="9" name="Subtitle 2"/>
          <p:cNvSpPr txBox="1">
            <a:spLocks/>
          </p:cNvSpPr>
          <p:nvPr/>
        </p:nvSpPr>
        <p:spPr>
          <a:xfrm>
            <a:off x="6644281" y="5947623"/>
            <a:ext cx="1220245" cy="406400"/>
          </a:xfrm>
          <a:prstGeom prst="rect">
            <a:avLst/>
          </a:prstGeom>
          <a:noFill/>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1500" b="1" i="1" dirty="0" smtClean="0">
                <a:solidFill>
                  <a:srgbClr val="000000"/>
                </a:solidFill>
                <a:latin typeface="Colibri"/>
                <a:cs typeface="Colibri"/>
              </a:rPr>
              <a:t>[cm]</a:t>
            </a:r>
            <a:endParaRPr lang="en-US" sz="1500" b="1" i="1" dirty="0">
              <a:solidFill>
                <a:srgbClr val="000000"/>
              </a:solidFill>
              <a:latin typeface="Colibri"/>
              <a:cs typeface="Colibri"/>
            </a:endParaRPr>
          </a:p>
        </p:txBody>
      </p:sp>
      <p:sp>
        <p:nvSpPr>
          <p:cNvPr id="11" name="Content Placeholder 2"/>
          <p:cNvSpPr txBox="1">
            <a:spLocks/>
          </p:cNvSpPr>
          <p:nvPr/>
        </p:nvSpPr>
        <p:spPr>
          <a:xfrm>
            <a:off x="1621303" y="1225257"/>
            <a:ext cx="5951071" cy="149742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smtClean="0">
                <a:solidFill>
                  <a:schemeClr val="tx1"/>
                </a:solidFill>
                <a:latin typeface="Colibri"/>
                <a:cs typeface="Colibri"/>
              </a:rPr>
              <a:t>Peak power density longitudinal profile into the jaw that intercept the ions spot  </a:t>
            </a:r>
          </a:p>
        </p:txBody>
      </p:sp>
      <p:cxnSp>
        <p:nvCxnSpPr>
          <p:cNvPr id="13" name="Straight Arrow Connector 12"/>
          <p:cNvCxnSpPr/>
          <p:nvPr/>
        </p:nvCxnSpPr>
        <p:spPr>
          <a:xfrm flipV="1">
            <a:off x="2876951" y="4464330"/>
            <a:ext cx="1124147" cy="30603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532083" y="5033620"/>
            <a:ext cx="1124147" cy="30603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684483" y="5492053"/>
            <a:ext cx="1124147" cy="30603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85798" y="4256711"/>
            <a:ext cx="2612582" cy="369332"/>
          </a:xfrm>
          <a:prstGeom prst="rect">
            <a:avLst/>
          </a:prstGeom>
          <a:noFill/>
        </p:spPr>
        <p:txBody>
          <a:bodyPr wrap="square" rtlCol="0">
            <a:spAutoFit/>
          </a:bodyPr>
          <a:lstStyle/>
          <a:p>
            <a:r>
              <a:rPr lang="en-US" b="1" dirty="0">
                <a:solidFill>
                  <a:schemeClr val="accent1"/>
                </a:solidFill>
                <a:latin typeface="Calibri"/>
                <a:cs typeface="Calibri"/>
              </a:rPr>
              <a:t>0</a:t>
            </a:r>
            <a:r>
              <a:rPr lang="en-US" b="1" dirty="0" smtClean="0">
                <a:solidFill>
                  <a:schemeClr val="accent1"/>
                </a:solidFill>
                <a:latin typeface="Calibri"/>
                <a:cs typeface="Calibri"/>
              </a:rPr>
              <a:t>.2 h beam lifetime</a:t>
            </a:r>
            <a:endParaRPr lang="en-US" b="1" dirty="0">
              <a:solidFill>
                <a:schemeClr val="accent1"/>
              </a:solidFill>
              <a:latin typeface="Calibri"/>
              <a:cs typeface="Calibri"/>
            </a:endParaRPr>
          </a:p>
        </p:txBody>
      </p:sp>
      <p:sp>
        <p:nvSpPr>
          <p:cNvPr id="17" name="TextBox 16"/>
          <p:cNvSpPr txBox="1"/>
          <p:nvPr/>
        </p:nvSpPr>
        <p:spPr>
          <a:xfrm>
            <a:off x="3656230" y="4770363"/>
            <a:ext cx="2612582" cy="369332"/>
          </a:xfrm>
          <a:prstGeom prst="rect">
            <a:avLst/>
          </a:prstGeom>
          <a:noFill/>
        </p:spPr>
        <p:txBody>
          <a:bodyPr wrap="square" rtlCol="0">
            <a:spAutoFit/>
          </a:bodyPr>
          <a:lstStyle/>
          <a:p>
            <a:r>
              <a:rPr lang="en-US" b="1" dirty="0">
                <a:solidFill>
                  <a:schemeClr val="accent1"/>
                </a:solidFill>
                <a:latin typeface="Calibri"/>
                <a:cs typeface="Calibri"/>
              </a:rPr>
              <a:t>1</a:t>
            </a:r>
            <a:r>
              <a:rPr lang="en-US" b="1" dirty="0" smtClean="0">
                <a:solidFill>
                  <a:schemeClr val="accent1"/>
                </a:solidFill>
                <a:latin typeface="Calibri"/>
                <a:cs typeface="Calibri"/>
              </a:rPr>
              <a:t> h beam lifetime</a:t>
            </a:r>
            <a:endParaRPr lang="en-US" b="1" dirty="0">
              <a:solidFill>
                <a:schemeClr val="accent1"/>
              </a:solidFill>
              <a:latin typeface="Calibri"/>
              <a:cs typeface="Calibri"/>
            </a:endParaRPr>
          </a:p>
        </p:txBody>
      </p:sp>
      <p:sp>
        <p:nvSpPr>
          <p:cNvPr id="18" name="TextBox 17"/>
          <p:cNvSpPr txBox="1"/>
          <p:nvPr/>
        </p:nvSpPr>
        <p:spPr>
          <a:xfrm>
            <a:off x="3799108" y="5292095"/>
            <a:ext cx="2612582" cy="369332"/>
          </a:xfrm>
          <a:prstGeom prst="rect">
            <a:avLst/>
          </a:prstGeom>
          <a:noFill/>
        </p:spPr>
        <p:txBody>
          <a:bodyPr wrap="square" rtlCol="0">
            <a:spAutoFit/>
          </a:bodyPr>
          <a:lstStyle/>
          <a:p>
            <a:r>
              <a:rPr lang="en-US" b="1" dirty="0" smtClean="0">
                <a:solidFill>
                  <a:schemeClr val="accent1"/>
                </a:solidFill>
                <a:latin typeface="Calibri"/>
                <a:cs typeface="Calibri"/>
              </a:rPr>
              <a:t>3 h beam lifetime</a:t>
            </a:r>
            <a:endParaRPr lang="en-US" b="1" dirty="0">
              <a:solidFill>
                <a:schemeClr val="accent1"/>
              </a:solidFill>
              <a:latin typeface="Calibri"/>
              <a:cs typeface="Calibri"/>
            </a:endParaRPr>
          </a:p>
        </p:txBody>
      </p:sp>
      <p:pic>
        <p:nvPicPr>
          <p:cNvPr id="19" name="Picture 18"/>
          <p:cNvPicPr>
            <a:picLocks noChangeAspect="1"/>
          </p:cNvPicPr>
          <p:nvPr/>
        </p:nvPicPr>
        <p:blipFill>
          <a:blip r:embed="rId3"/>
          <a:stretch>
            <a:fillRect/>
          </a:stretch>
        </p:blipFill>
        <p:spPr>
          <a:xfrm>
            <a:off x="5231192" y="2218737"/>
            <a:ext cx="2397700" cy="1816610"/>
          </a:xfrm>
          <a:prstGeom prst="rect">
            <a:avLst/>
          </a:prstGeom>
        </p:spPr>
      </p:pic>
    </p:spTree>
    <p:extLst>
      <p:ext uri="{BB962C8B-B14F-4D97-AF65-F5344CB8AC3E}">
        <p14:creationId xmlns:p14="http://schemas.microsoft.com/office/powerpoint/2010/main" val="8179342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2751</TotalTime>
  <Words>977</Words>
  <Application>Microsoft Macintosh PowerPoint</Application>
  <PresentationFormat>On-screen Show (4:3)</PresentationFormat>
  <Paragraphs>115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Breeze</vt:lpstr>
      <vt:lpstr>FLUKA studies: channeled ions on LHC TCSGs @ IP7 </vt:lpstr>
      <vt:lpstr>Motivation</vt:lpstr>
      <vt:lpstr>LHC IR7 post LS1</vt:lpstr>
      <vt:lpstr>SixTrack benchmark w.r.t. data</vt:lpstr>
      <vt:lpstr>Fluka Input data (SixTrack)</vt:lpstr>
      <vt:lpstr>Fluka simulations (1/2)</vt:lpstr>
      <vt:lpstr>Fluka simulations (2/2)</vt:lpstr>
      <vt:lpstr>Fluka Results (1/3)</vt:lpstr>
      <vt:lpstr>Fluka Results (2/3)</vt:lpstr>
      <vt:lpstr>Fluka Results (3/3)</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FLUKA studies: channeled ions on LHC TCSG @ IP7 </dc:title>
  <dc:creator>Luisella Lari</dc:creator>
  <cp:lastModifiedBy>Luisella Lari</cp:lastModifiedBy>
  <cp:revision>61</cp:revision>
  <dcterms:created xsi:type="dcterms:W3CDTF">2013-12-04T18:21:25Z</dcterms:created>
  <dcterms:modified xsi:type="dcterms:W3CDTF">2013-12-06T16:12:48Z</dcterms:modified>
</cp:coreProperties>
</file>