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67" r:id="rId4"/>
    <p:sldId id="270" r:id="rId5"/>
    <p:sldId id="268" r:id="rId6"/>
    <p:sldId id="263" r:id="rId7"/>
    <p:sldId id="264" r:id="rId8"/>
    <p:sldId id="265" r:id="rId9"/>
    <p:sldId id="266" r:id="rId10"/>
    <p:sldId id="271" r:id="rId11"/>
  </p:sldIdLst>
  <p:sldSz cx="9144000" cy="6858000" type="screen4x3"/>
  <p:notesSz cx="6797675" cy="9872663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777777"/>
    <a:srgbClr val="FFFFFF"/>
    <a:srgbClr val="669900"/>
    <a:srgbClr val="CC3300"/>
    <a:srgbClr val="FF99CC"/>
    <a:srgbClr val="33CC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833" autoAdjust="0"/>
  </p:normalViewPr>
  <p:slideViewPr>
    <p:cSldViewPr>
      <p:cViewPr varScale="1">
        <p:scale>
          <a:sx n="138" d="100"/>
          <a:sy n="13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58" cy="49418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2" y="0"/>
            <a:ext cx="2944958" cy="49418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8BD69422-7404-47A4-B533-444EE4D6AA19}" type="datetimeFigureOut">
              <a:rPr lang="en-GB" smtClean="0"/>
              <a:pPr/>
              <a:t>25/01/2013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6903"/>
            <a:ext cx="2944958" cy="49418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2" y="9376903"/>
            <a:ext cx="2944958" cy="49418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9C4BBD69-6A6B-41A7-B272-072348BA3C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9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633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3633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8"/>
            <a:ext cx="5438140" cy="4442698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363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0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2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7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7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6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effectLst/>
              </a:defRPr>
            </a:lvl1pPr>
            <a:extLst/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B2A8A-DC55-4064-B2BA-37D8D5B726C3}" type="datetime1">
              <a:rPr lang="en-GB" noProof="0" smtClean="0"/>
              <a:pPr/>
              <a:t>25/01/2013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E06-4E75-47A8-BB6E-FCF7D9C5A389}" type="datetime1">
              <a:rPr lang="en-GB" noProof="0" smtClean="0">
                <a:solidFill>
                  <a:schemeClr val="tx2"/>
                </a:solidFill>
              </a:rPr>
              <a:pPr/>
              <a:t>25/01/2013</a:t>
            </a:fld>
            <a:endParaRPr lang="en-GB" sz="1100" noProof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GB" sz="1100" noProof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‹#›</a:t>
            </a:fld>
            <a:endParaRPr lang="en-GB" sz="1200" noProof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 sz="3600">
                <a:effectLst/>
              </a:defRPr>
            </a:lvl1pPr>
            <a:extLst/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266E1-2C08-49C6-B80D-302C490ADD49}" type="datetime1">
              <a:rPr lang="en-GB" noProof="0" smtClean="0"/>
              <a:pPr/>
              <a:t>25/01/2013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3600" cap="none" baseline="0">
                <a:effectLst/>
              </a:defRPr>
            </a:lvl1pPr>
            <a:extLst/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570DC-D0D4-4C4E-8C12-5801FA54F199}" type="datetime1">
              <a:rPr lang="en-GB" noProof="0" smtClean="0"/>
              <a:pPr/>
              <a:t>25/01/2013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4AFD6-2060-4675-81C1-D95AEF7AFD9F}" type="datetime1">
              <a:rPr lang="en-GB" noProof="0" smtClean="0"/>
              <a:pPr/>
              <a:t>25/01/2013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r">
              <a:buNone/>
              <a:defRPr sz="3600" b="0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>
            <a:normAutofit/>
          </a:bodyPr>
          <a:lstStyle>
            <a:lvl1pPr marL="54864" indent="0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D068C-39F4-4089-832A-D1762A51EB85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3208651" y="3238089"/>
            <a:ext cx="669162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800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D. Ramos, </a:t>
            </a:r>
            <a:r>
              <a:rPr lang="pt-PT" sz="800" dirty="0" err="1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May</a:t>
            </a:r>
            <a:r>
              <a:rPr lang="pt-PT" sz="800" baseline="0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 2011</a:t>
            </a:r>
            <a:endParaRPr lang="en-GB" sz="800" dirty="0" smtClean="0">
              <a:solidFill>
                <a:schemeClr val="accent6">
                  <a:lumMod val="75000"/>
                </a:schemeClr>
              </a:solidFill>
              <a:latin typeface="Gill Sans MT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82352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93304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52260F43-603A-41C7-AFC3-E9900752C767}" type="datetime1">
              <a:rPr lang="en-US" smtClean="0">
                <a:solidFill>
                  <a:schemeClr val="tx2"/>
                </a:solidFill>
              </a:rPr>
              <a:pPr/>
              <a:t>1/25/2013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defRPr>
            </a:lvl1pPr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2" r:id="rId3"/>
    <p:sldLayoutId id="2147483654" r:id="rId4"/>
    <p:sldLayoutId id="2147483655" r:id="rId5"/>
    <p:sldLayoutId id="2147483656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b="0" kern="1200" spc="-150" baseline="0">
          <a:solidFill>
            <a:schemeClr val="accent1">
              <a:lumMod val="50000"/>
            </a:schemeClr>
          </a:solidFill>
          <a:effectLst/>
          <a:latin typeface="Gill Sans MT" pitchFamily="34" charset="0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2400" kern="1200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000" kern="1200" baseline="0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1800" kern="1200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1800" kern="1200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.cern.ch/CCFS/defaul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6930" y="3609020"/>
            <a:ext cx="67894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Presented 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at </a:t>
            </a:r>
            <a:r>
              <a:rPr lang="en-GB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ColUSM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by D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.  Ramos on behalf </a:t>
            </a:r>
            <a:r>
              <a:rPr lang="en-GB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of 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the </a:t>
            </a:r>
            <a:r>
              <a:rPr lang="en-GB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Cold 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Collimator </a:t>
            </a:r>
            <a:r>
              <a:rPr lang="en-GB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F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easibility </a:t>
            </a:r>
            <a:r>
              <a:rPr lang="en-GB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S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tudy Working Group</a:t>
            </a:r>
          </a:p>
          <a:p>
            <a:r>
              <a:rPr lang="en-GB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hlinkClick r:id="rId3"/>
              </a:rPr>
              <a:t>https://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hlinkClick r:id="rId3"/>
              </a:rPr>
              <a:t>espace.cern.ch/CCFS/default.aspx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 </a:t>
            </a:r>
            <a:endParaRPr lang="en-GB">
              <a:solidFill>
                <a:schemeClr val="accent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932" y="1589103"/>
            <a:ext cx="599739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Longitudinal integration of a cold collimator</a:t>
            </a:r>
            <a:endParaRPr lang="en-GB" sz="4000" dirty="0" smtClean="0">
              <a:solidFill>
                <a:schemeClr val="accent1">
                  <a:lumMod val="50000"/>
                </a:schemeClr>
              </a:solidFill>
              <a:latin typeface="Gill Sans MT" pitchFamily="34" charset="0"/>
            </a:endParaRPr>
          </a:p>
          <a:p>
            <a:r>
              <a:rPr lang="en-GB" sz="1600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January 25, 2013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  <a:latin typeface="Gill Sans MT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 think about…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Very tight longitudinal integration: </a:t>
            </a:r>
            <a:r>
              <a:rPr lang="en-GB" b="1" smtClean="0">
                <a:solidFill>
                  <a:srgbClr val="FF0000"/>
                </a:solidFill>
              </a:rPr>
              <a:t>already searching for the mm and haven’t even started the design!</a:t>
            </a:r>
          </a:p>
          <a:p>
            <a:r>
              <a:rPr lang="en-GB" smtClean="0"/>
              <a:t>In </a:t>
            </a:r>
            <a:r>
              <a:rPr lang="en-GB" smtClean="0"/>
              <a:t>the </a:t>
            </a:r>
            <a:r>
              <a:rPr lang="en-GB" b="1" smtClean="0">
                <a:solidFill>
                  <a:srgbClr val="FF0000"/>
                </a:solidFill>
              </a:rPr>
              <a:t>transversal plane </a:t>
            </a:r>
            <a:r>
              <a:rPr lang="en-GB" smtClean="0"/>
              <a:t>the task will not be easy either: volume for sector valves; additional cooling pipes and feedthroughs; mechanical feedthroughs, supports, thermal shielding…</a:t>
            </a:r>
          </a:p>
          <a:p>
            <a:r>
              <a:rPr lang="en-GB" smtClean="0"/>
              <a:t>The impact on LHC machine availability: </a:t>
            </a:r>
            <a:r>
              <a:rPr lang="en-GB" b="1" smtClean="0">
                <a:solidFill>
                  <a:srgbClr val="FF0000"/>
                </a:solidFill>
              </a:rPr>
              <a:t>introduction of moving parts into the LHC continuous cryostat</a:t>
            </a:r>
            <a:r>
              <a:rPr lang="en-GB" smtClean="0"/>
              <a:t>, </a:t>
            </a:r>
            <a:r>
              <a:rPr lang="en-GB" b="1" smtClean="0">
                <a:solidFill>
                  <a:srgbClr val="FF0000"/>
                </a:solidFill>
              </a:rPr>
              <a:t>machine warm-up for interventions</a:t>
            </a:r>
          </a:p>
          <a:p>
            <a:r>
              <a:rPr lang="en-GB" b="1" smtClean="0">
                <a:solidFill>
                  <a:srgbClr val="FF0000"/>
                </a:solidFill>
              </a:rPr>
              <a:t>The</a:t>
            </a:r>
            <a:r>
              <a:rPr lang="en-GB" b="1" smtClean="0">
                <a:solidFill>
                  <a:schemeClr val="tx1"/>
                </a:solidFill>
              </a:rPr>
              <a:t> </a:t>
            </a:r>
            <a:r>
              <a:rPr lang="en-GB" b="1" smtClean="0">
                <a:solidFill>
                  <a:srgbClr val="FF0000"/>
                </a:solidFill>
              </a:rPr>
              <a:t>amount of R&amp;D</a:t>
            </a:r>
            <a:r>
              <a:rPr lang="en-GB" smtClean="0">
                <a:solidFill>
                  <a:schemeClr val="tx1"/>
                </a:solidFill>
              </a:rPr>
              <a:t>: beam vacuum dynamics; sector valves; collimator mechanics,vacuum chamber and cooling; support and alignment</a:t>
            </a:r>
            <a:r>
              <a:rPr lang="en-GB" smtClean="0">
                <a:solidFill>
                  <a:schemeClr val="tx1"/>
                </a:solidFill>
              </a:rPr>
              <a:t>…</a:t>
            </a:r>
          </a:p>
          <a:p>
            <a:r>
              <a:rPr lang="en-GB"/>
              <a:t>Since vacuum operation and thermo-mechanics require anyway beam screen terminations and bellows on either side of the sector valves, adding cold to warm transitions represents about 2 </a:t>
            </a:r>
            <a:r>
              <a:rPr lang="en-GB"/>
              <a:t>x </a:t>
            </a:r>
            <a:r>
              <a:rPr lang="en-GB" smtClean="0"/>
              <a:t>165 mm</a:t>
            </a:r>
            <a:r>
              <a:rPr lang="en-GB"/>
              <a:t>, i.e </a:t>
            </a:r>
            <a:r>
              <a:rPr lang="en-GB" b="1">
                <a:solidFill>
                  <a:srgbClr val="FF0000"/>
                </a:solidFill>
              </a:rPr>
              <a:t>330 mm </a:t>
            </a:r>
            <a:r>
              <a:rPr lang="en-GB"/>
              <a:t>(2% of 15660 mm…)</a:t>
            </a:r>
          </a:p>
          <a:p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10</a:t>
            </a:fld>
            <a:endParaRPr lang="en-GB" sz="1200" noProof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</a:t>
            </a:r>
            <a:r>
              <a:rPr lang="en-GB" smtClean="0"/>
              <a:t>can we </a:t>
            </a:r>
            <a:r>
              <a:rPr lang="en-GB"/>
              <a:t>integrate a collimator in the LHC  </a:t>
            </a:r>
            <a:r>
              <a:rPr lang="en-GB" smtClean="0"/>
              <a:t>continuous cryostat?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50504" y="2205372"/>
            <a:ext cx="5601816" cy="3491880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GB" sz="2400" b="1" smtClean="0"/>
              <a:t>Move magnets </a:t>
            </a:r>
            <a:r>
              <a:rPr lang="en-GB" sz="2400" smtClean="0"/>
              <a:t>and DFBA’s to create space for a cryogenic module and collimator</a:t>
            </a:r>
          </a:p>
          <a:p>
            <a:pPr marL="525780" indent="-457200">
              <a:buFont typeface="+mj-lt"/>
              <a:buAutoNum type="arabicPeriod"/>
            </a:pPr>
            <a:endParaRPr lang="en-GB" sz="2400" smtClean="0"/>
          </a:p>
          <a:p>
            <a:pPr marL="525780" indent="-457200">
              <a:buFont typeface="+mj-lt"/>
              <a:buAutoNum type="arabicPeriod"/>
            </a:pPr>
            <a:r>
              <a:rPr lang="en-GB" sz="2400" smtClean="0"/>
              <a:t>Create space by replacing LHC dipoles with shorter </a:t>
            </a:r>
            <a:r>
              <a:rPr lang="en-GB" sz="2400" b="1" smtClean="0"/>
              <a:t>high field magnets</a:t>
            </a:r>
            <a:r>
              <a:rPr lang="en-GB" sz="2400" smtClean="0"/>
              <a:t> (minimum impact on installed equipment)</a:t>
            </a:r>
            <a:endParaRPr lang="en-GB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2</a:t>
            </a:fld>
            <a:endParaRPr lang="en-GB" sz="1200" noProof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9173" r="8800" b="18933"/>
          <a:stretch/>
        </p:blipFill>
        <p:spPr bwMode="auto">
          <a:xfrm>
            <a:off x="1799692" y="1210786"/>
            <a:ext cx="4752528" cy="260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1. Move magnets and DFBA’s to create space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26320" y="5769260"/>
            <a:ext cx="3177628" cy="864223"/>
          </a:xfrm>
        </p:spPr>
        <p:txBody>
          <a:bodyPr>
            <a:noAutofit/>
          </a:bodyPr>
          <a:lstStyle/>
          <a:p>
            <a:r>
              <a:rPr lang="en-GB" sz="1400" smtClean="0"/>
              <a:t>Potentially shorter but not feasible within schedule</a:t>
            </a:r>
          </a:p>
          <a:p>
            <a:r>
              <a:rPr lang="en-GB" sz="1400" smtClean="0"/>
              <a:t>Many open issues, possible showstoppers</a:t>
            </a:r>
            <a:endParaRPr lang="en-GB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7" name="Picture 6" descr="cyo collimateur_version 5-2_07-06-10__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139" y="4185211"/>
            <a:ext cx="2860757" cy="1623845"/>
          </a:xfrm>
          <a:prstGeom prst="rect">
            <a:avLst/>
          </a:prstGeom>
        </p:spPr>
      </p:pic>
      <p:pic>
        <p:nvPicPr>
          <p:cNvPr id="8" name="Picture 2" descr="\\cern.ch\dfs\Users\c\cmucher\Public\images Ens QTC - Collimateur DS\01__Cryostat-QTC-TCLD__17-05-20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58"/>
          <a:stretch>
            <a:fillRect/>
          </a:stretch>
        </p:blipFill>
        <p:spPr bwMode="auto">
          <a:xfrm>
            <a:off x="4283968" y="3825044"/>
            <a:ext cx="3888432" cy="234373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99592" y="3717032"/>
            <a:ext cx="67687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rPr>
              <a:t>Cold collimator   </a:t>
            </a:r>
            <a:r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rPr>
              <a:t>                      vs                        Warm </a:t>
            </a:r>
            <a:r>
              <a:rPr lang="en-GB" sz="1600" b="1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rPr>
              <a:t>collimator</a:t>
            </a:r>
          </a:p>
          <a:p>
            <a:pPr algn="ctr"/>
            <a:endParaRPr lang="en-GB" sz="1600" b="1" dirty="0" smtClean="0">
              <a:solidFill>
                <a:schemeClr val="accent1">
                  <a:lumMod val="50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5364088" y="5769260"/>
            <a:ext cx="3177628" cy="864223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"/>
              <a:buChar char="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400" smtClean="0">
                <a:solidFill>
                  <a:srgbClr val="006600"/>
                </a:solidFill>
              </a:rPr>
              <a:t>Design completed, 4.5 m integration length</a:t>
            </a:r>
          </a:p>
          <a:p>
            <a:r>
              <a:rPr lang="en-GB" sz="1400" smtClean="0">
                <a:solidFill>
                  <a:srgbClr val="006600"/>
                </a:solidFill>
              </a:rPr>
              <a:t>Prototyping of collimator actuation and cryostat</a:t>
            </a:r>
            <a:endParaRPr lang="en-GB" sz="1400">
              <a:solidFill>
                <a:srgbClr val="0066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9592" y="3788913"/>
            <a:ext cx="2304256" cy="2952582"/>
            <a:chOff x="899592" y="3788913"/>
            <a:chExt cx="2304256" cy="295258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99592" y="3791091"/>
              <a:ext cx="2304256" cy="287826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99592" y="3788913"/>
              <a:ext cx="2304256" cy="295258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 rot="20194724">
            <a:off x="2811380" y="2121680"/>
            <a:ext cx="2916324" cy="646331"/>
          </a:xfrm>
          <a:prstGeom prst="rect">
            <a:avLst/>
          </a:prstGeom>
          <a:solidFill>
            <a:srgbClr val="FFFFFF">
              <a:alpha val="32941"/>
            </a:srgb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Displace magnets to create space</a:t>
            </a:r>
            <a:endParaRPr lang="en-GB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2902" y="1555628"/>
            <a:ext cx="197558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rPr>
              <a:t>Design started in 2010 aiming for installation in LS1 (schedulled for 2012 at the time)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526" y="2392432"/>
            <a:ext cx="95410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smtClean="0">
                <a:latin typeface="Arial" pitchFamily="34" charset="0"/>
                <a:cs typeface="Arial" pitchFamily="34" charset="0"/>
              </a:rPr>
              <a:t>See last status report by V. Parma</a:t>
            </a:r>
            <a:endParaRPr lang="en-GB" sz="13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cern.ch\dfs\Users\c\cmucher\Public\images Ens QTC - Collimateur DS\19__Cryostat-QTC-TCLD__17-05-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4940" y="692696"/>
            <a:ext cx="4637520" cy="32187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considering a cold collimator?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93304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en-GB" smtClean="0"/>
              <a:t>Since it’s cold, no need for cold to warm transitions, hence the overal installation length may be </a:t>
            </a:r>
            <a:r>
              <a:rPr lang="en-GB" b="1" smtClean="0"/>
              <a:t>shorter</a:t>
            </a:r>
            <a:r>
              <a:rPr lang="en-GB" smtClean="0"/>
              <a:t>.</a:t>
            </a:r>
          </a:p>
          <a:p>
            <a:endParaRPr lang="en-GB"/>
          </a:p>
          <a:p>
            <a:r>
              <a:rPr lang="en-GB" smtClean="0"/>
              <a:t>If placed in the insulation vacuum, possibly</a:t>
            </a:r>
            <a:r>
              <a:rPr lang="en-GB" b="1" smtClean="0"/>
              <a:t> more compact </a:t>
            </a:r>
            <a:r>
              <a:rPr lang="en-GB" smtClean="0"/>
              <a:t>in cross section.</a:t>
            </a:r>
          </a:p>
          <a:p>
            <a:endParaRPr lang="en-GB"/>
          </a:p>
          <a:p>
            <a:r>
              <a:rPr lang="en-GB" smtClean="0">
                <a:solidFill>
                  <a:srgbClr val="006600"/>
                </a:solidFill>
              </a:rPr>
              <a:t>Could it be enough to get away without moving all those magnets and DFBA’s</a:t>
            </a:r>
            <a:r>
              <a:rPr lang="en-GB">
                <a:solidFill>
                  <a:srgbClr val="0066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4</a:t>
            </a:fld>
            <a:endParaRPr lang="en-GB" sz="1200" noProof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43092" y="1304764"/>
            <a:ext cx="2304256" cy="1440160"/>
            <a:chOff x="5443092" y="1304764"/>
            <a:chExt cx="2304256" cy="1440160"/>
          </a:xfrm>
        </p:grpSpPr>
        <p:sp>
          <p:nvSpPr>
            <p:cNvPr id="6" name="Oval 5"/>
            <p:cNvSpPr/>
            <p:nvPr/>
          </p:nvSpPr>
          <p:spPr>
            <a:xfrm>
              <a:off x="5443092" y="1916832"/>
              <a:ext cx="360040" cy="8280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387308" y="1304764"/>
              <a:ext cx="360040" cy="8280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8" name="Picture 3" descr="\\cern.ch\dfs\Users\c\cmucher\Public\images Ens QTC - Collimateur DS\08__Cryostat-QTC-TCLD__17-05-20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339"/>
          <a:stretch>
            <a:fillRect/>
          </a:stretch>
        </p:blipFill>
        <p:spPr bwMode="auto">
          <a:xfrm>
            <a:off x="4175956" y="3302380"/>
            <a:ext cx="3636404" cy="3571876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 rot="18603167">
            <a:off x="5419063" y="4491000"/>
            <a:ext cx="288032" cy="72008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2. Replace LHC dipole with high field magnet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5</a:t>
            </a:fld>
            <a:endParaRPr lang="en-GB" sz="1200" noProof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1288" r="1103" b="39246"/>
          <a:stretch/>
        </p:blipFill>
        <p:spPr bwMode="auto">
          <a:xfrm>
            <a:off x="755576" y="2060848"/>
            <a:ext cx="5132606" cy="166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1905" r="2505" b="36371"/>
          <a:stretch/>
        </p:blipFill>
        <p:spPr bwMode="auto">
          <a:xfrm>
            <a:off x="827584" y="4113076"/>
            <a:ext cx="5126182" cy="174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340768"/>
            <a:ext cx="50045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mtClean="0">
                <a:latin typeface="Arial" pitchFamily="34" charset="0"/>
                <a:cs typeface="Arial" pitchFamily="34" charset="0"/>
              </a:rPr>
              <a:t>Possible layout options as presented last time: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11760" y="5265205"/>
            <a:ext cx="5341569" cy="1474100"/>
            <a:chOff x="2411760" y="5265205"/>
            <a:chExt cx="5341569" cy="1474100"/>
          </a:xfrm>
        </p:grpSpPr>
        <p:sp>
          <p:nvSpPr>
            <p:cNvPr id="19" name="Line Callout 2 18"/>
            <p:cNvSpPr/>
            <p:nvPr/>
          </p:nvSpPr>
          <p:spPr>
            <a:xfrm>
              <a:off x="4559023" y="5663310"/>
              <a:ext cx="3194306" cy="107599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7352"/>
                <a:gd name="adj6" fmla="val -28971"/>
              </a:avLst>
            </a:prstGeom>
            <a:ln>
              <a:solidFill>
                <a:srgbClr val="00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smtClean="0">
                  <a:latin typeface="+mj-lt"/>
                  <a:cs typeface="Arial" pitchFamily="34" charset="0"/>
                </a:rPr>
                <a:t>New end covers may be made to route the bus bars in a way to provide enough space for the collimator. The cost is loss of interchangeability betwen cold masses…</a:t>
              </a:r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2411760" y="5265205"/>
              <a:ext cx="1584176" cy="59354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 rot="18989848">
            <a:off x="-157630" y="4619147"/>
            <a:ext cx="2229826" cy="307777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Looks more promising…</a:t>
            </a:r>
            <a:endParaRPr lang="en-GB" sz="1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07904" y="2672917"/>
            <a:ext cx="1152128" cy="144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9772" y="4762283"/>
            <a:ext cx="1152128" cy="144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23928" y="1710100"/>
            <a:ext cx="4607532" cy="3375084"/>
            <a:chOff x="3923928" y="1710100"/>
            <a:chExt cx="4607532" cy="3375084"/>
          </a:xfrm>
        </p:grpSpPr>
        <p:sp>
          <p:nvSpPr>
            <p:cNvPr id="6" name="Down Arrow 5"/>
            <p:cNvSpPr/>
            <p:nvPr/>
          </p:nvSpPr>
          <p:spPr>
            <a:xfrm>
              <a:off x="3923928" y="3248980"/>
              <a:ext cx="288032" cy="288032"/>
            </a:xfrm>
            <a:prstGeom prst="downArrow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4" name="Line Callout 2 13"/>
            <p:cNvSpPr/>
            <p:nvPr/>
          </p:nvSpPr>
          <p:spPr>
            <a:xfrm>
              <a:off x="6551240" y="3513035"/>
              <a:ext cx="1980220" cy="1572149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4005"/>
                <a:gd name="adj6" fmla="val -82844"/>
              </a:avLst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smtClean="0">
                  <a:latin typeface="+mj-lt"/>
                  <a:cs typeface="Arial" pitchFamily="34" charset="0"/>
                </a:rPr>
                <a:t>Additional module needed to create a standard interconnect interface and thermal compensation.</a:t>
              </a:r>
            </a:p>
            <a:p>
              <a:pPr algn="ctr"/>
              <a:r>
                <a:rPr lang="en-GB" sz="1400" smtClean="0">
                  <a:latin typeface="+mj-lt"/>
                  <a:cs typeface="Arial" pitchFamily="34" charset="0"/>
                </a:rPr>
                <a:t>Interference with W sleeve.</a:t>
              </a:r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rot="10800000">
              <a:off x="3923928" y="2384884"/>
              <a:ext cx="288032" cy="288032"/>
            </a:xfrm>
            <a:prstGeom prst="downArrow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644008" y="2816932"/>
              <a:ext cx="288032" cy="432048"/>
            </a:xfrm>
            <a:prstGeom prst="ellips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1" name="Line Callout 2 10"/>
            <p:cNvSpPr/>
            <p:nvPr/>
          </p:nvSpPr>
          <p:spPr>
            <a:xfrm>
              <a:off x="6156176" y="1710100"/>
              <a:ext cx="2304256" cy="14668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6235"/>
                <a:gd name="adj6" fmla="val -87364"/>
              </a:avLst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smtClean="0">
                  <a:latin typeface="+mj-lt"/>
                  <a:cs typeface="Arial" pitchFamily="34" charset="0"/>
                </a:rPr>
                <a:t>Most likely not possible to fit netiher the collimator nor sector valves between standard bus bar lines. New routing needed to make vertical space for the collimator</a:t>
              </a:r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3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Collimator length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593304"/>
            <a:ext cx="2757500" cy="4572000"/>
          </a:xfrm>
        </p:spPr>
        <p:txBody>
          <a:bodyPr/>
          <a:lstStyle/>
          <a:p>
            <a:r>
              <a:rPr lang="en-GB"/>
              <a:t>1000 mm t</a:t>
            </a:r>
            <a:r>
              <a:rPr lang="en-GB" smtClean="0"/>
              <a:t>ungsten active length: (</a:t>
            </a:r>
            <a:r>
              <a:rPr lang="en-GB" i="1" smtClean="0">
                <a:solidFill>
                  <a:srgbClr val="FF6600"/>
                </a:solidFill>
              </a:rPr>
              <a:t>should it be re-evaluated?</a:t>
            </a:r>
            <a:r>
              <a:rPr lang="en-GB" i="1" smtClean="0">
                <a:solidFill>
                  <a:schemeClr val="tx1"/>
                </a:solidFill>
              </a:rPr>
              <a:t>)</a:t>
            </a:r>
          </a:p>
          <a:p>
            <a:r>
              <a:rPr lang="en-GB" smtClean="0"/>
              <a:t>2x100 mm for tapering and pick-ups</a:t>
            </a:r>
          </a:p>
          <a:p>
            <a:r>
              <a:rPr lang="en-GB" smtClean="0"/>
              <a:t>2x140 mm for RF transitions</a:t>
            </a:r>
          </a:p>
          <a:p>
            <a:r>
              <a:rPr lang="en-GB" smtClean="0"/>
              <a:t>Total: </a:t>
            </a:r>
            <a:r>
              <a:rPr lang="en-GB" sz="2400" b="1" smtClean="0"/>
              <a:t>1480 mm</a:t>
            </a:r>
            <a:endParaRPr lang="en-GB" sz="2400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6</a:t>
            </a:fld>
            <a:endParaRPr lang="en-GB" sz="1200" noProof="0">
              <a:solidFill>
                <a:schemeClr val="tx2"/>
              </a:solidFill>
            </a:endParaRPr>
          </a:p>
        </p:txBody>
      </p:sp>
      <p:pic>
        <p:nvPicPr>
          <p:cNvPr id="4" name="Picture 5" descr="\\cern.ch\dfs\Users\m\mtimmins\Documents\Collimators\DS collimators\Design snapshots\RF5.jpg"/>
          <p:cNvPicPr>
            <a:picLocks noChangeAspect="1" noChangeArrowheads="1"/>
          </p:cNvPicPr>
          <p:nvPr/>
        </p:nvPicPr>
        <p:blipFill>
          <a:blip r:embed="rId3" cstate="print"/>
          <a:srcRect t="9613" b="9639"/>
          <a:stretch>
            <a:fillRect/>
          </a:stretch>
        </p:blipFill>
        <p:spPr bwMode="auto">
          <a:xfrm>
            <a:off x="4449921" y="4077072"/>
            <a:ext cx="4176464" cy="2327065"/>
          </a:xfrm>
          <a:prstGeom prst="rect">
            <a:avLst/>
          </a:prstGeom>
          <a:noFill/>
        </p:spPr>
      </p:pic>
      <p:pic>
        <p:nvPicPr>
          <p:cNvPr id="5" name="Picture 3" descr="\\cern.ch\dfs\Users\m\mtimmins\Documents\Collimators\DS collimators\Design status meeting 10_12_10\snapshots\2 JAWS ASSEMBLED.jpg"/>
          <p:cNvPicPr>
            <a:picLocks noChangeAspect="1" noChangeArrowheads="1"/>
          </p:cNvPicPr>
          <p:nvPr/>
        </p:nvPicPr>
        <p:blipFill>
          <a:blip r:embed="rId4" cstate="print"/>
          <a:srcRect l="10585" r="18902"/>
          <a:stretch>
            <a:fillRect/>
          </a:stretch>
        </p:blipFill>
        <p:spPr bwMode="auto">
          <a:xfrm>
            <a:off x="4211960" y="163951"/>
            <a:ext cx="4414425" cy="398804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347864" y="2024844"/>
            <a:ext cx="2376264" cy="216024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36096" y="3537012"/>
            <a:ext cx="396044" cy="1296144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47864" y="4401108"/>
            <a:ext cx="1620180" cy="36004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491880" y="3537012"/>
            <a:ext cx="1944216" cy="0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5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5400000" cy="30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t="7126" r="26302" b="18104"/>
          <a:stretch/>
        </p:blipFill>
        <p:spPr bwMode="auto">
          <a:xfrm>
            <a:off x="4535996" y="2430759"/>
            <a:ext cx="1887970" cy="16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Mechanical and vacuum decoupling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50504" y="1052736"/>
            <a:ext cx="4017640" cy="1656184"/>
          </a:xfrm>
        </p:spPr>
        <p:txBody>
          <a:bodyPr>
            <a:normAutofit lnSpcReduction="10000"/>
          </a:bodyPr>
          <a:lstStyle/>
          <a:p>
            <a:r>
              <a:rPr lang="en-GB" sz="1600" smtClean="0"/>
              <a:t>RF shielded gate valves</a:t>
            </a:r>
          </a:p>
          <a:p>
            <a:pPr lvl="1"/>
            <a:r>
              <a:rPr lang="en-GB" sz="1400" smtClean="0"/>
              <a:t>For independence of vacuum operation</a:t>
            </a:r>
          </a:p>
          <a:p>
            <a:pPr lvl="1"/>
            <a:r>
              <a:rPr lang="en-GB" sz="1400" smtClean="0"/>
              <a:t>Must be staggered: 2x75 mm</a:t>
            </a:r>
          </a:p>
          <a:p>
            <a:pPr lvl="1"/>
            <a:r>
              <a:rPr lang="en-GB" sz="1400" smtClean="0">
                <a:solidFill>
                  <a:srgbClr val="FF0000"/>
                </a:solidFill>
              </a:rPr>
              <a:t>Do not exist for low temperature operation! External actuator with long stem. Lets assume stationary wrt vacuum vessel.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7</a:t>
            </a:fld>
            <a:endParaRPr lang="en-GB" sz="1200" noProof="0">
              <a:solidFill>
                <a:schemeClr val="tx2"/>
              </a:solidFill>
            </a:endParaRPr>
          </a:p>
        </p:txBody>
      </p:sp>
      <p:sp>
        <p:nvSpPr>
          <p:cNvPr id="4" name="AutoShape 2" descr="https://espace.cern.ch/dscollimator/DS%20collimator%20pictures/Collimateur%20DS__12-11-2010/11__collimateur-DS-Tunnel__12-11-2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espace.cern.ch/dscollimator/DS%20collimator%20pictures/Collimateur%20DS__12-11-2010/11__collimateur-DS-Tunnel__12-11-20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espace.cern.ch/dscollimator/DS%20collimator%20pictures/Collimateur%20DS__12-11-2010/11__collimateur-DS-Tunnel__12-11-201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2" t="24433" r="20887" b="39321"/>
          <a:stretch/>
        </p:blipFill>
        <p:spPr bwMode="auto">
          <a:xfrm>
            <a:off x="6084168" y="970402"/>
            <a:ext cx="2364531" cy="16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503548" y="2601443"/>
            <a:ext cx="4140460" cy="1439117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"/>
              <a:buChar char="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600" smtClean="0"/>
              <a:t>RF shielded expansion joint modules </a:t>
            </a:r>
            <a:r>
              <a:rPr lang="en-GB" sz="1600" smtClean="0"/>
              <a:t>for:</a:t>
            </a:r>
            <a:endParaRPr lang="en-GB" sz="1600" smtClean="0"/>
          </a:p>
          <a:p>
            <a:pPr lvl="1"/>
            <a:r>
              <a:rPr lang="en-GB" sz="1400" smtClean="0"/>
              <a:t>Installation and removal</a:t>
            </a:r>
          </a:p>
          <a:p>
            <a:pPr lvl="1"/>
            <a:r>
              <a:rPr lang="en-GB" sz="1400"/>
              <a:t>T</a:t>
            </a:r>
            <a:r>
              <a:rPr lang="en-GB" sz="1400" smtClean="0"/>
              <a:t>hermal compensation </a:t>
            </a:r>
          </a:p>
          <a:p>
            <a:pPr lvl="1"/>
            <a:r>
              <a:rPr lang="en-GB" sz="1400"/>
              <a:t>I</a:t>
            </a:r>
            <a:r>
              <a:rPr lang="en-GB" sz="1400" smtClean="0"/>
              <a:t>ndependent alignment of the collimator: </a:t>
            </a:r>
          </a:p>
          <a:p>
            <a:pPr lvl="1"/>
            <a:r>
              <a:rPr lang="en-GB" sz="1400" smtClean="0"/>
              <a:t>Possibly down to 100 mm, if special 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1940" y="4113076"/>
            <a:ext cx="612068" cy="126064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2280" y="4113076"/>
            <a:ext cx="612068" cy="126064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15" y="6048581"/>
            <a:ext cx="3060341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GB"/>
              <a:t>Total length</a:t>
            </a:r>
          </a:p>
          <a:p>
            <a:r>
              <a:rPr lang="en-GB"/>
              <a:t> 2x(100+2x75+100) = </a:t>
            </a:r>
            <a:r>
              <a:rPr lang="en-GB" b="1"/>
              <a:t>7</a:t>
            </a:r>
            <a:r>
              <a:rPr lang="en-GB" b="1"/>
              <a:t>00 mm</a:t>
            </a:r>
            <a:endParaRPr lang="en-GB" b="1" dirty="0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503548" y="4041068"/>
            <a:ext cx="2591073" cy="1403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"/>
              <a:buChar char="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500" smtClean="0"/>
              <a:t>Port for RF ball plug-in module test after LHC warm-up: 100 mm</a:t>
            </a:r>
          </a:p>
        </p:txBody>
      </p:sp>
      <p:pic>
        <p:nvPicPr>
          <p:cNvPr id="17" name="Picture 2" descr="\\cern.ch\dfs\Users\c\cmucher\Public\images Ens QTC - Collimateur DS\10__Cryostat-QTC-TCLD__17-05-2011.jpg"/>
          <p:cNvPicPr>
            <a:picLocks noChangeAspect="1" noChangeArrowheads="1"/>
          </p:cNvPicPr>
          <p:nvPr/>
        </p:nvPicPr>
        <p:blipFill rotWithShape="1">
          <a:blip r:embed="rId6" cstate="print"/>
          <a:srcRect l="67057" t="45508" r="5255" b="24630"/>
          <a:stretch/>
        </p:blipFill>
        <p:spPr bwMode="auto">
          <a:xfrm>
            <a:off x="1534789" y="4910599"/>
            <a:ext cx="1415868" cy="1059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4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Magnet cold mass and beam lines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8</a:t>
            </a:fld>
            <a:endParaRPr lang="en-GB" sz="1200" noProof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87724" y="1160748"/>
            <a:ext cx="5126182" cy="1745673"/>
            <a:chOff x="827584" y="4113076"/>
            <a:chExt cx="5126182" cy="174567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t="11905" r="2505" b="36371"/>
            <a:stretch/>
          </p:blipFill>
          <p:spPr bwMode="auto">
            <a:xfrm>
              <a:off x="827584" y="4113076"/>
              <a:ext cx="5126182" cy="174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519772" y="4762283"/>
              <a:ext cx="1152128" cy="144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t="3900" r="37316" b="4559"/>
          <a:stretch/>
        </p:blipFill>
        <p:spPr bwMode="auto">
          <a:xfrm>
            <a:off x="2275998" y="3571539"/>
            <a:ext cx="2092554" cy="270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1" t="3900" r="15846" b="4559"/>
          <a:stretch/>
        </p:blipFill>
        <p:spPr bwMode="auto">
          <a:xfrm>
            <a:off x="4824028" y="3571538"/>
            <a:ext cx="1670515" cy="26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2996952"/>
            <a:ext cx="2412268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Arial" pitchFamily="34" charset="0"/>
                <a:cs typeface="Arial" pitchFamily="34" charset="0"/>
              </a:rPr>
              <a:t>Beam screen termination with compensation for differential displacements: 213 mm if standard; eventually 181 mm if optimised with a short nested bellows</a:t>
            </a:r>
            <a:endParaRPr lang="en-GB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23828" y="4221088"/>
            <a:ext cx="684076" cy="68333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508" y="5049180"/>
            <a:ext cx="2412268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Arial" pitchFamily="34" charset="0"/>
                <a:cs typeface="Arial" pitchFamily="34" charset="0"/>
              </a:rPr>
              <a:t>RF bellows module for magnet thermal contraction: 165 mm if standard; 147 mm if new design with shorter </a:t>
            </a:r>
            <a:r>
              <a:rPr lang="en-GB" sz="1200">
                <a:latin typeface="Arial" pitchFamily="34" charset="0"/>
                <a:cs typeface="Arial" pitchFamily="34" charset="0"/>
              </a:rPr>
              <a:t>stroke</a:t>
            </a:r>
            <a:r>
              <a:rPr lang="en-GB" sz="1200" smtClean="0">
                <a:latin typeface="Arial" pitchFamily="34" charset="0"/>
                <a:cs typeface="Arial" pitchFamily="34" charset="0"/>
              </a:rPr>
              <a:t> in proportion to cold mass length</a:t>
            </a:r>
            <a:endParaRPr lang="en-GB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5572" y="152636"/>
            <a:ext cx="1368152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smtClean="0">
                <a:latin typeface="Arial" pitchFamily="34" charset="0"/>
                <a:cs typeface="Arial" pitchFamily="34" charset="0"/>
              </a:rPr>
              <a:t>Assuming cold bore diameter 50 mm</a:t>
            </a:r>
            <a:endParaRPr lang="en-GB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07904" y="4945539"/>
            <a:ext cx="684076" cy="68333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24028" y="4948573"/>
            <a:ext cx="684076" cy="68333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52806" y="4174304"/>
            <a:ext cx="684076" cy="683336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5934" y="3757429"/>
            <a:ext cx="2412268" cy="461665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Arial" pitchFamily="34" charset="0"/>
                <a:cs typeface="Arial" pitchFamily="34" charset="0"/>
              </a:rPr>
              <a:t>Beam screen termination, fixed side: 122 mm</a:t>
            </a:r>
            <a:endParaRPr lang="en-GB"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endCxn id="20" idx="7"/>
          </p:cNvCxnSpPr>
          <p:nvPr/>
        </p:nvCxnSpPr>
        <p:spPr>
          <a:xfrm flipH="1">
            <a:off x="5936701" y="3988261"/>
            <a:ext cx="449233" cy="286115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14" idx="1"/>
          </p:cNvCxnSpPr>
          <p:nvPr/>
        </p:nvCxnSpPr>
        <p:spPr>
          <a:xfrm>
            <a:off x="2591780" y="3597117"/>
            <a:ext cx="532229" cy="72404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18" idx="2"/>
          </p:cNvCxnSpPr>
          <p:nvPr/>
        </p:nvCxnSpPr>
        <p:spPr>
          <a:xfrm flipV="1">
            <a:off x="2555776" y="5287207"/>
            <a:ext cx="1152128" cy="26980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55776" y="5557012"/>
            <a:ext cx="2016224" cy="680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72000" y="5557012"/>
            <a:ext cx="360040" cy="68029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94543" y="4401107"/>
            <a:ext cx="2577957" cy="160043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itchFamily="34" charset="0"/>
                <a:cs typeface="Arial" pitchFamily="34" charset="0"/>
              </a:rPr>
              <a:t>“Standard” length scenario;</a:t>
            </a:r>
          </a:p>
          <a:p>
            <a:pPr algn="ctr"/>
            <a:r>
              <a:rPr lang="en-GB" sz="1400" smtClean="0">
                <a:latin typeface="Arial" pitchFamily="34" charset="0"/>
                <a:cs typeface="Arial" pitchFamily="34" charset="0"/>
              </a:rPr>
              <a:t>6176+213+165+165+122+</a:t>
            </a:r>
          </a:p>
          <a:p>
            <a:pPr algn="ctr"/>
            <a:r>
              <a:rPr lang="en-GB" sz="1400" smtClean="0">
                <a:latin typeface="Arial" pitchFamily="34" charset="0"/>
                <a:cs typeface="Arial" pitchFamily="34" charset="0"/>
              </a:rPr>
              <a:t>6176 = </a:t>
            </a:r>
            <a:r>
              <a:rPr lang="en-GB" sz="1400" b="1" smtClean="0">
                <a:latin typeface="Arial" pitchFamily="34" charset="0"/>
                <a:cs typeface="Arial" pitchFamily="34" charset="0"/>
              </a:rPr>
              <a:t>13017 mm</a:t>
            </a:r>
          </a:p>
          <a:p>
            <a:pPr algn="ctr"/>
            <a:endParaRPr lang="en-GB" sz="140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400" smtClean="0">
                <a:latin typeface="Arial" pitchFamily="34" charset="0"/>
                <a:cs typeface="Arial" pitchFamily="34" charset="0"/>
              </a:rPr>
              <a:t>If optimisation proves feasible:</a:t>
            </a:r>
          </a:p>
          <a:p>
            <a:pPr algn="ctr"/>
            <a:r>
              <a:rPr lang="en-GB" sz="1400" smtClean="0">
                <a:latin typeface="Arial" pitchFamily="34" charset="0"/>
                <a:cs typeface="Arial" pitchFamily="34" charset="0"/>
              </a:rPr>
              <a:t>6176+181+147+147+6176 = </a:t>
            </a:r>
            <a:r>
              <a:rPr lang="en-GB" sz="1400" b="1" smtClean="0">
                <a:latin typeface="Arial" pitchFamily="34" charset="0"/>
                <a:cs typeface="Arial" pitchFamily="34" charset="0"/>
              </a:rPr>
              <a:t>12949 mm</a:t>
            </a:r>
            <a:endParaRPr lang="en-GB" sz="14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3" name="Straight Connector 5122"/>
          <p:cNvCxnSpPr/>
          <p:nvPr/>
        </p:nvCxnSpPr>
        <p:spPr>
          <a:xfrm>
            <a:off x="4391980" y="3429000"/>
            <a:ext cx="0" cy="2412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Straight Connector 5124"/>
          <p:cNvCxnSpPr/>
          <p:nvPr/>
        </p:nvCxnSpPr>
        <p:spPr>
          <a:xfrm>
            <a:off x="4824028" y="3429000"/>
            <a:ext cx="0" cy="2412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5125"/>
          <p:cNvSpPr txBox="1"/>
          <p:nvPr/>
        </p:nvSpPr>
        <p:spPr>
          <a:xfrm>
            <a:off x="2847042" y="2898408"/>
            <a:ext cx="16224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>
                <a:latin typeface="Arial" pitchFamily="34" charset="0"/>
                <a:cs typeface="Arial" pitchFamily="34" charset="0"/>
              </a:rPr>
              <a:t>Sector valve interface fixed to the vacuum vessel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8" name="Straight Arrow Connector 5127"/>
          <p:cNvCxnSpPr/>
          <p:nvPr/>
        </p:nvCxnSpPr>
        <p:spPr>
          <a:xfrm>
            <a:off x="4211960" y="3429000"/>
            <a:ext cx="1565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4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High field magnet + cold collimator length</a:t>
            </a:r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812976"/>
              </p:ext>
            </p:extLst>
          </p:nvPr>
        </p:nvGraphicFramePr>
        <p:xfrm>
          <a:off x="1727684" y="1484784"/>
          <a:ext cx="5961856" cy="4389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40460"/>
                <a:gridCol w="1821396"/>
              </a:tblGrid>
              <a:tr h="370840">
                <a:tc>
                  <a:txBody>
                    <a:bodyPr/>
                    <a:lstStyle/>
                    <a:p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r>
                        <a:rPr lang="en-GB" sz="2000" baseline="0" smtClean="0">
                          <a:latin typeface="Arial" pitchFamily="34" charset="0"/>
                          <a:cs typeface="Arial" pitchFamily="34" charset="0"/>
                        </a:rPr>
                        <a:t> (mm)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Collimator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1480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Decoupling (bellows, sector valves,</a:t>
                      </a:r>
                      <a:r>
                        <a:rPr lang="en-GB" sz="2000" baseline="0" smtClean="0">
                          <a:latin typeface="Arial" pitchFamily="34" charset="0"/>
                          <a:cs typeface="Arial" pitchFamily="34" charset="0"/>
                        </a:rPr>
                        <a:t> RF ball)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Magnet,</a:t>
                      </a:r>
                      <a:r>
                        <a:rPr lang="en-GB" sz="2000" baseline="0" smtClean="0">
                          <a:latin typeface="Arial" pitchFamily="34" charset="0"/>
                          <a:cs typeface="Arial" pitchFamily="34" charset="0"/>
                        </a:rPr>
                        <a:t> beam screens, bellows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13017 (12949)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Interconnect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Total length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15697</a:t>
                      </a:r>
                      <a:r>
                        <a:rPr lang="en-GB" sz="200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(15629)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LHC dipole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15660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itchFamily="34" charset="0"/>
                          <a:cs typeface="Arial" pitchFamily="34" charset="0"/>
                        </a:rPr>
                        <a:t>Margin</a:t>
                      </a:r>
                      <a:endParaRPr lang="en-GB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-37</a:t>
                      </a:r>
                    </a:p>
                    <a:p>
                      <a:pPr algn="r"/>
                      <a:r>
                        <a:rPr lang="en-GB" sz="20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(31)</a:t>
                      </a:r>
                      <a:endParaRPr lang="en-GB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9</a:t>
            </a:fld>
            <a:endParaRPr lang="en-GB" sz="1200" noProof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_ppt_templat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>
    <a:spDef>
      <a:spPr>
        <a:ln/>
      </a:spPr>
      <a:bodyPr rtlCol="0" anchor="ctr"/>
      <a:lstStyle>
        <a:defPPr algn="ctr">
          <a:defRPr sz="1400" dirty="0" smtClean="0">
            <a:latin typeface="+mj-lt"/>
            <a:cs typeface="Arial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  <a:ln>
          <a:noFill/>
        </a:ln>
      </a:spPr>
      <a:bodyPr wrap="square" rtlCol="0">
        <a:spAutoFit/>
      </a:bodyPr>
      <a:lstStyle>
        <a:defPPr algn="ctr">
          <a:defRPr sz="13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DR_ppt_template</Template>
  <TotalTime>0</TotalTime>
  <Words>724</Words>
  <Application>Microsoft Office PowerPoint</Application>
  <PresentationFormat>On-screen Show (4:3)</PresentationFormat>
  <Paragraphs>103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DR_ppt_template</vt:lpstr>
      <vt:lpstr>PowerPoint Presentation</vt:lpstr>
      <vt:lpstr>How can we integrate a collimator in the LHC  continuous cryostat?</vt:lpstr>
      <vt:lpstr>1. Move magnets and DFBA’s to create space</vt:lpstr>
      <vt:lpstr>Why considering a cold collimator?</vt:lpstr>
      <vt:lpstr>2. Replace LHC dipole with high field magnet</vt:lpstr>
      <vt:lpstr>Collimator length</vt:lpstr>
      <vt:lpstr>Mechanical and vacuum decoupling</vt:lpstr>
      <vt:lpstr>Magnet cold mass and beam lines</vt:lpstr>
      <vt:lpstr>High field magnet + cold collimator length</vt:lpstr>
      <vt:lpstr>To think about…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2010-11-28T09:37:16Z</dcterms:created>
  <dcterms:modified xsi:type="dcterms:W3CDTF">2013-01-25T14:45:10Z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