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67" r:id="rId5"/>
    <p:sldId id="302" r:id="rId6"/>
    <p:sldId id="310" r:id="rId7"/>
    <p:sldId id="291" r:id="rId8"/>
    <p:sldId id="281" r:id="rId9"/>
    <p:sldId id="296" r:id="rId10"/>
    <p:sldId id="314" r:id="rId11"/>
    <p:sldId id="270" r:id="rId12"/>
    <p:sldId id="289" r:id="rId13"/>
    <p:sldId id="299" r:id="rId14"/>
    <p:sldId id="292" r:id="rId15"/>
    <p:sldId id="308" r:id="rId16"/>
    <p:sldId id="274" r:id="rId17"/>
    <p:sldId id="282" r:id="rId18"/>
    <p:sldId id="295" r:id="rId19"/>
    <p:sldId id="294" r:id="rId20"/>
    <p:sldId id="300" r:id="rId21"/>
    <p:sldId id="301" r:id="rId22"/>
    <p:sldId id="277" r:id="rId23"/>
    <p:sldId id="313" r:id="rId24"/>
    <p:sldId id="304" r:id="rId25"/>
    <p:sldId id="320" r:id="rId26"/>
    <p:sldId id="319" r:id="rId27"/>
    <p:sldId id="311" r:id="rId28"/>
    <p:sldId id="305" r:id="rId29"/>
    <p:sldId id="273" r:id="rId30"/>
    <p:sldId id="288" r:id="rId31"/>
    <p:sldId id="312" r:id="rId32"/>
    <p:sldId id="315" r:id="rId33"/>
    <p:sldId id="316" r:id="rId34"/>
    <p:sldId id="318" r:id="rId35"/>
  </p:sldIdLst>
  <p:sldSz cx="9144000" cy="5143500" type="screen16x9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Objects="1" showGuides="1">
      <p:cViewPr varScale="1">
        <p:scale>
          <a:sx n="138" d="100"/>
          <a:sy n="138" d="100"/>
        </p:scale>
        <p:origin x="138" y="3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06/10/2017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538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06/10/2017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596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33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83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372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35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888608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 smtClean="0"/>
              <a:t>Integration Meeting Template</a:t>
            </a:r>
            <a:br>
              <a:rPr lang="en-GB" noProof="0" dirty="0" smtClean="0"/>
            </a:br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747084"/>
            <a:ext cx="6480000" cy="32872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3219450"/>
            <a:ext cx="6480175" cy="1081088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 smtClean="0"/>
              <a:t>ST Number (Top product) / HLLHC-building name-reference-services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 smtClean="0"/>
              <a:t>1764989 v.2</a:t>
            </a:r>
            <a:endParaRPr lang="en-GB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3243448" y="4767263"/>
            <a:ext cx="2736304" cy="26987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1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sz="1050" dirty="0" smtClean="0"/>
              <a:t>EDMS No. /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23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 smtClean="0"/>
              <a:t>1764989 v.2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 smtClean="0"/>
              <a:t>1764989 v.2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 smtClean="0"/>
              <a:t>1764989 v.2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fr-FR" noProof="0" smtClean="0"/>
              <a:t>1764989 v.2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fr-FR" noProof="0" smtClean="0"/>
              <a:t>1764989 v.2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4767263"/>
            <a:ext cx="6573000" cy="270000"/>
          </a:xfrm>
        </p:spPr>
        <p:txBody>
          <a:bodyPr/>
          <a:lstStyle/>
          <a:p>
            <a:r>
              <a:rPr lang="fr-FR" noProof="0" smtClean="0"/>
              <a:t>1764989 v.2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65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4767263"/>
            <a:ext cx="65508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1764989 v.2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995" y="1754768"/>
            <a:ext cx="7200000" cy="888608"/>
          </a:xfrm>
        </p:spPr>
        <p:txBody>
          <a:bodyPr/>
          <a:lstStyle/>
          <a:p>
            <a:r>
              <a:rPr lang="es-ES" dirty="0" err="1" smtClean="0"/>
              <a:t>Preliminary</a:t>
            </a:r>
            <a:r>
              <a:rPr lang="es-ES" dirty="0" smtClean="0"/>
              <a:t> </a:t>
            </a:r>
            <a:r>
              <a:rPr lang="es-ES" dirty="0" err="1" smtClean="0"/>
              <a:t>integration</a:t>
            </a:r>
            <a:r>
              <a:rPr lang="es-ES" dirty="0" smtClean="0"/>
              <a:t> of </a:t>
            </a:r>
            <a:r>
              <a:rPr lang="es-ES" dirty="0" err="1" smtClean="0"/>
              <a:t>Hollow</a:t>
            </a:r>
            <a:r>
              <a:rPr lang="es-ES" dirty="0" smtClean="0"/>
              <a:t> e-</a:t>
            </a:r>
            <a:r>
              <a:rPr lang="es-ES" dirty="0" err="1" smtClean="0"/>
              <a:t>lenses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1400" b="0" dirty="0" smtClean="0"/>
              <a:t>EDMS No: </a:t>
            </a:r>
            <a:r>
              <a:rPr lang="en-GB" sz="1400" dirty="0"/>
              <a:t>1764989 </a:t>
            </a:r>
            <a:r>
              <a:rPr lang="en-GB" sz="1400" dirty="0" smtClean="0"/>
              <a:t>v.2 (V.1. Presented on  26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TCC 16/03/2017)</a:t>
            </a:r>
            <a:br>
              <a:rPr lang="en-GB" sz="1400" dirty="0" smtClean="0"/>
            </a:br>
            <a:r>
              <a:rPr lang="en-GB" sz="1400" b="0" dirty="0"/>
              <a:t>References</a:t>
            </a:r>
            <a:r>
              <a:rPr lang="en-GB" sz="1400" b="0" dirty="0" smtClean="0"/>
              <a:t>: 1765930.v.1 </a:t>
            </a:r>
            <a:endParaRPr lang="en-GB" sz="14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98" y="2703146"/>
            <a:ext cx="6480000" cy="328722"/>
          </a:xfrm>
        </p:spPr>
        <p:txBody>
          <a:bodyPr>
            <a:normAutofit/>
          </a:bodyPr>
          <a:lstStyle/>
          <a:p>
            <a:r>
              <a:rPr lang="es-ES" sz="1600" dirty="0" smtClean="0"/>
              <a:t>M. Alcaide Leon, Paolo Fessia</a:t>
            </a:r>
            <a:endParaRPr lang="en-GB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391798" y="3099690"/>
            <a:ext cx="6480175" cy="1672016"/>
          </a:xfrm>
        </p:spPr>
        <p:txBody>
          <a:bodyPr>
            <a:normAutofit fontScale="77500" lnSpcReduction="20000"/>
          </a:bodyPr>
          <a:lstStyle/>
          <a:p>
            <a:r>
              <a:rPr lang="en-GB" sz="1400" b="1" u="sng" dirty="0" smtClean="0"/>
              <a:t>Contributions</a:t>
            </a:r>
            <a:r>
              <a:rPr lang="en-GB" sz="140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GB" sz="1400" dirty="0" smtClean="0"/>
              <a:t>HEL conceptual design and parameters: D. Perini, C. Zanoni</a:t>
            </a:r>
            <a:br>
              <a:rPr lang="en-GB" sz="1400" dirty="0" smtClean="0"/>
            </a:br>
            <a:r>
              <a:rPr lang="en-GB" sz="1400" dirty="0" smtClean="0"/>
              <a:t>Beam optics and HEL technical coordination: </a:t>
            </a:r>
            <a:r>
              <a:rPr lang="en-GB" sz="1400" dirty="0" err="1" smtClean="0"/>
              <a:t>A.Rossi</a:t>
            </a:r>
            <a:endParaRPr lang="en-GB" sz="1400" dirty="0" smtClean="0"/>
          </a:p>
          <a:p>
            <a:pPr>
              <a:lnSpc>
                <a:spcPct val="120000"/>
              </a:lnSpc>
            </a:pPr>
            <a:r>
              <a:rPr lang="en-GB" sz="1400" dirty="0" smtClean="0"/>
              <a:t>HEL </a:t>
            </a:r>
            <a:r>
              <a:rPr lang="en-GB" sz="1400" dirty="0"/>
              <a:t>3D Modelling</a:t>
            </a:r>
            <a:r>
              <a:rPr lang="en-GB" sz="1400" dirty="0" smtClean="0"/>
              <a:t>: A. Kolehmainen</a:t>
            </a:r>
          </a:p>
          <a:p>
            <a:pPr>
              <a:lnSpc>
                <a:spcPct val="120000"/>
              </a:lnSpc>
            </a:pPr>
            <a:r>
              <a:rPr lang="en-GB" sz="1400" dirty="0" smtClean="0"/>
              <a:t>3D Integration Modelling: M. Gonzalez</a:t>
            </a:r>
            <a:br>
              <a:rPr lang="en-GB" sz="1400" dirty="0" smtClean="0"/>
            </a:br>
            <a:r>
              <a:rPr lang="en-GB" sz="1400" dirty="0" smtClean="0"/>
              <a:t>QPS requirements: D. Wollmann, R. Denz, A. Verweij</a:t>
            </a:r>
          </a:p>
          <a:p>
            <a:pPr>
              <a:lnSpc>
                <a:spcPct val="120000"/>
              </a:lnSpc>
            </a:pPr>
            <a:r>
              <a:rPr lang="en-GB" sz="1400" dirty="0" smtClean="0"/>
              <a:t>Power Converters requirements: M. Martino &amp; Y. Thurel</a:t>
            </a:r>
            <a:br>
              <a:rPr lang="en-GB" sz="1400" dirty="0" smtClean="0"/>
            </a:br>
            <a:r>
              <a:rPr lang="en-GB" sz="1400" dirty="0" smtClean="0"/>
              <a:t>Vacuum requirements: P. Santos</a:t>
            </a:r>
          </a:p>
          <a:p>
            <a:pPr>
              <a:lnSpc>
                <a:spcPct val="120000"/>
              </a:lnSpc>
            </a:pPr>
            <a:r>
              <a:rPr lang="en-GB" sz="1400" dirty="0" smtClean="0"/>
              <a:t>Cryogenics requirements: S. Claudet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smtClean="0"/>
              <a:t>EDMS No: </a:t>
            </a:r>
            <a:r>
              <a:rPr lang="en-GB" b="1" dirty="0"/>
              <a:t>1764989 </a:t>
            </a:r>
            <a:r>
              <a:rPr lang="en-GB" b="1" dirty="0" smtClean="0"/>
              <a:t>v.2. </a:t>
            </a:r>
            <a:r>
              <a:rPr lang="en-GB" dirty="0" smtClean="0"/>
              <a:t>22/05/2017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660232" y="267494"/>
            <a:ext cx="2159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Draft</a:t>
            </a:r>
            <a:endParaRPr lang="en-GB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0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Tunnel general services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s-ES" dirty="0" err="1" smtClean="0"/>
              <a:t>Water</a:t>
            </a:r>
            <a:r>
              <a:rPr lang="es-ES" dirty="0"/>
              <a:t> </a:t>
            </a:r>
            <a:r>
              <a:rPr lang="es-ES" dirty="0" err="1" smtClean="0"/>
              <a:t>cooling</a:t>
            </a:r>
            <a:r>
              <a:rPr lang="es-ES" dirty="0" smtClean="0"/>
              <a:t> pick up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collector</a:t>
            </a:r>
            <a:r>
              <a:rPr lang="es-ES" dirty="0" smtClean="0"/>
              <a:t>: </a:t>
            </a:r>
            <a:r>
              <a:rPr lang="es-ES" dirty="0" err="1" smtClean="0"/>
              <a:t>needed</a:t>
            </a:r>
            <a:r>
              <a:rPr lang="es-ES" dirty="0" smtClean="0"/>
              <a:t>. </a:t>
            </a:r>
            <a:r>
              <a:rPr lang="es-ES" dirty="0" err="1" smtClean="0"/>
              <a:t>Integration</a:t>
            </a:r>
            <a:r>
              <a:rPr lang="es-ES" dirty="0" smtClean="0"/>
              <a:t> </a:t>
            </a:r>
            <a:r>
              <a:rPr lang="es-ES" dirty="0" err="1" smtClean="0"/>
              <a:t>being</a:t>
            </a:r>
            <a:r>
              <a:rPr lang="es-ES" dirty="0" smtClean="0"/>
              <a:t> </a:t>
            </a:r>
            <a:r>
              <a:rPr lang="es-ES" dirty="0" err="1" smtClean="0"/>
              <a:t>studied</a:t>
            </a:r>
            <a:endParaRPr lang="es-ES" dirty="0" smtClean="0"/>
          </a:p>
          <a:p>
            <a:pPr marL="457200" lvl="1" indent="0">
              <a:buNone/>
            </a:pPr>
            <a:endParaRPr lang="es-ES" sz="1400" dirty="0" smtClean="0"/>
          </a:p>
          <a:p>
            <a:pPr lvl="1"/>
            <a:r>
              <a:rPr lang="es-ES" dirty="0" err="1" smtClean="0"/>
              <a:t>Services</a:t>
            </a:r>
            <a:r>
              <a:rPr lang="es-ES" dirty="0" smtClean="0"/>
              <a:t> for e-</a:t>
            </a:r>
            <a:r>
              <a:rPr lang="es-ES" dirty="0" err="1" smtClean="0"/>
              <a:t>gun</a:t>
            </a:r>
            <a:r>
              <a:rPr lang="es-ES" dirty="0" smtClean="0"/>
              <a:t> </a:t>
            </a:r>
            <a:r>
              <a:rPr lang="es-ES" dirty="0" err="1" smtClean="0"/>
              <a:t>powering</a:t>
            </a:r>
            <a:r>
              <a:rPr lang="es-ES" dirty="0" smtClean="0"/>
              <a:t>:</a:t>
            </a:r>
          </a:p>
          <a:p>
            <a:pPr lvl="2"/>
            <a:r>
              <a:rPr lang="es-ES" dirty="0" smtClean="0"/>
              <a:t>1 </a:t>
            </a:r>
            <a:r>
              <a:rPr lang="es-ES" dirty="0" err="1" smtClean="0"/>
              <a:t>or</a:t>
            </a:r>
            <a:r>
              <a:rPr lang="es-ES" dirty="0" smtClean="0"/>
              <a:t> 2 </a:t>
            </a:r>
            <a:r>
              <a:rPr lang="es-ES" dirty="0" err="1" smtClean="0"/>
              <a:t>modulators</a:t>
            </a:r>
            <a:r>
              <a:rPr lang="es-ES" dirty="0" smtClean="0"/>
              <a:t> placed </a:t>
            </a:r>
            <a:r>
              <a:rPr lang="es-ES" dirty="0" err="1" smtClean="0"/>
              <a:t>under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e-</a:t>
            </a:r>
            <a:r>
              <a:rPr lang="es-ES" dirty="0" err="1" smtClean="0"/>
              <a:t>lens</a:t>
            </a:r>
            <a:r>
              <a:rPr lang="es-ES" dirty="0" smtClean="0"/>
              <a:t>.</a:t>
            </a:r>
          </a:p>
          <a:p>
            <a:pPr marL="914400" lvl="2" indent="0">
              <a:buNone/>
            </a:pPr>
            <a:endParaRPr lang="es-ES" dirty="0" smtClean="0"/>
          </a:p>
          <a:p>
            <a:pPr marL="914400" lvl="2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699"/>
          <a:stretch/>
        </p:blipFill>
        <p:spPr>
          <a:xfrm>
            <a:off x="1115616" y="2917664"/>
            <a:ext cx="4118512" cy="2025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11528" y="3798788"/>
            <a:ext cx="3735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 smtClean="0">
                <a:solidFill>
                  <a:schemeClr val="accent5"/>
                </a:solidFill>
              </a:rPr>
              <a:t>Available </a:t>
            </a:r>
            <a:r>
              <a:rPr lang="en-GB" sz="1600" dirty="0">
                <a:solidFill>
                  <a:schemeClr val="accent5"/>
                </a:solidFill>
              </a:rPr>
              <a:t>space under HEL</a:t>
            </a:r>
            <a:r>
              <a:rPr lang="en-US" sz="1600" dirty="0">
                <a:solidFill>
                  <a:schemeClr val="accent5"/>
                </a:solidFill>
              </a:rPr>
              <a:t>:</a:t>
            </a:r>
            <a:endParaRPr lang="en-GB" sz="1600" dirty="0">
              <a:solidFill>
                <a:schemeClr val="accent5"/>
              </a:solidFill>
            </a:endParaRP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chemeClr val="accent5"/>
                </a:solidFill>
              </a:rPr>
              <a:t>   - Width: 2 m (space between jacks)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chemeClr val="accent5"/>
                </a:solidFill>
              </a:rPr>
              <a:t>   - Depth: 1m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chemeClr val="accent5"/>
                </a:solidFill>
              </a:rPr>
              <a:t>   - Height: 500mm</a:t>
            </a:r>
          </a:p>
        </p:txBody>
      </p:sp>
      <p:sp>
        <p:nvSpPr>
          <p:cNvPr id="7" name="Rectangle 6"/>
          <p:cNvSpPr/>
          <p:nvPr/>
        </p:nvSpPr>
        <p:spPr>
          <a:xfrm>
            <a:off x="5314597" y="3176036"/>
            <a:ext cx="347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accent5"/>
                </a:solidFill>
              </a:rPr>
              <a:t>Modulator envelope </a:t>
            </a:r>
          </a:p>
          <a:p>
            <a:r>
              <a:rPr lang="en-GB" sz="1600" dirty="0" smtClean="0">
                <a:solidFill>
                  <a:schemeClr val="accent5"/>
                </a:solidFill>
              </a:rPr>
              <a:t>- 50x50 </a:t>
            </a:r>
            <a:r>
              <a:rPr lang="en-GB" sz="1600" dirty="0">
                <a:solidFill>
                  <a:schemeClr val="accent5"/>
                </a:solidFill>
              </a:rPr>
              <a:t>cm x 30cm </a:t>
            </a:r>
            <a:r>
              <a:rPr lang="en-GB" sz="1600" dirty="0" smtClean="0">
                <a:solidFill>
                  <a:schemeClr val="accent5"/>
                </a:solidFill>
              </a:rPr>
              <a:t>height</a:t>
            </a:r>
            <a:endParaRPr lang="en-GB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re 7"/>
          <p:cNvSpPr txBox="1">
            <a:spLocks/>
          </p:cNvSpPr>
          <p:nvPr/>
        </p:nvSpPr>
        <p:spPr>
          <a:xfrm>
            <a:off x="323528" y="1707654"/>
            <a:ext cx="7920000" cy="288032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Preliminary</a:t>
            </a:r>
            <a:r>
              <a:rPr lang="es-ES" dirty="0" smtClean="0"/>
              <a:t> </a:t>
            </a:r>
            <a:r>
              <a:rPr lang="es-ES" dirty="0" err="1" smtClean="0"/>
              <a:t>integration</a:t>
            </a:r>
            <a:r>
              <a:rPr lang="es-ES" dirty="0" smtClean="0"/>
              <a:t> of </a:t>
            </a:r>
            <a:r>
              <a:rPr lang="es-ES" dirty="0" err="1" smtClean="0"/>
              <a:t>technical</a:t>
            </a:r>
            <a:r>
              <a:rPr lang="es-ES" dirty="0" smtClean="0"/>
              <a:t> </a:t>
            </a:r>
            <a:r>
              <a:rPr lang="es-ES" dirty="0" err="1" smtClean="0"/>
              <a:t>services</a:t>
            </a:r>
            <a:r>
              <a:rPr lang="es-ES" dirty="0" smtClean="0"/>
              <a:t> in Service </a:t>
            </a:r>
            <a:r>
              <a:rPr lang="es-ES" dirty="0" err="1" smtClean="0"/>
              <a:t>caverns</a:t>
            </a:r>
            <a:r>
              <a:rPr lang="es-ES" dirty="0" smtClean="0"/>
              <a:t> of 4L*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algn="l"/>
            <a:r>
              <a:rPr lang="es-ES" sz="1800" b="0" i="1" dirty="0" smtClean="0"/>
              <a:t>*</a:t>
            </a:r>
            <a:r>
              <a:rPr lang="es-ES" sz="1800" b="0" i="1" dirty="0" err="1" smtClean="0"/>
              <a:t>Please</a:t>
            </a:r>
            <a:r>
              <a:rPr lang="es-ES" sz="1800" b="0" i="1" dirty="0" smtClean="0"/>
              <a:t> note </a:t>
            </a:r>
            <a:r>
              <a:rPr lang="es-ES" sz="1800" b="0" i="1" dirty="0" err="1" smtClean="0"/>
              <a:t>that</a:t>
            </a:r>
            <a:r>
              <a:rPr lang="es-ES" sz="1800" b="0" i="1" dirty="0" smtClean="0"/>
              <a:t> 4R </a:t>
            </a:r>
            <a:r>
              <a:rPr lang="es-ES" sz="1800" b="0" i="1" dirty="0" err="1" smtClean="0"/>
              <a:t>is</a:t>
            </a:r>
            <a:r>
              <a:rPr lang="es-ES" sz="1800" b="0" i="1" dirty="0" smtClean="0"/>
              <a:t> </a:t>
            </a:r>
            <a:r>
              <a:rPr lang="es-ES" sz="1800" b="0" i="1" dirty="0" err="1" smtClean="0"/>
              <a:t>symmetric</a:t>
            </a:r>
            <a:r>
              <a:rPr lang="es-ES" sz="1800" b="0" i="1" dirty="0" smtClean="0"/>
              <a:t> to 4L</a:t>
            </a:r>
          </a:p>
        </p:txBody>
      </p:sp>
    </p:spTree>
    <p:extLst>
      <p:ext uri="{BB962C8B-B14F-4D97-AF65-F5344CB8AC3E}">
        <p14:creationId xmlns:p14="http://schemas.microsoft.com/office/powerpoint/2010/main" val="4472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Power</a:t>
            </a:r>
            <a:r>
              <a:rPr lang="es-ES" dirty="0" smtClean="0"/>
              <a:t> </a:t>
            </a:r>
            <a:r>
              <a:rPr lang="es-ES" dirty="0" err="1" smtClean="0"/>
              <a:t>supplies</a:t>
            </a:r>
            <a:r>
              <a:rPr lang="es-ES" dirty="0" smtClean="0"/>
              <a:t> -  </a:t>
            </a:r>
            <a:r>
              <a:rPr lang="es-ES" dirty="0" err="1" smtClean="0"/>
              <a:t>Circuit</a:t>
            </a:r>
            <a:r>
              <a:rPr lang="es-ES" dirty="0" smtClean="0"/>
              <a:t> rating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grpSp>
        <p:nvGrpSpPr>
          <p:cNvPr id="3" name="Group 2"/>
          <p:cNvGrpSpPr/>
          <p:nvPr/>
        </p:nvGrpSpPr>
        <p:grpSpPr>
          <a:xfrm>
            <a:off x="683568" y="875643"/>
            <a:ext cx="7776864" cy="1656184"/>
            <a:chOff x="395536" y="1491630"/>
            <a:chExt cx="8276296" cy="14107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918"/>
            <a:stretch/>
          </p:blipFill>
          <p:spPr>
            <a:xfrm>
              <a:off x="395536" y="1491630"/>
              <a:ext cx="8276296" cy="141075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174120" y="2394114"/>
              <a:ext cx="576063" cy="175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latin typeface="+mj-lt"/>
                </a:rPr>
                <a:t>450 A</a:t>
              </a:r>
              <a:endParaRPr lang="en-GB" sz="800" dirty="0"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31840" y="2394114"/>
              <a:ext cx="576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>
                  <a:latin typeface="+mj-lt"/>
                </a:rPr>
                <a:t>450 A</a:t>
              </a:r>
              <a:endParaRPr lang="en-GB" sz="800" dirty="0">
                <a:latin typeface="+mj-lt"/>
              </a:endParaRPr>
            </a:p>
          </p:txBody>
        </p:sp>
      </p:grp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612000" y="2732470"/>
            <a:ext cx="7920000" cy="1927512"/>
          </a:xfrm>
        </p:spPr>
        <p:txBody>
          <a:bodyPr>
            <a:normAutofit/>
          </a:bodyPr>
          <a:lstStyle/>
          <a:p>
            <a:pPr lvl="1"/>
            <a:r>
              <a:rPr lang="en-GB" sz="2000" dirty="0" smtClean="0"/>
              <a:t>Total number of independent circuits: 17</a:t>
            </a:r>
          </a:p>
          <a:p>
            <a:pPr lvl="3"/>
            <a:r>
              <a:rPr lang="en-GB" dirty="0"/>
              <a:t>7 PC x HL-LHC600A-10V</a:t>
            </a:r>
          </a:p>
          <a:p>
            <a:pPr lvl="3"/>
            <a:r>
              <a:rPr lang="en-GB" dirty="0"/>
              <a:t>10 PC x Cancun </a:t>
            </a:r>
            <a:r>
              <a:rPr lang="en-GB" dirty="0" smtClean="0"/>
              <a:t>50</a:t>
            </a:r>
          </a:p>
          <a:p>
            <a:pPr lvl="1"/>
            <a:r>
              <a:rPr lang="en-GB" sz="2000" dirty="0" smtClean="0"/>
              <a:t>Total number of racks: 6 </a:t>
            </a:r>
            <a:r>
              <a:rPr lang="en-GB" sz="2000" dirty="0"/>
              <a:t>PC </a:t>
            </a:r>
            <a:r>
              <a:rPr lang="en-GB" sz="2000" dirty="0" smtClean="0"/>
              <a:t>racks + 1 control rack</a:t>
            </a:r>
          </a:p>
          <a:p>
            <a:pPr lvl="2"/>
            <a:r>
              <a:rPr lang="en-GB" sz="1600" dirty="0" smtClean="0"/>
              <a:t>Spare slots taken into account</a:t>
            </a:r>
          </a:p>
          <a:p>
            <a:pPr lvl="2"/>
            <a:r>
              <a:rPr lang="en-GB" sz="1600" dirty="0" smtClean="0"/>
              <a:t>Water cooling for HL-LHC600A-10V 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887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Power supplies - Characteristics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000" y="3096767"/>
            <a:ext cx="7920000" cy="1497856"/>
          </a:xfrm>
        </p:spPr>
        <p:txBody>
          <a:bodyPr>
            <a:normAutofit/>
          </a:bodyPr>
          <a:lstStyle/>
          <a:p>
            <a:pPr lvl="1"/>
            <a:r>
              <a:rPr lang="en-GB" dirty="0" smtClean="0"/>
              <a:t>Cabling characteristics:</a:t>
            </a:r>
          </a:p>
          <a:p>
            <a:pPr lvl="2"/>
            <a:r>
              <a:rPr lang="en-GB" dirty="0" smtClean="0"/>
              <a:t>Waiting for AC and DC cabling definition and integration</a:t>
            </a:r>
          </a:p>
          <a:p>
            <a:pPr lvl="2"/>
            <a:r>
              <a:rPr lang="en-GB" dirty="0" smtClean="0"/>
              <a:t>First check from EN-EL</a:t>
            </a:r>
            <a:r>
              <a:rPr lang="en-GB" dirty="0" smtClean="0">
                <a:sym typeface="Wingdings" panose="05000000000000000000" pitchFamily="2" charset="2"/>
              </a:rPr>
              <a:t> Installed power in UA43/47 should be enough</a:t>
            </a:r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2" y="1203598"/>
            <a:ext cx="8262918" cy="189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 – Other racks needs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GB" dirty="0" smtClean="0"/>
              <a:t>QPS:</a:t>
            </a:r>
          </a:p>
          <a:p>
            <a:pPr lvl="2"/>
            <a:r>
              <a:rPr lang="en-GB" dirty="0" smtClean="0"/>
              <a:t>EE system needed?</a:t>
            </a:r>
            <a:r>
              <a:rPr lang="en-GB" dirty="0" smtClean="0">
                <a:sym typeface="Wingdings" panose="05000000000000000000" pitchFamily="2" charset="2"/>
              </a:rPr>
              <a:t> Study by WP7 to see if they are self protected</a:t>
            </a:r>
            <a:endParaRPr lang="en-GB" dirty="0" smtClean="0"/>
          </a:p>
          <a:p>
            <a:pPr lvl="2"/>
            <a:r>
              <a:rPr lang="en-GB" dirty="0" smtClean="0"/>
              <a:t>Racks </a:t>
            </a:r>
            <a:r>
              <a:rPr lang="en-GB" dirty="0" smtClean="0">
                <a:sym typeface="Wingdings" panose="05000000000000000000" pitchFamily="2" charset="2"/>
              </a:rPr>
              <a:t> 2 min, 6 max (if EE needed)</a:t>
            </a:r>
          </a:p>
          <a:p>
            <a:pPr lvl="2"/>
            <a:r>
              <a:rPr lang="es-ES" dirty="0" err="1" smtClean="0">
                <a:sym typeface="Wingdings" panose="05000000000000000000" pitchFamily="2" charset="2"/>
              </a:rPr>
              <a:t>Location</a:t>
            </a:r>
            <a:r>
              <a:rPr lang="es-ES" dirty="0" smtClean="0">
                <a:sym typeface="Wingdings" panose="05000000000000000000" pitchFamily="2" charset="2"/>
              </a:rPr>
              <a:t>: </a:t>
            </a:r>
            <a:r>
              <a:rPr lang="es-ES" dirty="0" err="1" smtClean="0">
                <a:sym typeface="Wingdings" panose="05000000000000000000" pitchFamily="2" charset="2"/>
              </a:rPr>
              <a:t>together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with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the</a:t>
            </a:r>
            <a:r>
              <a:rPr lang="es-ES" dirty="0" smtClean="0">
                <a:sym typeface="Wingdings" panose="05000000000000000000" pitchFamily="2" charset="2"/>
              </a:rPr>
              <a:t> </a:t>
            </a:r>
            <a:r>
              <a:rPr lang="es-ES" dirty="0" err="1" smtClean="0">
                <a:sym typeface="Wingdings" panose="05000000000000000000" pitchFamily="2" charset="2"/>
              </a:rPr>
              <a:t>PCs</a:t>
            </a:r>
            <a:endParaRPr lang="en-GB" dirty="0" smtClean="0"/>
          </a:p>
          <a:p>
            <a:pPr lvl="1"/>
            <a:r>
              <a:rPr lang="en-GB" dirty="0" smtClean="0"/>
              <a:t>BI: 2 racks for control </a:t>
            </a:r>
            <a:endParaRPr lang="en-GB" dirty="0"/>
          </a:p>
          <a:p>
            <a:pPr lvl="1"/>
            <a:r>
              <a:rPr lang="es-ES" dirty="0" smtClean="0"/>
              <a:t>E-</a:t>
            </a:r>
            <a:r>
              <a:rPr lang="es-ES" dirty="0" err="1" smtClean="0"/>
              <a:t>gun</a:t>
            </a:r>
            <a:r>
              <a:rPr lang="es-ES" dirty="0" smtClean="0"/>
              <a:t>: </a:t>
            </a:r>
            <a:endParaRPr lang="en-US" dirty="0" smtClean="0"/>
          </a:p>
          <a:p>
            <a:pPr lvl="2"/>
            <a:r>
              <a:rPr lang="en-US" dirty="0">
                <a:sym typeface="Wingdings" panose="05000000000000000000" pitchFamily="2" charset="2"/>
              </a:rPr>
              <a:t>An Electrical Cabinet </a:t>
            </a:r>
            <a:r>
              <a:rPr lang="en-GB" dirty="0"/>
              <a:t>roughly,  2m wide, 1.2m deep, and 2.5m high. Into this cabinet all equipment at 15kV potential. (water cooling no needed)</a:t>
            </a:r>
          </a:p>
          <a:p>
            <a:pPr lvl="2"/>
            <a:r>
              <a:rPr lang="en-US" dirty="0"/>
              <a:t> A standard 19 inches rack </a:t>
            </a:r>
            <a:r>
              <a:rPr lang="en-GB" dirty="0"/>
              <a:t>with control electronics, cathode PC (referred to ground) and the main circuit </a:t>
            </a:r>
            <a:r>
              <a:rPr lang="en-GB" dirty="0" smtClean="0"/>
              <a:t>breaker</a:t>
            </a:r>
          </a:p>
          <a:p>
            <a:pPr marL="914400" lvl="2" indent="0">
              <a:buNone/>
            </a:pPr>
            <a:r>
              <a:rPr lang="es-ES" sz="2200" dirty="0" err="1"/>
              <a:t>Integration</a:t>
            </a:r>
            <a:r>
              <a:rPr lang="es-ES" sz="2200" dirty="0"/>
              <a:t> of </a:t>
            </a:r>
            <a:r>
              <a:rPr lang="es-ES" sz="2200" dirty="0" err="1"/>
              <a:t>these</a:t>
            </a:r>
            <a:r>
              <a:rPr lang="es-ES" sz="2200" dirty="0"/>
              <a:t> 2 </a:t>
            </a:r>
            <a:r>
              <a:rPr lang="es-ES" sz="2200" dirty="0" err="1"/>
              <a:t>elements</a:t>
            </a:r>
            <a:r>
              <a:rPr lang="es-ES" sz="2200" dirty="0"/>
              <a:t> </a:t>
            </a:r>
            <a:r>
              <a:rPr lang="es-ES" sz="2200" dirty="0" err="1"/>
              <a:t>is</a:t>
            </a:r>
            <a:r>
              <a:rPr lang="es-ES" sz="2200" dirty="0"/>
              <a:t> </a:t>
            </a:r>
            <a:r>
              <a:rPr lang="es-ES" sz="2200" dirty="0" err="1"/>
              <a:t>being</a:t>
            </a:r>
            <a:r>
              <a:rPr lang="es-ES" sz="2200" dirty="0"/>
              <a:t> </a:t>
            </a:r>
            <a:r>
              <a:rPr lang="es-ES" sz="2200" dirty="0" err="1"/>
              <a:t>studied</a:t>
            </a:r>
            <a:endParaRPr lang="es-ES" sz="2200" dirty="0"/>
          </a:p>
          <a:p>
            <a:pPr lvl="2"/>
            <a:endParaRPr lang="en-GB" dirty="0"/>
          </a:p>
          <a:p>
            <a:pPr lvl="2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348084" y="847640"/>
            <a:ext cx="25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be revised</a:t>
            </a:r>
            <a:endParaRPr lang="en-GB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23728" y="1047695"/>
            <a:ext cx="115212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Racks needs summary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681313"/>
              </p:ext>
            </p:extLst>
          </p:nvPr>
        </p:nvGraphicFramePr>
        <p:xfrm>
          <a:off x="1403648" y="1203598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Min.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racks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Max.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racks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Power</a:t>
                      </a:r>
                      <a:r>
                        <a:rPr lang="en-GB" baseline="0" dirty="0" smtClean="0"/>
                        <a:t> converters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QPS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E-gun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Total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mtClean="0"/>
                        <a:t>18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2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-331906" y="758026"/>
            <a:ext cx="7920000" cy="540000"/>
          </a:xfrm>
        </p:spPr>
        <p:txBody>
          <a:bodyPr/>
          <a:lstStyle/>
          <a:p>
            <a:r>
              <a:rPr lang="en-GB" sz="2000" u="sng" dirty="0" smtClean="0"/>
              <a:t>Option 1</a:t>
            </a:r>
            <a:r>
              <a:rPr lang="en-GB" sz="2000" dirty="0" smtClean="0"/>
              <a:t>: UA43 &amp; UL44 (P4L) / UA47 &amp; UL46 (P4R)</a:t>
            </a:r>
            <a:endParaRPr lang="en-GB" sz="2000" u="sng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46" y="1213313"/>
            <a:ext cx="3791468" cy="2150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8497" y="287722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UA43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 rot="20706144">
            <a:off x="912488" y="2792183"/>
            <a:ext cx="1099352" cy="1998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868144" y="847640"/>
            <a:ext cx="3026144" cy="36802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721912" y="3304044"/>
            <a:ext cx="1010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14 racks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85500" y="2945151"/>
            <a:ext cx="376562" cy="3946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4207" t="3542" b="-3542"/>
          <a:stretch/>
        </p:blipFill>
        <p:spPr>
          <a:xfrm>
            <a:off x="4101818" y="1657064"/>
            <a:ext cx="3486276" cy="279326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1792116">
            <a:off x="4609372" y="2338659"/>
            <a:ext cx="1197898" cy="2404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989102" y="2553922"/>
            <a:ext cx="71157" cy="6230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63737" y="3129986"/>
            <a:ext cx="1010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4</a:t>
            </a:r>
            <a:r>
              <a:rPr lang="en-GB" sz="1400" dirty="0" smtClean="0">
                <a:solidFill>
                  <a:srgbClr val="FF0000"/>
                </a:solidFill>
              </a:rPr>
              <a:t> racks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627" y="3563483"/>
            <a:ext cx="2936034" cy="1356156"/>
          </a:xfrm>
          <a:prstGeom prst="rect">
            <a:avLst/>
          </a:prstGeom>
        </p:spPr>
      </p:pic>
      <p:sp>
        <p:nvSpPr>
          <p:cNvPr id="32" name="Titre 7"/>
          <p:cNvSpPr txBox="1">
            <a:spLocks/>
          </p:cNvSpPr>
          <p:nvPr/>
        </p:nvSpPr>
        <p:spPr>
          <a:xfrm>
            <a:off x="761438" y="92275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Racks- Location</a:t>
            </a:r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488" y="1374845"/>
            <a:ext cx="2496727" cy="114061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149375" y="3345119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UL44</a:t>
            </a:r>
            <a:endParaRPr lang="en-GB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1804394" y="2775892"/>
            <a:ext cx="157668" cy="3502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852294" y="2738354"/>
            <a:ext cx="73566" cy="1067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4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-1227356" y="740977"/>
            <a:ext cx="7920000" cy="540000"/>
          </a:xfrm>
        </p:spPr>
        <p:txBody>
          <a:bodyPr/>
          <a:lstStyle/>
          <a:p>
            <a:r>
              <a:rPr lang="en-GB" sz="2000" u="sng" dirty="0" smtClean="0"/>
              <a:t>Option 2</a:t>
            </a:r>
            <a:r>
              <a:rPr lang="en-GB" sz="2000" dirty="0" smtClean="0"/>
              <a:t>: UA43 (P4L) / UA47 (P4R)</a:t>
            </a:r>
            <a:endParaRPr lang="en-GB" sz="2000" u="sng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46" y="3041244"/>
            <a:ext cx="2936034" cy="1356156"/>
          </a:xfrm>
          <a:prstGeom prst="rect">
            <a:avLst/>
          </a:prstGeom>
        </p:spPr>
      </p:pic>
      <p:sp>
        <p:nvSpPr>
          <p:cNvPr id="32" name="Titre 7"/>
          <p:cNvSpPr txBox="1">
            <a:spLocks/>
          </p:cNvSpPr>
          <p:nvPr/>
        </p:nvSpPr>
        <p:spPr>
          <a:xfrm>
            <a:off x="761438" y="92275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Racks- Location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103"/>
          <a:stretch/>
        </p:blipFill>
        <p:spPr>
          <a:xfrm>
            <a:off x="195869" y="1643473"/>
            <a:ext cx="8282011" cy="13603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5589" y="2113031"/>
            <a:ext cx="564283" cy="1998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183286" y="2357750"/>
            <a:ext cx="125436" cy="79420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 rot="20730833">
            <a:off x="5558537" y="1971322"/>
            <a:ext cx="1197898" cy="2404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516216" y="2113031"/>
            <a:ext cx="720080" cy="89743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0391" y="2637935"/>
            <a:ext cx="101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4</a:t>
            </a:r>
            <a:r>
              <a:rPr lang="en-GB" sz="1400" dirty="0" smtClean="0">
                <a:solidFill>
                  <a:srgbClr val="FF0000"/>
                </a:solidFill>
              </a:rPr>
              <a:t> racks or more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7386" y="267191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UA43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296840" y="2791262"/>
            <a:ext cx="1010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14 racks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6459" y="2113031"/>
            <a:ext cx="564283" cy="1998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493" y="3241975"/>
            <a:ext cx="2539945" cy="1440146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3149851" y="2333830"/>
            <a:ext cx="126005" cy="7652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79" y="3172911"/>
            <a:ext cx="1507776" cy="126454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43879" y="2636422"/>
            <a:ext cx="1010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4</a:t>
            </a:r>
            <a:r>
              <a:rPr lang="en-GB" sz="1400" dirty="0" smtClean="0">
                <a:solidFill>
                  <a:srgbClr val="FF0000"/>
                </a:solidFill>
              </a:rPr>
              <a:t> racks or more</a:t>
            </a:r>
            <a:endParaRPr lang="en-GB" sz="1400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538309" y="1971967"/>
            <a:ext cx="157668" cy="3502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586209" y="1934429"/>
            <a:ext cx="73566" cy="1067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re 7"/>
          <p:cNvSpPr txBox="1">
            <a:spLocks/>
          </p:cNvSpPr>
          <p:nvPr/>
        </p:nvSpPr>
        <p:spPr>
          <a:xfrm>
            <a:off x="323528" y="2436559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 smtClean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2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Overview of LSS4 P4L until D4 for HL-LHC</a:t>
            </a:r>
            <a:endParaRPr lang="en-GB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b="1" dirty="0" smtClean="0"/>
          </a:p>
          <a:p>
            <a:pPr lvl="1"/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317" t="40335" r="59106" b="44717"/>
          <a:stretch/>
        </p:blipFill>
        <p:spPr>
          <a:xfrm>
            <a:off x="768004" y="3288145"/>
            <a:ext cx="1204458" cy="481784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908" t="46784" r="4666" b="22736"/>
          <a:stretch/>
        </p:blipFill>
        <p:spPr>
          <a:xfrm>
            <a:off x="1187624" y="1565255"/>
            <a:ext cx="6552728" cy="1599818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1" t="29513" r="4673" b="55519"/>
          <a:stretch/>
        </p:blipFill>
        <p:spPr bwMode="auto">
          <a:xfrm>
            <a:off x="2243918" y="3234608"/>
            <a:ext cx="1466413" cy="592168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9" t="36333" r="24522" b="52544"/>
          <a:stretch/>
        </p:blipFill>
        <p:spPr bwMode="auto">
          <a:xfrm>
            <a:off x="6416954" y="3167954"/>
            <a:ext cx="1565339" cy="70985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922076" y="1729161"/>
            <a:ext cx="321842" cy="1639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14137" y="1908817"/>
            <a:ext cx="712764" cy="139500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7286" y="3845593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BSR - New extraction </a:t>
            </a:r>
            <a:br>
              <a:rPr lang="en-GB" sz="1000" b="1" dirty="0" smtClean="0"/>
            </a:br>
            <a:r>
              <a:rPr lang="en-GB" sz="1000" b="1" dirty="0" smtClean="0"/>
              <a:t>and hutch</a:t>
            </a:r>
            <a:endParaRPr lang="en-GB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58224" y="3841937"/>
            <a:ext cx="146386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BSR - Old extraction </a:t>
            </a:r>
            <a:br>
              <a:rPr lang="en-GB" sz="1000" b="1" dirty="0" smtClean="0"/>
            </a:br>
            <a:r>
              <a:rPr lang="en-GB" sz="1000" b="1" dirty="0" smtClean="0"/>
              <a:t>and hutch</a:t>
            </a:r>
            <a:endParaRPr lang="en-GB" sz="1000" b="1" dirty="0"/>
          </a:p>
        </p:txBody>
      </p:sp>
      <p:sp>
        <p:nvSpPr>
          <p:cNvPr id="16" name="Rectangle 15"/>
          <p:cNvSpPr/>
          <p:nvPr/>
        </p:nvSpPr>
        <p:spPr>
          <a:xfrm>
            <a:off x="3269122" y="1666534"/>
            <a:ext cx="329460" cy="18702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2940094" y="1853556"/>
            <a:ext cx="493758" cy="1387014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70917" y="1666534"/>
            <a:ext cx="590203" cy="21542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533343" y="1895538"/>
            <a:ext cx="712378" cy="153019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49212" y="1671659"/>
            <a:ext cx="489785" cy="2342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>
            <a:stCxn id="22" idx="2"/>
            <a:endCxn id="11" idx="0"/>
          </p:cNvCxnSpPr>
          <p:nvPr/>
        </p:nvCxnSpPr>
        <p:spPr>
          <a:xfrm>
            <a:off x="6494105" y="1905888"/>
            <a:ext cx="705519" cy="126206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49212" y="3877806"/>
            <a:ext cx="210346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NEW ADT: existing reservation</a:t>
            </a:r>
            <a:endParaRPr lang="en-GB" sz="1000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295655" y="2912386"/>
            <a:ext cx="559603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245735" y="2805973"/>
            <a:ext cx="609523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339960" y="2555119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FF0000"/>
                </a:solidFill>
              </a:rPr>
              <a:t>B2</a:t>
            </a:r>
          </a:p>
          <a:p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7123" y="2880738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00B0F0"/>
                </a:solidFill>
              </a:rPr>
              <a:t>B1</a:t>
            </a:r>
            <a:endParaRPr lang="en-GB" sz="1000" b="1" dirty="0">
              <a:solidFill>
                <a:srgbClr val="00B0F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300192" y="4687474"/>
            <a:ext cx="0" cy="4697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088313" y="4687474"/>
            <a:ext cx="0" cy="5073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294512" y="4797152"/>
            <a:ext cx="788121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164287" y="4841362"/>
            <a:ext cx="449478" cy="459846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rot="20744461">
            <a:off x="3205458" y="2340492"/>
            <a:ext cx="615519" cy="1908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787482" y="2474614"/>
            <a:ext cx="581784" cy="922821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26463" r="42637" b="33053"/>
          <a:stretch/>
        </p:blipFill>
        <p:spPr bwMode="auto">
          <a:xfrm>
            <a:off x="3864027" y="3405884"/>
            <a:ext cx="1381708" cy="60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Arrow Connector 50"/>
          <p:cNvCxnSpPr/>
          <p:nvPr/>
        </p:nvCxnSpPr>
        <p:spPr>
          <a:xfrm flipH="1">
            <a:off x="1320490" y="2497085"/>
            <a:ext cx="291124" cy="7886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215414" y="2270681"/>
            <a:ext cx="1133130" cy="990285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789468" y="3999482"/>
            <a:ext cx="1071127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HEL and racks</a:t>
            </a:r>
            <a:endParaRPr lang="en-GB" sz="1000" b="1" dirty="0"/>
          </a:p>
        </p:txBody>
      </p:sp>
      <p:sp>
        <p:nvSpPr>
          <p:cNvPr id="66" name="Rectangle 65"/>
          <p:cNvSpPr/>
          <p:nvPr/>
        </p:nvSpPr>
        <p:spPr>
          <a:xfrm rot="1837751">
            <a:off x="5410441" y="2179876"/>
            <a:ext cx="554120" cy="16509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4730355" y="2218880"/>
            <a:ext cx="713197" cy="11785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110490" y="2691906"/>
            <a:ext cx="511679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00" b="1" dirty="0" smtClean="0"/>
              <a:t>UA43</a:t>
            </a:r>
            <a:endParaRPr lang="en-GB" sz="1000" b="1" dirty="0"/>
          </a:p>
        </p:txBody>
      </p:sp>
      <p:sp>
        <p:nvSpPr>
          <p:cNvPr id="38" name="Rectangle 37"/>
          <p:cNvSpPr/>
          <p:nvPr/>
        </p:nvSpPr>
        <p:spPr>
          <a:xfrm>
            <a:off x="528336" y="4331805"/>
            <a:ext cx="8418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ST0676534_01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87624" y="2379177"/>
            <a:ext cx="326513" cy="19087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37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INDEX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12000" y="1646238"/>
            <a:ext cx="7920000" cy="3391025"/>
          </a:xfrm>
        </p:spPr>
        <p:txBody>
          <a:bodyPr>
            <a:normAutofit/>
          </a:bodyPr>
          <a:lstStyle/>
          <a:p>
            <a:pPr marL="1371600" lvl="2" indent="-457200">
              <a:buAutoNum type="arabicPeriod"/>
            </a:pPr>
            <a:r>
              <a:rPr lang="en-GB" dirty="0" smtClean="0"/>
              <a:t>Preliminary integration of HEL in HL-LHC machine and technical services in the tunnel of 4L</a:t>
            </a:r>
          </a:p>
          <a:p>
            <a:pPr marL="1371600" lvl="2" indent="-457200">
              <a:buAutoNum type="arabicPeriod"/>
            </a:pPr>
            <a:r>
              <a:rPr lang="en-GB" dirty="0" smtClean="0"/>
              <a:t>Preliminary integration of technical services in service caverns of 4L</a:t>
            </a:r>
          </a:p>
          <a:p>
            <a:pPr marL="1371600" lvl="2" indent="-457200">
              <a:buAutoNum type="arabicPeriod"/>
            </a:pPr>
            <a:r>
              <a:rPr lang="en-GB" dirty="0" smtClean="0"/>
              <a:t>Conclusions</a:t>
            </a:r>
          </a:p>
          <a:p>
            <a:pPr marL="914400" lvl="2" indent="0">
              <a:buNone/>
            </a:pPr>
            <a:endParaRPr lang="en-GB" dirty="0" smtClean="0"/>
          </a:p>
          <a:p>
            <a:pPr marL="1371600" lvl="2" indent="-457200">
              <a:buAutoNum type="arabicPeriod"/>
            </a:pPr>
            <a:endParaRPr lang="en-GB" dirty="0"/>
          </a:p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4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 smtClean="0"/>
              <a:t>HEL – Conclusions</a:t>
            </a:r>
            <a:endParaRPr lang="en-GB" sz="2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64400" y="1066801"/>
            <a:ext cx="7920000" cy="368022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 smtClean="0"/>
              <a:t>In view of a possible technological and integration review in autumn this year the integration and service analysis should be updated taking into account:</a:t>
            </a:r>
          </a:p>
          <a:p>
            <a:pPr lvl="2"/>
            <a:r>
              <a:rPr lang="en-GB" dirty="0" smtClean="0"/>
              <a:t>Results of EE computation</a:t>
            </a:r>
          </a:p>
          <a:p>
            <a:pPr lvl="2"/>
            <a:r>
              <a:rPr lang="en-GB" dirty="0" smtClean="0"/>
              <a:t>Addition of Beam Instrumentation equipment and its impact on the HEL design and of the general services requirements</a:t>
            </a:r>
          </a:p>
          <a:p>
            <a:pPr lvl="2"/>
            <a:r>
              <a:rPr lang="en-GB" dirty="0" smtClean="0"/>
              <a:t>A detailed analysis of other ancillary equipment that should be placed in the LHC tunnel (e-gun ancillaries?)</a:t>
            </a:r>
          </a:p>
          <a:p>
            <a:pPr lvl="2"/>
            <a:r>
              <a:rPr lang="en-GB" dirty="0" smtClean="0"/>
              <a:t>Cabling routing from PC to HEL should be defined and integrated</a:t>
            </a:r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1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9" name="Titre 7"/>
          <p:cNvSpPr txBox="1">
            <a:spLocks/>
          </p:cNvSpPr>
          <p:nvPr/>
        </p:nvSpPr>
        <p:spPr>
          <a:xfrm>
            <a:off x="683568" y="2643758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i="1" dirty="0" smtClean="0"/>
              <a:t>Thank you</a:t>
            </a:r>
            <a:endParaRPr lang="en-GB" sz="26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54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0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9" name="Titre 7"/>
          <p:cNvSpPr txBox="1">
            <a:spLocks/>
          </p:cNvSpPr>
          <p:nvPr/>
        </p:nvSpPr>
        <p:spPr>
          <a:xfrm>
            <a:off x="683568" y="2643758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00" i="1" dirty="0" smtClean="0"/>
              <a:t>Extra slides</a:t>
            </a:r>
            <a:endParaRPr lang="en-GB" sz="26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64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HEL- </a:t>
            </a:r>
            <a:r>
              <a:rPr lang="es-ES" dirty="0" err="1" smtClean="0"/>
              <a:t>Optics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630" y="766867"/>
            <a:ext cx="5981625" cy="4135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6136" y="4794541"/>
            <a:ext cx="1410139" cy="215444"/>
          </a:xfrm>
          <a:prstGeom prst="rect">
            <a:avLst/>
          </a:prstGeom>
          <a:solidFill>
            <a:schemeClr val="accent1">
              <a:tint val="2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bg2">
                    <a:lumMod val="75000"/>
                  </a:schemeClr>
                </a:solidFill>
              </a:rPr>
              <a:t>Courtesy of Adriana Rossi</a:t>
            </a:r>
            <a:endParaRPr lang="en-GB" sz="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2000" y="227011"/>
            <a:ext cx="7920000" cy="540000"/>
          </a:xfrm>
        </p:spPr>
        <p:txBody>
          <a:bodyPr/>
          <a:lstStyle/>
          <a:p>
            <a:r>
              <a:rPr lang="en-GB" sz="2400" dirty="0" smtClean="0"/>
              <a:t>Layout integration in HL-LHC machine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66" y="1275606"/>
            <a:ext cx="7685734" cy="2633274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2767297"/>
            <a:ext cx="3227413" cy="199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ST0574939_01</a:t>
            </a:r>
          </a:p>
        </p:txBody>
      </p:sp>
      <p:sp>
        <p:nvSpPr>
          <p:cNvPr id="7" name="Oval 6"/>
          <p:cNvSpPr/>
          <p:nvPr/>
        </p:nvSpPr>
        <p:spPr>
          <a:xfrm>
            <a:off x="1740428" y="2497297"/>
            <a:ext cx="672545" cy="1260598"/>
          </a:xfrm>
          <a:prstGeom prst="ellips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64918" y="1547340"/>
            <a:ext cx="202826" cy="949958"/>
          </a:xfrm>
          <a:prstGeom prst="straightConnector1">
            <a:avLst/>
          </a:prstGeom>
          <a:ln w="158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50824" y="979063"/>
            <a:ext cx="371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 design of vacuum chamber supports to gain some space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0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Sketch layout with HEL - 4L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3672396" y="3867894"/>
            <a:ext cx="4283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Total length of RF zone (from HEL to IP): 37357 mm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37" y="627534"/>
            <a:ext cx="8473389" cy="287783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99592" y="3075806"/>
            <a:ext cx="360040" cy="792088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27784" y="3795886"/>
            <a:ext cx="612068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" y="3996413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Distance from IP4: 43529 mm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4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2000" y="121631"/>
            <a:ext cx="7920000" cy="540000"/>
          </a:xfrm>
        </p:spPr>
        <p:txBody>
          <a:bodyPr/>
          <a:lstStyle/>
          <a:p>
            <a:r>
              <a:rPr lang="en-GB" dirty="0" smtClean="0"/>
              <a:t>Interface of HEL with other equipment 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30965"/>
            <a:ext cx="8414791" cy="3707680"/>
          </a:xfrm>
        </p:spPr>
        <p:txBody>
          <a:bodyPr>
            <a:normAutofit fontScale="70000" lnSpcReduction="20000"/>
          </a:bodyPr>
          <a:lstStyle/>
          <a:p>
            <a:pPr lvl="2"/>
            <a:r>
              <a:rPr lang="en-GB" dirty="0" smtClean="0"/>
              <a:t>Vacuum </a:t>
            </a:r>
            <a:r>
              <a:rPr lang="en-GB" dirty="0"/>
              <a:t>pressure during operation must be lower 10</a:t>
            </a:r>
            <a:r>
              <a:rPr lang="en-GB" baseline="30000" dirty="0"/>
              <a:t>-11</a:t>
            </a:r>
            <a:r>
              <a:rPr lang="en-GB" dirty="0"/>
              <a:t> mbar.</a:t>
            </a:r>
          </a:p>
          <a:p>
            <a:pPr lvl="2"/>
            <a:r>
              <a:rPr lang="es-ES" dirty="0" err="1"/>
              <a:t>Vacuum</a:t>
            </a:r>
            <a:r>
              <a:rPr lang="es-ES" dirty="0"/>
              <a:t> </a:t>
            </a:r>
            <a:r>
              <a:rPr lang="es-ES" dirty="0" err="1"/>
              <a:t>chamber</a:t>
            </a:r>
            <a:r>
              <a:rPr lang="es-ES" dirty="0"/>
              <a:t> NEG </a:t>
            </a:r>
            <a:r>
              <a:rPr lang="es-ES" dirty="0" err="1"/>
              <a:t>coated</a:t>
            </a:r>
            <a:r>
              <a:rPr lang="es-ES" dirty="0"/>
              <a:t>.</a:t>
            </a:r>
          </a:p>
          <a:p>
            <a:pPr lvl="2"/>
            <a:r>
              <a:rPr lang="en-GB" dirty="0"/>
              <a:t>Vacuum chamber inner diameter: 80 mm. </a:t>
            </a:r>
          </a:p>
          <a:p>
            <a:pPr lvl="2"/>
            <a:r>
              <a:rPr lang="en-GB" dirty="0"/>
              <a:t>Vacuum chamber material: cooper.</a:t>
            </a:r>
          </a:p>
          <a:p>
            <a:pPr lvl="2"/>
            <a:r>
              <a:rPr lang="en-GB" dirty="0"/>
              <a:t>Bake-out temperature: 250</a:t>
            </a:r>
            <a:r>
              <a:rPr lang="es-ES" dirty="0"/>
              <a:t>°C.</a:t>
            </a:r>
          </a:p>
          <a:p>
            <a:pPr lvl="2"/>
            <a:r>
              <a:rPr lang="es-ES" dirty="0"/>
              <a:t>25 mm </a:t>
            </a:r>
            <a:r>
              <a:rPr lang="es-ES" dirty="0" err="1"/>
              <a:t>bake-out</a:t>
            </a:r>
            <a:r>
              <a:rPr lang="es-ES" dirty="0"/>
              <a:t> </a:t>
            </a:r>
            <a:r>
              <a:rPr lang="es-ES" dirty="0" err="1"/>
              <a:t>jacket</a:t>
            </a:r>
            <a:r>
              <a:rPr lang="es-ES" dirty="0"/>
              <a:t>.</a:t>
            </a:r>
            <a:endParaRPr lang="en-GB" dirty="0"/>
          </a:p>
          <a:p>
            <a:pPr lvl="2"/>
            <a:r>
              <a:rPr lang="en-GB" dirty="0"/>
              <a:t>Sector valve for the </a:t>
            </a:r>
            <a:r>
              <a:rPr lang="en-GB" dirty="0" smtClean="0"/>
              <a:t>e-gun: </a:t>
            </a:r>
            <a:endParaRPr lang="en-GB" dirty="0"/>
          </a:p>
          <a:p>
            <a:pPr lvl="3"/>
            <a:r>
              <a:rPr lang="en-GB" sz="2000" dirty="0"/>
              <a:t>Exchange procedure to be study.</a:t>
            </a:r>
          </a:p>
          <a:p>
            <a:pPr lvl="2"/>
            <a:r>
              <a:rPr lang="en-GB" dirty="0"/>
              <a:t>The design of the collector should avoid degassing.</a:t>
            </a:r>
          </a:p>
          <a:p>
            <a:pPr lvl="3"/>
            <a:r>
              <a:rPr lang="en-GB" sz="2000" dirty="0"/>
              <a:t>In case of collector degassing, ion pumps or </a:t>
            </a:r>
            <a:r>
              <a:rPr lang="en-GB" sz="2000" dirty="0" smtClean="0"/>
              <a:t>in worst case 1 </a:t>
            </a:r>
            <a:r>
              <a:rPr lang="en-GB" sz="2000" dirty="0"/>
              <a:t>m length NEG coated vacuum pipe on both sides of the HEL should be installed</a:t>
            </a:r>
            <a:r>
              <a:rPr lang="en-GB" sz="2000" dirty="0" smtClean="0"/>
              <a:t>. (Not in present layout proposal) → </a:t>
            </a:r>
            <a:r>
              <a:rPr lang="en-GB" sz="2000" dirty="0"/>
              <a:t>to be </a:t>
            </a:r>
            <a:r>
              <a:rPr lang="en-GB" sz="2000" dirty="0" smtClean="0"/>
              <a:t>studied by the HEL team and WP12.</a:t>
            </a:r>
            <a:endParaRPr lang="en-GB" sz="2000" dirty="0"/>
          </a:p>
          <a:p>
            <a:pPr lvl="2"/>
            <a:endParaRPr lang="es-ES" dirty="0" smtClean="0"/>
          </a:p>
          <a:p>
            <a:pPr lvl="2"/>
            <a:endParaRPr lang="es-ES" dirty="0" smtClean="0"/>
          </a:p>
          <a:p>
            <a:pPr lvl="2"/>
            <a:r>
              <a:rPr lang="en-GB" dirty="0" smtClean="0"/>
              <a:t>2 x Current Transformer</a:t>
            </a:r>
          </a:p>
          <a:p>
            <a:pPr lvl="2"/>
            <a:r>
              <a:rPr lang="en-GB" dirty="0" smtClean="0"/>
              <a:t>2 x Beam Position Monitor</a:t>
            </a:r>
          </a:p>
          <a:p>
            <a:pPr lvl="2"/>
            <a:r>
              <a:rPr lang="en-GB" dirty="0" smtClean="0"/>
              <a:t>2 x Gas Jet Monitor</a:t>
            </a:r>
            <a:r>
              <a:rPr lang="en-GB" sz="1900" dirty="0" smtClean="0"/>
              <a:t/>
            </a:r>
            <a:br>
              <a:rPr lang="en-GB" sz="1900" dirty="0" smtClean="0"/>
            </a:br>
            <a:endParaRPr lang="es-ES" sz="1900" dirty="0">
              <a:sym typeface="Wingdings" panose="05000000000000000000" pitchFamily="2" charset="2"/>
            </a:endParaRPr>
          </a:p>
          <a:p>
            <a:pPr lvl="1"/>
            <a:endParaRPr lang="en-GB" sz="1900" dirty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20075"/>
          <a:stretch/>
        </p:blipFill>
        <p:spPr>
          <a:xfrm>
            <a:off x="6859175" y="731485"/>
            <a:ext cx="1944216" cy="198296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555196" y="1548197"/>
            <a:ext cx="432048" cy="432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719738">
            <a:off x="7601446" y="1573654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135mm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>
          <a:xfrm>
            <a:off x="-2434698" y="493038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u="sng" dirty="0" smtClean="0"/>
              <a:t>Vacuum:</a:t>
            </a:r>
            <a:endParaRPr lang="en-GB" sz="2000" u="sng" dirty="0"/>
          </a:p>
        </p:txBody>
      </p:sp>
      <p:sp>
        <p:nvSpPr>
          <p:cNvPr id="13" name="Titre 7"/>
          <p:cNvSpPr txBox="1">
            <a:spLocks/>
          </p:cNvSpPr>
          <p:nvPr/>
        </p:nvSpPr>
        <p:spPr>
          <a:xfrm>
            <a:off x="-2772816" y="3365911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u="sng" dirty="0" smtClean="0"/>
              <a:t>BI:</a:t>
            </a:r>
            <a:endParaRPr lang="en-GB" sz="2000" u="sng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35239" y="1087443"/>
            <a:ext cx="1080120" cy="11040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719738">
            <a:off x="7832312" y="1494667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454 mm</a:t>
            </a:r>
            <a:endParaRPr lang="en-GB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5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2000" y="121631"/>
            <a:ext cx="7920000" cy="540000"/>
          </a:xfrm>
        </p:spPr>
        <p:txBody>
          <a:bodyPr/>
          <a:lstStyle/>
          <a:p>
            <a:r>
              <a:rPr lang="en-GB" dirty="0" smtClean="0"/>
              <a:t>Interface of HEL with other equipment 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20075"/>
          <a:stretch/>
        </p:blipFill>
        <p:spPr>
          <a:xfrm>
            <a:off x="6804248" y="847640"/>
            <a:ext cx="1944216" cy="198296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7555196" y="1618876"/>
            <a:ext cx="432048" cy="432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719738">
            <a:off x="7546519" y="1689809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135mm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13" name="Titre 7"/>
          <p:cNvSpPr txBox="1">
            <a:spLocks/>
          </p:cNvSpPr>
          <p:nvPr/>
        </p:nvSpPr>
        <p:spPr>
          <a:xfrm>
            <a:off x="-3060848" y="3434986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u="sng" dirty="0" smtClean="0"/>
              <a:t>BI:</a:t>
            </a:r>
            <a:endParaRPr lang="en-GB" sz="2000" u="sng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80312" y="1203598"/>
            <a:ext cx="1080120" cy="11040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719738">
            <a:off x="7777385" y="1610822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0000"/>
                </a:solidFill>
              </a:rPr>
              <a:t>454 mm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699542"/>
            <a:ext cx="5040560" cy="352839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88953" y="857936"/>
            <a:ext cx="4719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From inside </a:t>
            </a:r>
            <a:r>
              <a:rPr lang="en-GB" i="1" dirty="0"/>
              <a:t>to outside in grey the room temperature vacuum tank, in brown the thermal screen, in grey the helium tank wall, in orange the main solenoid, in blue the corrector coils generating a horizontal and a vertical dipole. Then follow the helium tank wall, the thermal screen and the vacuum tank. The overall external diameter is 454 mm.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24128" y="1923678"/>
            <a:ext cx="1728192" cy="1272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0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Sketch layout in case of possible RF upgrade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40716"/>
            <a:ext cx="6627000" cy="270000"/>
          </a:xfrm>
        </p:spPr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90" t="6819" r="11740"/>
          <a:stretch/>
        </p:blipFill>
        <p:spPr>
          <a:xfrm>
            <a:off x="683568" y="1059582"/>
            <a:ext cx="755089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REMARK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12000" y="1075286"/>
            <a:ext cx="7920000" cy="3391025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GB" i="1" dirty="0" smtClean="0"/>
              <a:t>This is a preliminary integration study of the Hollow e-lenses in the machine lay-out for HL-LHC and its technical services in the tunnel and service caverns with the present conceptual design of the device (EDMS No: 1765930.v1). The conceptual design is subject to change due to further technical optimizations and definitions by the WPs involved in its design. In particular possible integration in the Hollow e-lenses of Beam Instrumentation that are not accounted here and for which the possible impact on the device and layout is not known.</a:t>
            </a:r>
          </a:p>
          <a:p>
            <a:pPr marL="914400" lvl="2" indent="0">
              <a:buNone/>
            </a:pPr>
            <a:endParaRPr lang="en-GB" i="1" dirty="0" smtClean="0"/>
          </a:p>
          <a:p>
            <a:pPr marL="1371600" lvl="2" indent="-457200">
              <a:buAutoNum type="arabicPeriod"/>
            </a:pPr>
            <a:endParaRPr lang="en-GB" dirty="0"/>
          </a:p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5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2000" y="323396"/>
            <a:ext cx="7920000" cy="540000"/>
          </a:xfrm>
        </p:spPr>
        <p:txBody>
          <a:bodyPr/>
          <a:lstStyle/>
          <a:p>
            <a:r>
              <a:rPr lang="en-GB" dirty="0" smtClean="0"/>
              <a:t>Sketch layout in case of possible RF upgrade with arbitrarily longer HEL</a:t>
            </a:r>
            <a:br>
              <a:rPr lang="en-GB" dirty="0" smtClean="0"/>
            </a:br>
            <a:r>
              <a:rPr lang="en-GB" dirty="0" smtClean="0"/>
              <a:t> </a:t>
            </a:r>
            <a:r>
              <a:rPr lang="en-GB" sz="2000" dirty="0" smtClean="0"/>
              <a:t>(+500 mm for instrumentation)</a:t>
            </a:r>
            <a:endParaRPr lang="en-GB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40204"/>
            <a:ext cx="8455295" cy="28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4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 smtClean="0"/>
              <a:t>HEL – Conclusions</a:t>
            </a:r>
            <a:endParaRPr lang="en-GB" sz="2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29151" y="847640"/>
          <a:ext cx="6696744" cy="3750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629"/>
                <a:gridCol w="1067240"/>
                <a:gridCol w="2692858"/>
                <a:gridCol w="1412017"/>
              </a:tblGrid>
              <a:tr h="460504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System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Type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Description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Actions</a:t>
                      </a:r>
                      <a:endParaRPr lang="en-GB" sz="800" dirty="0"/>
                    </a:p>
                  </a:txBody>
                  <a:tcPr/>
                </a:tc>
              </a:tr>
              <a:tr h="376008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Gas Position Monitor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Open</a:t>
                      </a:r>
                      <a:r>
                        <a:rPr lang="en-GB" sz="800" b="1" baseline="0" dirty="0" smtClean="0"/>
                        <a:t> option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It will increase the length of the device,</a:t>
                      </a:r>
                      <a:r>
                        <a:rPr lang="en-GB" sz="800" b="1" baseline="0" dirty="0" smtClean="0"/>
                        <a:t> therefore decrease space between HEL and BPM after ADT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Wait to see if it is going to be included</a:t>
                      </a:r>
                      <a:endParaRPr lang="en-GB" sz="800" b="1" dirty="0"/>
                    </a:p>
                  </a:txBody>
                  <a:tcPr/>
                </a:tc>
              </a:tr>
              <a:tr h="501345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Gun and collector degassing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Design optimization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Design of electrons gun and collector to avoid degassing, otherwise 1m of vacuum chamber in</a:t>
                      </a:r>
                      <a:r>
                        <a:rPr lang="en-GB" sz="800" b="1" baseline="0" dirty="0" smtClean="0"/>
                        <a:t> both extremes of HEL with NEG coating needed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Design</a:t>
                      </a:r>
                      <a:r>
                        <a:rPr lang="en-GB" sz="800" b="1" baseline="0" dirty="0" smtClean="0"/>
                        <a:t> of the collector avoiding degassing</a:t>
                      </a:r>
                      <a:endParaRPr lang="en-GB" sz="800" b="1" dirty="0"/>
                    </a:p>
                  </a:txBody>
                  <a:tcPr/>
                </a:tc>
              </a:tr>
              <a:tr h="394804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Space for pumps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Design optimization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Not so much space for the ion</a:t>
                      </a:r>
                      <a:r>
                        <a:rPr lang="en-GB" sz="800" b="1" baseline="0" dirty="0" smtClean="0"/>
                        <a:t> pump in e-gun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Interaction</a:t>
                      </a:r>
                      <a:r>
                        <a:rPr lang="en-GB" sz="800" b="1" baseline="0" dirty="0" smtClean="0"/>
                        <a:t> with Vacuum for HEL design</a:t>
                      </a:r>
                      <a:endParaRPr lang="en-GB" sz="800" b="1" dirty="0"/>
                    </a:p>
                  </a:txBody>
                  <a:tcPr/>
                </a:tc>
              </a:tr>
              <a:tr h="459566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Supports</a:t>
                      </a:r>
                      <a:r>
                        <a:rPr lang="en-GB" sz="800" b="1" baseline="0" dirty="0" smtClean="0"/>
                        <a:t> for vacuum chamber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Design</a:t>
                      </a:r>
                      <a:r>
                        <a:rPr lang="en-GB" sz="800" b="1" baseline="0" dirty="0" smtClean="0"/>
                        <a:t> optimization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Support</a:t>
                      </a:r>
                      <a:r>
                        <a:rPr lang="en-GB" sz="800" b="1" baseline="0" dirty="0" smtClean="0"/>
                        <a:t> of vacuum chamber between HEL and Valve takes space maybe needed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Design of new supports</a:t>
                      </a:r>
                      <a:endParaRPr lang="en-GB" sz="800" b="1" dirty="0"/>
                    </a:p>
                  </a:txBody>
                  <a:tcPr/>
                </a:tc>
              </a:tr>
              <a:tr h="373537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Racks options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Integration study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Two options for racks, depending on total number</a:t>
                      </a:r>
                      <a:r>
                        <a:rPr lang="en-GB" sz="800" b="1" baseline="0" dirty="0" smtClean="0"/>
                        <a:t> of racks needed and space availability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Conduct</a:t>
                      </a:r>
                      <a:r>
                        <a:rPr lang="en-GB" sz="800" b="1" baseline="0" dirty="0" smtClean="0"/>
                        <a:t> integration studies</a:t>
                      </a:r>
                      <a:endParaRPr lang="en-GB" sz="800" b="1" dirty="0"/>
                    </a:p>
                  </a:txBody>
                  <a:tcPr/>
                </a:tc>
              </a:tr>
              <a:tr h="394804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Cryogenic supply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Technical</a:t>
                      </a:r>
                      <a:r>
                        <a:rPr lang="en-GB" sz="800" b="1" baseline="0" dirty="0" smtClean="0"/>
                        <a:t> study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Two</a:t>
                      </a:r>
                      <a:r>
                        <a:rPr lang="en-GB" sz="800" b="1" baseline="0" dirty="0" smtClean="0"/>
                        <a:t> options for cryogenic supply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Conduct</a:t>
                      </a:r>
                      <a:r>
                        <a:rPr lang="en-GB" sz="800" b="1" baseline="0" dirty="0" smtClean="0"/>
                        <a:t> studies</a:t>
                      </a:r>
                      <a:endParaRPr lang="en-GB" sz="800" b="1" dirty="0"/>
                    </a:p>
                  </a:txBody>
                  <a:tcPr/>
                </a:tc>
              </a:tr>
              <a:tr h="394804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EE</a:t>
                      </a:r>
                      <a:r>
                        <a:rPr lang="en-GB" sz="800" b="1" baseline="0" dirty="0" smtClean="0"/>
                        <a:t> 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Technical study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On-going</a:t>
                      </a:r>
                      <a:r>
                        <a:rPr lang="en-GB" sz="800" b="1" baseline="0" dirty="0" smtClean="0"/>
                        <a:t> study to see if the coils are self-protected, it will save space for EE racks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Wait</a:t>
                      </a:r>
                      <a:r>
                        <a:rPr lang="en-GB" sz="800" b="1" baseline="0" dirty="0" smtClean="0"/>
                        <a:t> for results</a:t>
                      </a:r>
                      <a:endParaRPr lang="en-GB" sz="800" b="1" dirty="0"/>
                    </a:p>
                  </a:txBody>
                  <a:tcPr/>
                </a:tc>
              </a:tr>
              <a:tr h="394804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DC Cabling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Study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DC cabling and integration has to be studied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Conduct</a:t>
                      </a:r>
                      <a:r>
                        <a:rPr lang="en-GB" sz="800" b="1" baseline="0" dirty="0" smtClean="0"/>
                        <a:t> studies</a:t>
                      </a:r>
                      <a:endParaRPr lang="en-GB" sz="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re 7"/>
          <p:cNvSpPr txBox="1">
            <a:spLocks/>
          </p:cNvSpPr>
          <p:nvPr/>
        </p:nvSpPr>
        <p:spPr>
          <a:xfrm>
            <a:off x="323528" y="1707654"/>
            <a:ext cx="7920000" cy="288032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Preliminary integration of HEL in HL-LHC machine and technical services in the tunnel of </a:t>
            </a:r>
            <a:r>
              <a:rPr lang="en-GB" dirty="0" smtClean="0"/>
              <a:t>4L</a:t>
            </a:r>
            <a:r>
              <a:rPr lang="es-ES" dirty="0" smtClean="0"/>
              <a:t>*</a:t>
            </a: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algn="l"/>
            <a:r>
              <a:rPr lang="es-ES" sz="1800" b="0" i="1" dirty="0" smtClean="0"/>
              <a:t>*</a:t>
            </a:r>
            <a:r>
              <a:rPr lang="es-ES" sz="1800" b="0" i="1" dirty="0" err="1" smtClean="0"/>
              <a:t>Please</a:t>
            </a:r>
            <a:r>
              <a:rPr lang="es-ES" sz="1800" b="0" i="1" dirty="0" smtClean="0"/>
              <a:t> note </a:t>
            </a:r>
            <a:r>
              <a:rPr lang="es-ES" sz="1800" b="0" i="1" dirty="0" err="1" smtClean="0"/>
              <a:t>that</a:t>
            </a:r>
            <a:r>
              <a:rPr lang="es-ES" sz="1800" b="0" i="1" dirty="0" smtClean="0"/>
              <a:t> 4R </a:t>
            </a:r>
            <a:r>
              <a:rPr lang="es-ES" sz="1800" b="0" i="1" dirty="0" err="1" smtClean="0"/>
              <a:t>is</a:t>
            </a:r>
            <a:r>
              <a:rPr lang="es-ES" sz="1800" b="0" i="1" dirty="0" smtClean="0"/>
              <a:t> </a:t>
            </a:r>
            <a:r>
              <a:rPr lang="es-ES" sz="1800" b="0" i="1" dirty="0" err="1" smtClean="0"/>
              <a:t>symmetric</a:t>
            </a:r>
            <a:r>
              <a:rPr lang="es-ES" sz="1800" b="0" i="1" dirty="0" smtClean="0"/>
              <a:t> to 4L</a:t>
            </a:r>
          </a:p>
        </p:txBody>
      </p:sp>
    </p:spTree>
    <p:extLst>
      <p:ext uri="{BB962C8B-B14F-4D97-AF65-F5344CB8AC3E}">
        <p14:creationId xmlns:p14="http://schemas.microsoft.com/office/powerpoint/2010/main" val="32323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Overview of LSS4 P4L</a:t>
            </a:r>
            <a:endParaRPr lang="en-GB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grpSp>
        <p:nvGrpSpPr>
          <p:cNvPr id="40" name="Group 39"/>
          <p:cNvGrpSpPr/>
          <p:nvPr/>
        </p:nvGrpSpPr>
        <p:grpSpPr>
          <a:xfrm>
            <a:off x="354060" y="1059582"/>
            <a:ext cx="8435879" cy="3233711"/>
            <a:chOff x="156001" y="1305681"/>
            <a:chExt cx="8684599" cy="345638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6" t="14247" r="4362" b="24066"/>
            <a:stretch/>
          </p:blipFill>
          <p:spPr bwMode="auto">
            <a:xfrm>
              <a:off x="156001" y="1305681"/>
              <a:ext cx="8684599" cy="345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269935" y="1377640"/>
              <a:ext cx="8524235" cy="2764033"/>
              <a:chOff x="269935" y="1377640"/>
              <a:chExt cx="8524235" cy="276403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579970" y="3464565"/>
                <a:ext cx="6472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chemeClr val="bg1"/>
                    </a:solidFill>
                  </a:rPr>
                  <a:t>UA43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342838" y="2058372"/>
                <a:ext cx="6335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/>
                    </a:solidFill>
                  </a:rPr>
                  <a:t>R</a:t>
                </a:r>
                <a:r>
                  <a:rPr lang="en-GB" sz="1600" b="1" dirty="0" smtClean="0">
                    <a:solidFill>
                      <a:schemeClr val="bg1"/>
                    </a:solidFill>
                  </a:rPr>
                  <a:t>A43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349419" y="3184330"/>
                <a:ext cx="59182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chemeClr val="bg1"/>
                    </a:solidFill>
                  </a:rPr>
                  <a:t>UJ44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326796" y="3623694"/>
                <a:ext cx="61427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chemeClr val="bg1"/>
                    </a:solidFill>
                  </a:rPr>
                  <a:t>UL44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009192" y="3803119"/>
                <a:ext cx="6254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/>
                  <a:t>US45</a:t>
                </a:r>
                <a:endParaRPr lang="en-GB" sz="16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101632" y="1835993"/>
                <a:ext cx="6238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chemeClr val="bg1"/>
                    </a:solidFill>
                  </a:rPr>
                  <a:t>RB44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193773" y="2396926"/>
                <a:ext cx="630439" cy="28803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840969" y="2396926"/>
                <a:ext cx="426806" cy="288032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633932" y="2405310"/>
                <a:ext cx="648071" cy="28803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858067" y="2396926"/>
                <a:ext cx="936103" cy="28803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269935" y="1734907"/>
                <a:ext cx="648072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270108" y="1628494"/>
                <a:ext cx="65356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408378" y="1377640"/>
                <a:ext cx="377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FF0000"/>
                    </a:solidFill>
                  </a:rPr>
                  <a:t>B2</a:t>
                </a:r>
                <a:endParaRPr lang="en-GB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206398" y="2045873"/>
                <a:ext cx="5565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FFC000"/>
                    </a:solidFill>
                  </a:rPr>
                  <a:t>D3L4</a:t>
                </a:r>
                <a:endParaRPr lang="en-GB" sz="1400" b="1" i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791037" y="2041187"/>
                <a:ext cx="559770" cy="328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FF0000"/>
                    </a:solidFill>
                  </a:rPr>
                  <a:t>HEL</a:t>
                </a:r>
                <a:endParaRPr lang="en-GB" sz="14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718382" y="2097533"/>
                <a:ext cx="4921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FFC000"/>
                    </a:solidFill>
                  </a:rPr>
                  <a:t>ADT</a:t>
                </a:r>
                <a:endParaRPr lang="en-GB" sz="1400" b="1" i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161466" y="2015969"/>
                <a:ext cx="46602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b="1" i="1" dirty="0" smtClean="0">
                    <a:solidFill>
                      <a:srgbClr val="FFC000"/>
                    </a:solidFill>
                  </a:rPr>
                  <a:t>ACS</a:t>
                </a:r>
                <a:endParaRPr lang="en-GB" sz="1400" b="1" i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88743" y="1705236"/>
                <a:ext cx="377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 smtClean="0">
                    <a:solidFill>
                      <a:srgbClr val="00B0F0"/>
                    </a:solidFill>
                  </a:rPr>
                  <a:t>B1</a:t>
                </a:r>
                <a:endParaRPr lang="en-GB" sz="1400" b="1" dirty="0">
                  <a:solidFill>
                    <a:srgbClr val="00B0F0"/>
                  </a:solidFill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273618" y="4321053"/>
            <a:ext cx="84189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ST0676534_01</a:t>
            </a:r>
          </a:p>
        </p:txBody>
      </p:sp>
    </p:spTree>
    <p:extLst>
      <p:ext uri="{BB962C8B-B14F-4D97-AF65-F5344CB8AC3E}">
        <p14:creationId xmlns:p14="http://schemas.microsoft.com/office/powerpoint/2010/main" val="14230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Titre 7"/>
          <p:cNvSpPr txBox="1">
            <a:spLocks/>
          </p:cNvSpPr>
          <p:nvPr/>
        </p:nvSpPr>
        <p:spPr>
          <a:xfrm>
            <a:off x="620407" y="111504"/>
            <a:ext cx="7920000" cy="1101471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HEL – </a:t>
            </a:r>
            <a:r>
              <a:rPr lang="es-ES" sz="2400" dirty="0" err="1" smtClean="0"/>
              <a:t>Dimensions</a:t>
            </a:r>
            <a:endParaRPr lang="es-ES" sz="2400" dirty="0" smtClean="0"/>
          </a:p>
          <a:p>
            <a:r>
              <a:rPr lang="en-US" sz="2000" dirty="0" smtClean="0"/>
              <a:t>Previous design was used in May 2017. </a:t>
            </a:r>
          </a:p>
          <a:p>
            <a:r>
              <a:rPr lang="en-US" sz="2000" dirty="0" smtClean="0"/>
              <a:t>Integration being redone with new optimized design</a:t>
            </a:r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3313"/>
          <a:stretch/>
        </p:blipFill>
        <p:spPr>
          <a:xfrm>
            <a:off x="899592" y="1212975"/>
            <a:ext cx="7017024" cy="287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Titre 7"/>
          <p:cNvSpPr txBox="1">
            <a:spLocks/>
          </p:cNvSpPr>
          <p:nvPr/>
        </p:nvSpPr>
        <p:spPr>
          <a:xfrm>
            <a:off x="620407" y="111505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HEL – </a:t>
            </a:r>
            <a:r>
              <a:rPr lang="es-ES" dirty="0" err="1" smtClean="0"/>
              <a:t>Dimensions</a:t>
            </a:r>
            <a:endParaRPr lang="es-ES" dirty="0" smtClean="0"/>
          </a:p>
          <a:p>
            <a:r>
              <a:rPr lang="en-US" sz="2000" dirty="0" smtClean="0"/>
              <a:t>New </a:t>
            </a:r>
            <a:r>
              <a:rPr lang="en-US" sz="2000" dirty="0"/>
              <a:t>optimized design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4299942"/>
            <a:ext cx="525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Previous total length used for this integration 6171 mm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5" y="987574"/>
            <a:ext cx="6696744" cy="32825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09789" y="4585395"/>
            <a:ext cx="5256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New design total length used for this integration </a:t>
            </a:r>
            <a:r>
              <a:rPr lang="en-GB" sz="1400" b="1" dirty="0" smtClean="0">
                <a:solidFill>
                  <a:srgbClr val="FF0000"/>
                </a:solidFill>
              </a:rPr>
              <a:t>6630 mm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3403881"/>
            <a:ext cx="3191049" cy="5022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204930" y="3671434"/>
            <a:ext cx="708732" cy="28091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77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408081" y="1361022"/>
            <a:ext cx="4908073" cy="3880462"/>
            <a:chOff x="-408081" y="1361022"/>
            <a:chExt cx="4908073" cy="3880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05" t="5941" r="14955" b="1983"/>
            <a:stretch/>
          </p:blipFill>
          <p:spPr>
            <a:xfrm>
              <a:off x="467544" y="1361022"/>
              <a:ext cx="4032448" cy="2777909"/>
            </a:xfrm>
            <a:prstGeom prst="rect">
              <a:avLst/>
            </a:prstGeom>
          </p:spPr>
        </p:pic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-408081" y="3241518"/>
              <a:ext cx="3227413" cy="1999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112" tIns="914112" rIns="914112" bIns="914112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ST0676534_01</a:t>
              </a:r>
              <a:endParaRPr kumimoji="0" lang="en-GB" altLang="en-US" sz="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2000" y="227011"/>
            <a:ext cx="7920000" cy="540000"/>
          </a:xfrm>
        </p:spPr>
        <p:txBody>
          <a:bodyPr/>
          <a:lstStyle/>
          <a:p>
            <a:r>
              <a:rPr lang="en-GB" sz="2400" dirty="0" smtClean="0"/>
              <a:t>Layout integration in HL-LHC machine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37574" y="2142199"/>
            <a:ext cx="46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D3</a:t>
            </a:r>
            <a:endParaRPr lang="en-GB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71600" y="2355938"/>
            <a:ext cx="144456" cy="99632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446" y="2430019"/>
            <a:ext cx="46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DFB</a:t>
            </a:r>
            <a:endParaRPr lang="en-GB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8042" y="2643758"/>
            <a:ext cx="144456" cy="99632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65984" y="1744756"/>
            <a:ext cx="46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HEL</a:t>
            </a:r>
            <a:endParaRPr lang="en-GB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100010" y="1995686"/>
            <a:ext cx="167734" cy="85841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6422" y="1817686"/>
            <a:ext cx="1015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V.C Supports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75656" y="2071930"/>
            <a:ext cx="339630" cy="102839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80898" y="1395965"/>
            <a:ext cx="1177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Ventilation door</a:t>
            </a:r>
            <a:endParaRPr lang="en-GB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547979" y="1622263"/>
            <a:ext cx="511853" cy="59020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853966" y="979832"/>
            <a:ext cx="1177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ADT</a:t>
            </a:r>
            <a:endParaRPr lang="en-GB" sz="1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115983" y="1209351"/>
            <a:ext cx="375898" cy="65851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595399" y="1867867"/>
            <a:ext cx="4278672" cy="2486508"/>
            <a:chOff x="4595399" y="1867867"/>
            <a:chExt cx="4278672" cy="24865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109" y="1867867"/>
              <a:ext cx="4195962" cy="227106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4595399" y="4138931"/>
              <a:ext cx="84189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ST0676534_01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37296" y="967765"/>
            <a:ext cx="3240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Images to be updated</a:t>
            </a:r>
            <a:endParaRPr lang="en-GB" sz="2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612000" y="18086"/>
            <a:ext cx="7920000" cy="540000"/>
          </a:xfrm>
        </p:spPr>
        <p:txBody>
          <a:bodyPr/>
          <a:lstStyle/>
          <a:p>
            <a:r>
              <a:rPr lang="en-GB" dirty="0" smtClean="0"/>
              <a:t>Interface with other equipment in the tunnel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79712" y="4767263"/>
            <a:ext cx="6627000" cy="270000"/>
          </a:xfrm>
        </p:spPr>
        <p:txBody>
          <a:bodyPr/>
          <a:lstStyle/>
          <a:p>
            <a:r>
              <a:rPr lang="fr-FR" noProof="0" dirty="0" smtClean="0"/>
              <a:t>1764989 v.2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2000" y="601834"/>
            <a:ext cx="7920000" cy="1504651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GB" dirty="0" smtClean="0"/>
              <a:t>Cryogenics supply:</a:t>
            </a:r>
          </a:p>
          <a:p>
            <a:pPr lvl="2"/>
            <a:r>
              <a:rPr lang="es-ES" b="1" dirty="0" smtClean="0"/>
              <a:t>New </a:t>
            </a:r>
            <a:r>
              <a:rPr lang="es-ES" b="1" dirty="0" err="1" smtClean="0"/>
              <a:t>dedicated</a:t>
            </a:r>
            <a:r>
              <a:rPr lang="es-ES" b="1" dirty="0" smtClean="0"/>
              <a:t> </a:t>
            </a:r>
            <a:r>
              <a:rPr lang="es-ES" b="1" dirty="0" err="1" smtClean="0"/>
              <a:t>service</a:t>
            </a:r>
            <a:r>
              <a:rPr lang="es-ES" b="1" dirty="0" smtClean="0"/>
              <a:t> module and jumper</a:t>
            </a:r>
            <a:r>
              <a:rPr lang="es-ES" dirty="0" smtClean="0"/>
              <a:t>. </a:t>
            </a:r>
            <a:r>
              <a:rPr lang="es-ES" dirty="0" err="1" smtClean="0"/>
              <a:t>Options</a:t>
            </a:r>
            <a:r>
              <a:rPr lang="es-ES" dirty="0" smtClean="0"/>
              <a:t>: </a:t>
            </a:r>
          </a:p>
          <a:p>
            <a:pPr lvl="3"/>
            <a:r>
              <a:rPr lang="es-ES" dirty="0" err="1" smtClean="0"/>
              <a:t>Possibility</a:t>
            </a:r>
            <a:r>
              <a:rPr lang="es-ES" dirty="0" smtClean="0"/>
              <a:t> to </a:t>
            </a:r>
            <a:r>
              <a:rPr lang="es-ES" dirty="0" err="1" smtClean="0"/>
              <a:t>install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 </a:t>
            </a:r>
            <a:r>
              <a:rPr lang="es-ES" dirty="0" err="1" smtClean="0"/>
              <a:t>dedicated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module for HEL </a:t>
            </a:r>
            <a:r>
              <a:rPr lang="es-ES" dirty="0" err="1" smtClean="0"/>
              <a:t>leaving</a:t>
            </a:r>
            <a:r>
              <a:rPr lang="es-ES" dirty="0" smtClean="0"/>
              <a:t> </a:t>
            </a:r>
            <a:r>
              <a:rPr lang="es-ES" dirty="0" err="1" smtClean="0"/>
              <a:t>space</a:t>
            </a:r>
            <a:r>
              <a:rPr lang="es-ES" dirty="0" smtClean="0"/>
              <a:t> for a </a:t>
            </a:r>
            <a:r>
              <a:rPr lang="es-ES" dirty="0" err="1" smtClean="0"/>
              <a:t>future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module for new </a:t>
            </a:r>
            <a:r>
              <a:rPr lang="es-ES" dirty="0" err="1" smtClean="0"/>
              <a:t>xxxMHz</a:t>
            </a:r>
            <a:r>
              <a:rPr lang="es-ES" dirty="0" smtClean="0"/>
              <a:t> module </a:t>
            </a:r>
            <a:r>
              <a:rPr lang="es-ES" dirty="0" err="1" smtClean="0"/>
              <a:t>or</a:t>
            </a:r>
            <a:r>
              <a:rPr lang="es-ES" dirty="0" smtClean="0"/>
              <a:t>, </a:t>
            </a:r>
          </a:p>
          <a:p>
            <a:pPr lvl="3"/>
            <a:r>
              <a:rPr lang="es-ES" dirty="0" err="1"/>
              <a:t>i</a:t>
            </a:r>
            <a:r>
              <a:rPr lang="es-ES" dirty="0" err="1" smtClean="0"/>
              <a:t>nstall</a:t>
            </a:r>
            <a:r>
              <a:rPr lang="es-ES" dirty="0" smtClean="0"/>
              <a:t> a </a:t>
            </a:r>
            <a:r>
              <a:rPr lang="es-ES" dirty="0" err="1" smtClean="0"/>
              <a:t>double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r>
              <a:rPr lang="es-ES" dirty="0" smtClean="0"/>
              <a:t> module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jumpers</a:t>
            </a:r>
            <a:r>
              <a:rPr lang="es-ES" dirty="0" smtClean="0"/>
              <a:t> for HEL and </a:t>
            </a:r>
            <a:r>
              <a:rPr lang="es-ES" dirty="0" err="1" smtClean="0"/>
              <a:t>future</a:t>
            </a:r>
            <a:r>
              <a:rPr lang="es-ES" dirty="0" smtClean="0"/>
              <a:t> </a:t>
            </a:r>
            <a:r>
              <a:rPr lang="es-ES" dirty="0" err="1" smtClean="0"/>
              <a:t>xxxMHz</a:t>
            </a:r>
            <a:r>
              <a:rPr lang="es-ES" dirty="0" smtClean="0"/>
              <a:t> module</a:t>
            </a:r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2267384" y="2243584"/>
            <a:ext cx="3816784" cy="2633476"/>
            <a:chOff x="816399" y="2011660"/>
            <a:chExt cx="2387449" cy="1666190"/>
          </a:xfrm>
        </p:grpSpPr>
        <p:pic>
          <p:nvPicPr>
            <p:cNvPr id="6" name="Picture 7" descr="image0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81" r="40794" b="20737"/>
            <a:stretch/>
          </p:blipFill>
          <p:spPr bwMode="auto">
            <a:xfrm>
              <a:off x="816399" y="2011660"/>
              <a:ext cx="2387449" cy="1666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1314995" y="2424677"/>
              <a:ext cx="1445619" cy="546819"/>
              <a:chOff x="1314995" y="2424677"/>
              <a:chExt cx="1445619" cy="546819"/>
            </a:xfrm>
          </p:grpSpPr>
          <p:sp>
            <p:nvSpPr>
              <p:cNvPr id="7" name="Flowchart: Alternate Process 6"/>
              <p:cNvSpPr/>
              <p:nvPr/>
            </p:nvSpPr>
            <p:spPr>
              <a:xfrm rot="1395134">
                <a:off x="1314995" y="2424677"/>
                <a:ext cx="1125985" cy="200571"/>
              </a:xfrm>
              <a:prstGeom prst="flowChartAlternateProcess">
                <a:avLst/>
              </a:prstGeom>
              <a:solidFill>
                <a:schemeClr val="accent3">
                  <a:alpha val="55000"/>
                </a:schemeClr>
              </a:solidFill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395253" y="2688685"/>
                <a:ext cx="365361" cy="149537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>
                <a:off x="2583933" y="2838222"/>
                <a:ext cx="176681" cy="133274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2843808" y="3956160"/>
            <a:ext cx="3227413" cy="199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ST0676534_01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Lumi-Pres-Template-16-9-Integration" id="{A29532B7-A0DF-4973-894C-11E961ACA970}" vid="{3568402F-AE79-41DB-8182-EB2668257C98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C90FDF5A40D4FA9FF5FDDE06B9B64" ma:contentTypeVersion="0" ma:contentTypeDescription="Create a new document." ma:contentTypeScope="" ma:versionID="865c69d55b9b65f0cb325fe53c06de1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5F55BD-A3B8-426D-8241-328AA4D6E0E5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712E6D-CB4E-411F-87EE-31330C6FA4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48EF810-887C-417D-AB02-689BC02982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HiLumi-Pres-Template-16-9-Integration</Template>
  <TotalTime>18463</TotalTime>
  <Words>1257</Words>
  <Application>Microsoft Office PowerPoint</Application>
  <PresentationFormat>On-screen Show (16:9)</PresentationFormat>
  <Paragraphs>316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Segoe UI</vt:lpstr>
      <vt:lpstr>Wingdings</vt:lpstr>
      <vt:lpstr>Thème Office</vt:lpstr>
      <vt:lpstr>Preliminary integration of Hollow e-lenses EDMS No: 1764989 v.2 (V.1. Presented on  26th TCC 16/03/2017) References: 1765930.v.1 </vt:lpstr>
      <vt:lpstr>INDEX</vt:lpstr>
      <vt:lpstr>REMARK</vt:lpstr>
      <vt:lpstr>PowerPoint Presentation</vt:lpstr>
      <vt:lpstr>Overview of LSS4 P4L</vt:lpstr>
      <vt:lpstr>PowerPoint Presentation</vt:lpstr>
      <vt:lpstr>PowerPoint Presentation</vt:lpstr>
      <vt:lpstr>Layout integration in HL-LHC machine </vt:lpstr>
      <vt:lpstr>Interface with other equipment in the tunnel</vt:lpstr>
      <vt:lpstr>Tunnel general services</vt:lpstr>
      <vt:lpstr>PowerPoint Presentation</vt:lpstr>
      <vt:lpstr>Power supplies -  Circuit rating</vt:lpstr>
      <vt:lpstr>Power supplies - Characteristics</vt:lpstr>
      <vt:lpstr>HEL – Other racks needs</vt:lpstr>
      <vt:lpstr>Racks needs summary</vt:lpstr>
      <vt:lpstr>Option 1: UA43 &amp; UL44 (P4L) / UA47 &amp; UL46 (P4R)</vt:lpstr>
      <vt:lpstr>Option 2: UA43 (P4L) / UA47 (P4R)</vt:lpstr>
      <vt:lpstr>PowerPoint Presentation</vt:lpstr>
      <vt:lpstr>Overview of LSS4 P4L until D4 for HL-LHC</vt:lpstr>
      <vt:lpstr>HEL – Conclusions</vt:lpstr>
      <vt:lpstr>PowerPoint Presentation</vt:lpstr>
      <vt:lpstr>PowerPoint Presentation</vt:lpstr>
      <vt:lpstr>PowerPoint Presentation</vt:lpstr>
      <vt:lpstr>HEL- Optics</vt:lpstr>
      <vt:lpstr>Layout integration in HL-LHC machine </vt:lpstr>
      <vt:lpstr>Sketch layout with HEL - 4L</vt:lpstr>
      <vt:lpstr>Interface of HEL with other equipment </vt:lpstr>
      <vt:lpstr>Interface of HEL with other equipment </vt:lpstr>
      <vt:lpstr>Sketch layout in case of possible RF upgrade</vt:lpstr>
      <vt:lpstr>Sketch layout in case of possible RF upgrade with arbitrarily longer HEL  (+500 mm for instrumentation)</vt:lpstr>
      <vt:lpstr>HEL – Conclusions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DS 7R First draft</dc:title>
  <dc:creator>Ignacio Zurbano Fernandez</dc:creator>
  <cp:lastModifiedBy>Maria Amparo Gonzalez De La Aleja Cabana</cp:lastModifiedBy>
  <cp:revision>182</cp:revision>
  <cp:lastPrinted>2017-03-08T16:29:58Z</cp:lastPrinted>
  <dcterms:created xsi:type="dcterms:W3CDTF">2016-12-02T08:42:32Z</dcterms:created>
  <dcterms:modified xsi:type="dcterms:W3CDTF">2017-10-06T15:26:29Z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0x0101003A8C90FDF5A40D4FA9FF5FDDE06B9B64</vt:lpwstr>
  </property>
</Properties>
</file>