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8" r:id="rId2"/>
  </p:sldMasterIdLst>
  <p:notesMasterIdLst>
    <p:notesMasterId r:id="rId27"/>
  </p:notesMasterIdLst>
  <p:handoutMasterIdLst>
    <p:handoutMasterId r:id="rId28"/>
  </p:handoutMasterIdLst>
  <p:sldIdLst>
    <p:sldId id="256" r:id="rId3"/>
    <p:sldId id="384" r:id="rId4"/>
    <p:sldId id="410" r:id="rId5"/>
    <p:sldId id="321" r:id="rId6"/>
    <p:sldId id="382" r:id="rId7"/>
    <p:sldId id="381" r:id="rId8"/>
    <p:sldId id="383" r:id="rId9"/>
    <p:sldId id="411" r:id="rId10"/>
    <p:sldId id="412" r:id="rId11"/>
    <p:sldId id="393" r:id="rId12"/>
    <p:sldId id="394" r:id="rId13"/>
    <p:sldId id="397" r:id="rId14"/>
    <p:sldId id="399" r:id="rId15"/>
    <p:sldId id="409" r:id="rId16"/>
    <p:sldId id="400" r:id="rId17"/>
    <p:sldId id="404" r:id="rId18"/>
    <p:sldId id="395" r:id="rId19"/>
    <p:sldId id="418" r:id="rId20"/>
    <p:sldId id="413" r:id="rId21"/>
    <p:sldId id="414" r:id="rId22"/>
    <p:sldId id="415" r:id="rId23"/>
    <p:sldId id="416" r:id="rId24"/>
    <p:sldId id="417" r:id="rId25"/>
    <p:sldId id="406" r:id="rId26"/>
  </p:sldIdLst>
  <p:sldSz cx="9144000" cy="6858000" type="screen4x3"/>
  <p:notesSz cx="6669088" cy="99266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6600"/>
    <a:srgbClr val="33CC33"/>
    <a:srgbClr val="BDB196"/>
    <a:srgbClr val="CC3300"/>
    <a:srgbClr val="3399FF"/>
    <a:srgbClr val="006600"/>
    <a:srgbClr val="9966FF"/>
    <a:srgbClr val="777777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8833" autoAdjust="0"/>
  </p:normalViewPr>
  <p:slideViewPr>
    <p:cSldViewPr snapToGrid="0">
      <p:cViewPr varScale="1">
        <p:scale>
          <a:sx n="138" d="100"/>
          <a:sy n="138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6888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3" y="0"/>
            <a:ext cx="2889250" cy="496888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8BD69422-7404-47A4-B533-444EE4D6AA19}" type="datetimeFigureOut">
              <a:rPr lang="en-GB" smtClean="0"/>
              <a:pPr/>
              <a:t>21/02/2014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6"/>
            <a:ext cx="2889250" cy="496887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3" y="9428166"/>
            <a:ext cx="2889250" cy="496887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9C4BBD69-6A6B-41A7-B272-072348BA3C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24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332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6332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6"/>
            <a:ext cx="5335270" cy="4466987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6332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6332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05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93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13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94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83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20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75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23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5EE7A-0255-46B3-BC1E-5C893519311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7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63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5EE7A-0255-46B3-BC1E-5C893519311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75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5EE7A-0255-46B3-BC1E-5C893519311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8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5EE7A-0255-46B3-BC1E-5C893519311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40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4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0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8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5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effectLst/>
              </a:defRPr>
            </a:lvl1pPr>
            <a:extLst/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extLst/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B2A8A-DC55-4064-B2BA-37D8D5B726C3}" type="datetime1">
              <a:rPr lang="en-GB" noProof="0" smtClean="0"/>
              <a:pPr/>
              <a:t>21/02/2014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576569" y="5985283"/>
            <a:ext cx="1440161" cy="288033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eaLnBrk="1" hangingPunct="1">
              <a:spcBef>
                <a:spcPct val="0"/>
              </a:spcBef>
              <a:buNone/>
              <a:defRPr sz="3600" b="0" spc="-150" baseline="0">
                <a:solidFill>
                  <a:schemeClr val="accent1">
                    <a:lumMod val="50000"/>
                  </a:schemeClr>
                </a:solidFill>
                <a:effectLst/>
                <a:latin typeface="Gill Sans MT" pitchFamily="34" charset="0"/>
                <a:ea typeface="+mj-ea"/>
                <a:cs typeface="Arial" pitchFamily="34" charset="0"/>
              </a:defRPr>
            </a:lvl1pPr>
            <a:extLst/>
          </a:lstStyle>
          <a:p>
            <a:pPr lvl="0"/>
            <a:r>
              <a:rPr lang="en-GB" sz="1000" b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Delio.Ramos@cern.ch</a:t>
            </a:r>
            <a:endParaRPr lang="en-GB" sz="10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22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00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24000"/>
            <a:ext cx="8226854" cy="4860000"/>
          </a:xfrm>
        </p:spPr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4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2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000" cy="900000"/>
          </a:xfrm>
        </p:spPr>
        <p:txBody>
          <a:bodyPr/>
          <a:lstStyle/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96000"/>
            <a:ext cx="39600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00" y="1296000"/>
            <a:ext cx="39600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8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8226000" cy="900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2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6000" cy="900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2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2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5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1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00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1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E06-4E75-47A8-BB6E-FCF7D9C5A389}" type="datetime1">
              <a:rPr lang="en-GB" noProof="0" smtClean="0">
                <a:solidFill>
                  <a:schemeClr val="tx2"/>
                </a:solidFill>
              </a:rPr>
              <a:pPr/>
              <a:t>21/02/2014</a:t>
            </a:fld>
            <a:endParaRPr lang="en-GB" sz="1100" noProof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GB" sz="1100" noProof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‹#›</a:t>
            </a:fld>
            <a:endParaRPr lang="en-GB" sz="1200" noProof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3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56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>
              <a:defRPr sz="3600">
                <a:effectLst/>
              </a:defRPr>
            </a:lvl1pPr>
            <a:extLst/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266E1-2C08-49C6-B80D-302C490ADD49}" type="datetime1">
              <a:rPr lang="en-GB" noProof="0" smtClean="0"/>
              <a:pPr/>
              <a:t>21/02/2014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3600" cap="none" baseline="0">
                <a:effectLst/>
              </a:defRPr>
            </a:lvl1pPr>
            <a:extLst/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570DC-D0D4-4C4E-8C12-5801FA54F199}" type="datetime1">
              <a:rPr lang="en-GB" noProof="0" smtClean="0"/>
              <a:pPr/>
              <a:t>21/02/2014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Box 5"/>
          <p:cNvSpPr txBox="1"/>
          <p:nvPr userDrawn="1"/>
        </p:nvSpPr>
        <p:spPr>
          <a:xfrm rot="16200000">
            <a:off x="-576569" y="5985283"/>
            <a:ext cx="1440161" cy="288033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eaLnBrk="1" hangingPunct="1">
              <a:spcBef>
                <a:spcPct val="0"/>
              </a:spcBef>
              <a:buNone/>
              <a:defRPr sz="3600" b="0" spc="-150" baseline="0">
                <a:solidFill>
                  <a:schemeClr val="accent1">
                    <a:lumMod val="50000"/>
                  </a:schemeClr>
                </a:solidFill>
                <a:effectLst/>
                <a:latin typeface="Gill Sans MT" pitchFamily="34" charset="0"/>
                <a:ea typeface="+mj-ea"/>
                <a:cs typeface="Arial" pitchFamily="34" charset="0"/>
              </a:defRPr>
            </a:lvl1pPr>
            <a:extLst/>
          </a:lstStyle>
          <a:p>
            <a:pPr lvl="0"/>
            <a:r>
              <a:rPr lang="en-GB" sz="1000" b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Delio.Ramos@cern.ch</a:t>
            </a:r>
            <a:endParaRPr lang="en-GB" sz="10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4AFD6-2060-4675-81C1-D95AEF7AFD9F}" type="datetime1">
              <a:rPr lang="en-GB" noProof="0" smtClean="0"/>
              <a:pPr/>
              <a:t>21/02/2014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r">
              <a:buNone/>
              <a:defRPr sz="3600" b="0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>
            <a:normAutofit/>
          </a:bodyPr>
          <a:lstStyle>
            <a:lvl1pPr marL="54864" indent="0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D068C-39F4-4089-832A-D1762A51EB85}" type="datetime1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3208651" y="3238089"/>
            <a:ext cx="669162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800" dirty="0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D. Ramos, </a:t>
            </a:r>
            <a:r>
              <a:rPr lang="pt-PT" sz="800" dirty="0" err="1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May</a:t>
            </a:r>
            <a:r>
              <a:rPr lang="pt-PT" sz="800" baseline="0" dirty="0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 2011</a:t>
            </a:r>
            <a:endParaRPr lang="en-GB" sz="800" dirty="0" smtClean="0">
              <a:solidFill>
                <a:schemeClr val="accent6">
                  <a:lumMod val="75000"/>
                </a:schemeClr>
              </a:solidFill>
              <a:latin typeface="Gill Sans MT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82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3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3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82352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93304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52260F43-603A-41C7-AFC3-E9900752C767}" type="datetime1">
              <a:rPr lang="en-US" smtClean="0">
                <a:solidFill>
                  <a:schemeClr val="tx2"/>
                </a:solidFill>
              </a:rPr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defRPr>
            </a:lvl1pPr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2" r:id="rId3"/>
    <p:sldLayoutId id="2147483654" r:id="rId4"/>
    <p:sldLayoutId id="2147483655" r:id="rId5"/>
    <p:sldLayoutId id="2147483656" r:id="rId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b="0" kern="1200" spc="-150" baseline="0">
          <a:solidFill>
            <a:schemeClr val="accent1">
              <a:lumMod val="50000"/>
            </a:schemeClr>
          </a:solidFill>
          <a:effectLst/>
          <a:latin typeface="Gill Sans MT" pitchFamily="34" charset="0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2400" kern="1200">
          <a:solidFill>
            <a:schemeClr val="tx1">
              <a:lumMod val="85000"/>
              <a:lumOff val="15000"/>
            </a:schemeClr>
          </a:solidFill>
          <a:latin typeface="Corbel" pitchFamily="34" charset="0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000" kern="1200" baseline="0">
          <a:solidFill>
            <a:schemeClr val="tx1">
              <a:lumMod val="85000"/>
              <a:lumOff val="15000"/>
            </a:schemeClr>
          </a:solidFill>
          <a:latin typeface="Corbel" pitchFamily="34" charset="0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1800" kern="1200">
          <a:solidFill>
            <a:schemeClr val="tx1">
              <a:lumMod val="85000"/>
              <a:lumOff val="15000"/>
            </a:schemeClr>
          </a:solidFill>
          <a:latin typeface="Corbel" pitchFamily="34" charset="0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1800" kern="1200">
          <a:solidFill>
            <a:schemeClr val="tx1">
              <a:lumMod val="85000"/>
              <a:lumOff val="15000"/>
            </a:schemeClr>
          </a:solidFill>
          <a:latin typeface="Corbel" pitchFamily="34" charset="0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Corbel" pitchFamily="34" charset="0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0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0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5291" y="1533191"/>
            <a:ext cx="7669177" cy="19159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GB" sz="4400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Status </a:t>
            </a:r>
            <a:r>
              <a:rPr lang="en-GB" sz="440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of the 11T </a:t>
            </a:r>
            <a:r>
              <a:rPr lang="en-GB" sz="4400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cryo-assembly </a:t>
            </a:r>
            <a:r>
              <a:rPr lang="en-GB" sz="440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design and </a:t>
            </a:r>
            <a:r>
              <a:rPr lang="en-GB" sz="4400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integration</a:t>
            </a:r>
          </a:p>
          <a:p>
            <a:pPr>
              <a:spcAft>
                <a:spcPts val="1500"/>
              </a:spcAft>
            </a:pPr>
            <a:r>
              <a:rPr lang="en-GB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Presented at ColUSM #</a:t>
            </a:r>
            <a:r>
              <a:rPr lang="en-GB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34</a:t>
            </a:r>
            <a:r>
              <a:rPr lang="en-GB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</a:rPr>
              <a:t>, </a:t>
            </a:r>
            <a:r>
              <a:rPr lang="en-GB" smtClean="0">
                <a:solidFill>
                  <a:schemeClr val="accent1">
                    <a:lumMod val="50000"/>
                  </a:schemeClr>
                </a:solidFill>
                <a:latin typeface="Gill Sans MT" pitchFamily="34" charset="0"/>
                <a:ea typeface="Arial Unicode MS" pitchFamily="34" charset="-128"/>
                <a:cs typeface="Arial" pitchFamily="34" charset="0"/>
              </a:rPr>
              <a:t>February 21, 2014</a:t>
            </a:r>
            <a:endParaRPr lang="en-GB">
              <a:solidFill>
                <a:schemeClr val="accent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76569" y="5985283"/>
            <a:ext cx="1440161" cy="288033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eaLnBrk="1" hangingPunct="1">
              <a:spcBef>
                <a:spcPct val="0"/>
              </a:spcBef>
              <a:buNone/>
              <a:defRPr sz="3600" b="0" spc="-150" baseline="0">
                <a:solidFill>
                  <a:schemeClr val="accent1">
                    <a:lumMod val="50000"/>
                  </a:schemeClr>
                </a:solidFill>
                <a:effectLst/>
                <a:latin typeface="Gill Sans MT" pitchFamily="34" charset="0"/>
                <a:ea typeface="+mj-ea"/>
                <a:cs typeface="Arial" pitchFamily="34" charset="0"/>
              </a:defRPr>
            </a:lvl1pPr>
            <a:extLst/>
          </a:lstStyle>
          <a:p>
            <a:pPr lvl="0"/>
            <a:r>
              <a:rPr lang="en-GB" sz="1000" b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Delio.Ramos@cern.ch</a:t>
            </a:r>
            <a:endParaRPr lang="en-GB" sz="10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11 T cryo-assembly concept</a:t>
            </a:r>
            <a:endParaRPr lang="en-GB"/>
          </a:p>
        </p:txBody>
      </p:sp>
      <p:sp>
        <p:nvSpPr>
          <p:cNvPr id="320" name="Content Placeholder 319"/>
          <p:cNvSpPr>
            <a:spLocks noGrp="1"/>
          </p:cNvSpPr>
          <p:nvPr>
            <p:ph idx="1"/>
          </p:nvPr>
        </p:nvSpPr>
        <p:spPr>
          <a:xfrm>
            <a:off x="928553" y="1160748"/>
            <a:ext cx="7772400" cy="1572045"/>
          </a:xfrm>
        </p:spPr>
        <p:txBody>
          <a:bodyPr>
            <a:normAutofit fontScale="77500" lnSpcReduction="20000"/>
          </a:bodyPr>
          <a:lstStyle/>
          <a:p>
            <a:r>
              <a:rPr lang="en-GB"/>
              <a:t>Independently </a:t>
            </a:r>
            <a:r>
              <a:rPr lang="en-GB" smtClean="0"/>
              <a:t>cryostated and handled </a:t>
            </a:r>
            <a:r>
              <a:rPr lang="en-GB"/>
              <a:t>cold </a:t>
            </a:r>
            <a:r>
              <a:rPr lang="en-GB" smtClean="0"/>
              <a:t>masses, </a:t>
            </a:r>
            <a:r>
              <a:rPr lang="en-GB"/>
              <a:t>linked through </a:t>
            </a:r>
            <a:r>
              <a:rPr lang="en-GB" i="1" smtClean="0"/>
              <a:t>two</a:t>
            </a:r>
            <a:r>
              <a:rPr lang="en-GB" smtClean="0"/>
              <a:t> </a:t>
            </a:r>
            <a:r>
              <a:rPr lang="en-GB" i="1" smtClean="0"/>
              <a:t>short </a:t>
            </a:r>
            <a:r>
              <a:rPr lang="en-GB" i="1"/>
              <a:t>transfer </a:t>
            </a:r>
            <a:r>
              <a:rPr lang="en-GB" i="1" smtClean="0"/>
              <a:t>lines</a:t>
            </a:r>
          </a:p>
          <a:p>
            <a:r>
              <a:rPr lang="en-GB" smtClean="0"/>
              <a:t>Transfer lines with expansion joints mechanically decouple cryostats A and B</a:t>
            </a:r>
          </a:p>
          <a:p>
            <a:r>
              <a:rPr lang="en-GB" smtClean="0"/>
              <a:t>Splice  and piping </a:t>
            </a:r>
            <a:r>
              <a:rPr lang="en-GB" smtClean="0"/>
              <a:t>interconnect </a:t>
            </a:r>
            <a:r>
              <a:rPr lang="en-GB" smtClean="0"/>
              <a:t>in the tunnel, all other work prior to installation</a:t>
            </a:r>
          </a:p>
          <a:p>
            <a:r>
              <a:rPr lang="en-GB" smtClean="0"/>
              <a:t>Can use the </a:t>
            </a:r>
            <a:r>
              <a:rPr lang="en-GB" b="1" smtClean="0">
                <a:solidFill>
                  <a:srgbClr val="00B050"/>
                </a:solidFill>
              </a:rPr>
              <a:t>existing TCLD collimator design </a:t>
            </a:r>
            <a:r>
              <a:rPr lang="en-GB" smtClean="0"/>
              <a:t>with modified the supports</a:t>
            </a:r>
          </a:p>
          <a:p>
            <a:endParaRPr lang="en-GB" i="1"/>
          </a:p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10</a:t>
            </a:fld>
            <a:endParaRPr lang="en-GB" sz="1200" noProof="0">
              <a:solidFill>
                <a:schemeClr val="tx2"/>
              </a:solidFill>
            </a:endParaRPr>
          </a:p>
        </p:txBody>
      </p:sp>
      <p:grpSp>
        <p:nvGrpSpPr>
          <p:cNvPr id="299" name="Group 298"/>
          <p:cNvGrpSpPr/>
          <p:nvPr/>
        </p:nvGrpSpPr>
        <p:grpSpPr>
          <a:xfrm>
            <a:off x="3383868" y="4147144"/>
            <a:ext cx="864096" cy="432048"/>
            <a:chOff x="3383868" y="2492896"/>
            <a:chExt cx="864096" cy="43204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3383868" y="2492896"/>
              <a:ext cx="0" cy="432048"/>
            </a:xfrm>
            <a:prstGeom prst="line">
              <a:avLst/>
            </a:prstGeom>
            <a:ln w="254000" cap="sq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491880" y="2924944"/>
              <a:ext cx="756084" cy="0"/>
            </a:xfrm>
            <a:prstGeom prst="line">
              <a:avLst/>
            </a:prstGeom>
            <a:ln w="254000" cap="sq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3023828" y="3319052"/>
            <a:ext cx="1296144" cy="1656184"/>
            <a:chOff x="3023828" y="3320988"/>
            <a:chExt cx="1296144" cy="1656184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3599892" y="3465004"/>
              <a:ext cx="0" cy="49505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023828" y="3320988"/>
              <a:ext cx="0" cy="108012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23828" y="3429000"/>
              <a:ext cx="576064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99892" y="3789040"/>
              <a:ext cx="0" cy="63007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599892" y="4032067"/>
              <a:ext cx="0" cy="225025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023828" y="4869160"/>
              <a:ext cx="630070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599892" y="4257092"/>
              <a:ext cx="54006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653898" y="4257092"/>
              <a:ext cx="666074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653898" y="4869160"/>
              <a:ext cx="666074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599892" y="3537012"/>
              <a:ext cx="155243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599892" y="3789040"/>
              <a:ext cx="137241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023828" y="4869160"/>
              <a:ext cx="0" cy="108012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 flipH="1">
            <a:off x="4860032" y="3319052"/>
            <a:ext cx="1188132" cy="1656184"/>
            <a:chOff x="3023828" y="3320988"/>
            <a:chExt cx="1188132" cy="1656184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3599892" y="3465004"/>
              <a:ext cx="0" cy="49505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023828" y="3320988"/>
              <a:ext cx="0" cy="108012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023828" y="3429000"/>
              <a:ext cx="576064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599892" y="3789040"/>
              <a:ext cx="0" cy="63007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599892" y="4032067"/>
              <a:ext cx="0" cy="225025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023828" y="4869160"/>
              <a:ext cx="630070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599892" y="4257092"/>
              <a:ext cx="54006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3653898" y="4257092"/>
              <a:ext cx="558062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3653898" y="4869160"/>
              <a:ext cx="558062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3599892" y="3537012"/>
              <a:ext cx="166751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599892" y="3789040"/>
              <a:ext cx="166751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23828" y="4869160"/>
              <a:ext cx="0" cy="108012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" name="Group 347"/>
          <p:cNvGrpSpPr/>
          <p:nvPr/>
        </p:nvGrpSpPr>
        <p:grpSpPr>
          <a:xfrm>
            <a:off x="251520" y="4640263"/>
            <a:ext cx="8712968" cy="516929"/>
            <a:chOff x="251520" y="4640263"/>
            <a:chExt cx="8712968" cy="516929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51520" y="5155256"/>
              <a:ext cx="8712968" cy="193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/>
            <p:cNvSpPr/>
            <p:nvPr/>
          </p:nvSpPr>
          <p:spPr>
            <a:xfrm>
              <a:off x="791580" y="4640263"/>
              <a:ext cx="288032" cy="18902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2372722" y="4651200"/>
              <a:ext cx="288032" cy="18902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6408204" y="4640263"/>
              <a:ext cx="288032" cy="18902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7849407" y="4642199"/>
              <a:ext cx="288032" cy="18902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91580" y="4829284"/>
              <a:ext cx="288032" cy="32597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372722" y="4903228"/>
              <a:ext cx="288032" cy="25396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408204" y="4829284"/>
              <a:ext cx="288032" cy="32597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2411760" y="4831220"/>
              <a:ext cx="72008" cy="7200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2555776" y="4831220"/>
              <a:ext cx="72008" cy="7200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7848364" y="4903228"/>
              <a:ext cx="288032" cy="25396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887402" y="4831220"/>
              <a:ext cx="72008" cy="7200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8031418" y="4831220"/>
              <a:ext cx="72008" cy="7200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683568" y="3319052"/>
            <a:ext cx="2268252" cy="1692188"/>
            <a:chOff x="683568" y="3319052"/>
            <a:chExt cx="2268252" cy="169218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951820" y="4698769"/>
              <a:ext cx="0" cy="31247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8" name="Group 267"/>
            <p:cNvGrpSpPr/>
            <p:nvPr/>
          </p:nvGrpSpPr>
          <p:grpSpPr>
            <a:xfrm>
              <a:off x="683568" y="3319052"/>
              <a:ext cx="2268252" cy="1368152"/>
              <a:chOff x="683568" y="1664804"/>
              <a:chExt cx="2268252" cy="1368152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791580" y="2663915"/>
                <a:ext cx="288032" cy="18902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2372722" y="2665851"/>
                <a:ext cx="288032" cy="18902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683568" y="1664804"/>
                <a:ext cx="2268252" cy="1368152"/>
                <a:chOff x="683568" y="3320988"/>
                <a:chExt cx="2268252" cy="1368152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683568" y="3320988"/>
                  <a:ext cx="2268252" cy="108012"/>
                  <a:chOff x="683568" y="3320988"/>
                  <a:chExt cx="2268252" cy="108012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683568" y="3429000"/>
                    <a:ext cx="2268252" cy="0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V="1">
                    <a:off x="2951820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flipV="1">
                    <a:off x="683568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 flipV="1">
                  <a:off x="683568" y="4581128"/>
                  <a:ext cx="2268252" cy="108012"/>
                  <a:chOff x="683568" y="3320988"/>
                  <a:chExt cx="2268252" cy="108012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683568" y="3429000"/>
                    <a:ext cx="2268252" cy="0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V="1">
                    <a:off x="2951820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683568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0" name="Oval 249"/>
              <p:cNvSpPr/>
              <p:nvPr/>
            </p:nvSpPr>
            <p:spPr>
              <a:xfrm>
                <a:off x="2411760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2555776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91580" y="2852936"/>
                <a:ext cx="288032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+mj-lt"/>
                  <a:cs typeface="Arial" pitchFamily="34" charset="0"/>
                </a:endParaRP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6120172" y="3319052"/>
            <a:ext cx="2268252" cy="1692188"/>
            <a:chOff x="6120172" y="3319052"/>
            <a:chExt cx="2268252" cy="1692188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6120172" y="4698769"/>
              <a:ext cx="0" cy="31247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268"/>
            <p:cNvGrpSpPr/>
            <p:nvPr/>
          </p:nvGrpSpPr>
          <p:grpSpPr>
            <a:xfrm>
              <a:off x="6120172" y="3319052"/>
              <a:ext cx="2268252" cy="1368152"/>
              <a:chOff x="6120172" y="1664804"/>
              <a:chExt cx="2268252" cy="1368152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408204" y="2663915"/>
                <a:ext cx="288032" cy="18902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7849407" y="2665851"/>
                <a:ext cx="288032" cy="18902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120172" y="1664804"/>
                <a:ext cx="2268252" cy="1368152"/>
                <a:chOff x="683568" y="3320988"/>
                <a:chExt cx="2268252" cy="136815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683568" y="3320988"/>
                  <a:ext cx="2268252" cy="108012"/>
                  <a:chOff x="683568" y="3320988"/>
                  <a:chExt cx="2268252" cy="108012"/>
                </a:xfrm>
              </p:grpSpPr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683568" y="3429000"/>
                    <a:ext cx="2268252" cy="0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V="1">
                    <a:off x="2951820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V="1">
                    <a:off x="683568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Group 25"/>
                <p:cNvGrpSpPr/>
                <p:nvPr/>
              </p:nvGrpSpPr>
              <p:grpSpPr>
                <a:xfrm flipV="1">
                  <a:off x="683568" y="4581128"/>
                  <a:ext cx="2268252" cy="108012"/>
                  <a:chOff x="683568" y="3320988"/>
                  <a:chExt cx="2268252" cy="108012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683568" y="3429000"/>
                    <a:ext cx="2268252" cy="0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V="1">
                    <a:off x="2951820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683568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2" name="Oval 251"/>
              <p:cNvSpPr/>
              <p:nvPr/>
            </p:nvSpPr>
            <p:spPr>
              <a:xfrm>
                <a:off x="7884368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8028384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6408204" y="2852936"/>
                <a:ext cx="288032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+mj-lt"/>
                  <a:cs typeface="Arial" pitchFamily="34" charset="0"/>
                </a:endParaRPr>
              </a:p>
            </p:txBody>
          </p:sp>
        </p:grpSp>
      </p:grpSp>
      <p:grpSp>
        <p:nvGrpSpPr>
          <p:cNvPr id="300" name="Group 299"/>
          <p:cNvGrpSpPr/>
          <p:nvPr/>
        </p:nvGrpSpPr>
        <p:grpSpPr>
          <a:xfrm>
            <a:off x="4932040" y="4147144"/>
            <a:ext cx="756084" cy="432048"/>
            <a:chOff x="4932040" y="2492896"/>
            <a:chExt cx="756084" cy="43204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5688124" y="2492896"/>
              <a:ext cx="0" cy="432048"/>
            </a:xfrm>
            <a:prstGeom prst="line">
              <a:avLst/>
            </a:prstGeom>
            <a:ln w="254000" cap="sq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4932040" y="2924944"/>
              <a:ext cx="756084" cy="0"/>
            </a:xfrm>
            <a:prstGeom prst="line">
              <a:avLst/>
            </a:prstGeom>
            <a:ln w="254000" cap="sq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" name="Group 349"/>
          <p:cNvGrpSpPr/>
          <p:nvPr/>
        </p:nvGrpSpPr>
        <p:grpSpPr>
          <a:xfrm>
            <a:off x="3719131" y="3815462"/>
            <a:ext cx="1676229" cy="321002"/>
            <a:chOff x="3719131" y="3815462"/>
            <a:chExt cx="1676229" cy="321002"/>
          </a:xfrm>
        </p:grpSpPr>
        <p:grpSp>
          <p:nvGrpSpPr>
            <p:cNvPr id="294" name="Group 293"/>
            <p:cNvGrpSpPr/>
            <p:nvPr/>
          </p:nvGrpSpPr>
          <p:grpSpPr>
            <a:xfrm>
              <a:off x="3719131" y="3850111"/>
              <a:ext cx="1676229" cy="180020"/>
              <a:chOff x="3719131" y="2195863"/>
              <a:chExt cx="1676229" cy="1800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85828" y="2195863"/>
                <a:ext cx="1300336" cy="18002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cxnSp>
            <p:nvCxnSpPr>
              <p:cNvPr id="290" name="Straight Connector 289"/>
              <p:cNvCxnSpPr>
                <a:stCxn id="5" idx="1"/>
              </p:cNvCxnSpPr>
              <p:nvPr/>
            </p:nvCxnSpPr>
            <p:spPr>
              <a:xfrm flipH="1">
                <a:off x="3719131" y="2285873"/>
                <a:ext cx="166697" cy="0"/>
              </a:xfrm>
              <a:prstGeom prst="line">
                <a:avLst/>
              </a:prstGeom>
              <a:solidFill>
                <a:srgbClr val="006600"/>
              </a:solidFill>
              <a:ln w="76200">
                <a:solidFill>
                  <a:srgbClr val="00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292" name="Straight Connector 291"/>
              <p:cNvCxnSpPr>
                <a:stCxn id="5" idx="3"/>
              </p:cNvCxnSpPr>
              <p:nvPr/>
            </p:nvCxnSpPr>
            <p:spPr>
              <a:xfrm>
                <a:off x="5186164" y="2285873"/>
                <a:ext cx="209196" cy="0"/>
              </a:xfrm>
              <a:prstGeom prst="line">
                <a:avLst/>
              </a:prstGeom>
              <a:solidFill>
                <a:srgbClr val="006600"/>
              </a:solidFill>
              <a:ln w="76200">
                <a:solidFill>
                  <a:srgbClr val="00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sp>
          <p:nvSpPr>
            <p:cNvPr id="317" name="Isosceles Triangle 316"/>
            <p:cNvSpPr/>
            <p:nvPr/>
          </p:nvSpPr>
          <p:spPr>
            <a:xfrm>
              <a:off x="4067944" y="4041954"/>
              <a:ext cx="144016" cy="9451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318" name="Isosceles Triangle 317"/>
            <p:cNvSpPr/>
            <p:nvPr/>
          </p:nvSpPr>
          <p:spPr>
            <a:xfrm>
              <a:off x="4860032" y="4039132"/>
              <a:ext cx="144016" cy="9451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3885828" y="3815462"/>
              <a:ext cx="130033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smtClean="0">
                  <a:latin typeface="Arial" pitchFamily="34" charset="0"/>
                  <a:cs typeface="Arial" pitchFamily="34" charset="0"/>
                </a:rPr>
                <a:t>Collimator</a:t>
              </a:r>
              <a:endParaRPr lang="en-GB" sz="105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4" name="Line Callout 2 323"/>
          <p:cNvSpPr/>
          <p:nvPr/>
        </p:nvSpPr>
        <p:spPr>
          <a:xfrm>
            <a:off x="6607231" y="5567643"/>
            <a:ext cx="1197133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6484"/>
              <a:gd name="adj6" fmla="val -10974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smtClean="0">
                <a:latin typeface="+mj-lt"/>
                <a:cs typeface="Arial" pitchFamily="34" charset="0"/>
              </a:rPr>
              <a:t>Lines M, E, N, K, C’</a:t>
            </a:r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326" name="Line Callout 2 325"/>
          <p:cNvSpPr/>
          <p:nvPr/>
        </p:nvSpPr>
        <p:spPr>
          <a:xfrm>
            <a:off x="1583668" y="5661248"/>
            <a:ext cx="1800200" cy="68407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9271"/>
              <a:gd name="adj6" fmla="val -3500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smtClean="0">
                <a:latin typeface="+mj-lt"/>
                <a:cs typeface="Arial" pitchFamily="34" charset="0"/>
              </a:rPr>
              <a:t>Reinforced jacks to widstand vacuum forces</a:t>
            </a:r>
            <a:endParaRPr lang="en-GB" sz="1400" dirty="0" smtClean="0">
              <a:latin typeface="+mj-lt"/>
              <a:cs typeface="Arial" pitchFamily="34" charset="0"/>
            </a:endParaRPr>
          </a:p>
        </p:txBody>
      </p:sp>
      <p:grpSp>
        <p:nvGrpSpPr>
          <p:cNvPr id="349" name="Group 348"/>
          <p:cNvGrpSpPr/>
          <p:nvPr/>
        </p:nvGrpSpPr>
        <p:grpSpPr>
          <a:xfrm>
            <a:off x="3773137" y="3535076"/>
            <a:ext cx="1504385" cy="1332148"/>
            <a:chOff x="3773137" y="3535076"/>
            <a:chExt cx="1504385" cy="1332148"/>
          </a:xfrm>
        </p:grpSpPr>
        <p:cxnSp>
          <p:nvCxnSpPr>
            <p:cNvPr id="304" name="Straight Connector 303"/>
            <p:cNvCxnSpPr/>
            <p:nvPr/>
          </p:nvCxnSpPr>
          <p:spPr>
            <a:xfrm>
              <a:off x="3791139" y="3535076"/>
              <a:ext cx="1486383" cy="0"/>
            </a:xfrm>
            <a:prstGeom prst="line">
              <a:avLst/>
            </a:prstGeom>
            <a:ln w="76200" cap="sq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4319972" y="4255156"/>
              <a:ext cx="540060" cy="0"/>
            </a:xfrm>
            <a:prstGeom prst="line">
              <a:avLst/>
            </a:prstGeom>
            <a:ln w="76200" cap="sq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4319972" y="4579192"/>
              <a:ext cx="540060" cy="0"/>
            </a:xfrm>
            <a:prstGeom prst="line">
              <a:avLst/>
            </a:prstGeom>
            <a:ln w="254000" cap="sq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4319972" y="4867224"/>
              <a:ext cx="540060" cy="0"/>
            </a:xfrm>
            <a:prstGeom prst="line">
              <a:avLst/>
            </a:prstGeom>
            <a:ln w="76200" cap="sq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3773137" y="3787104"/>
              <a:ext cx="1504385" cy="0"/>
            </a:xfrm>
            <a:prstGeom prst="line">
              <a:avLst/>
            </a:prstGeom>
            <a:ln w="76200" cap="sq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3799878" y="3679092"/>
              <a:ext cx="1477644" cy="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Rectangle 328"/>
            <p:cNvSpPr/>
            <p:nvPr/>
          </p:nvSpPr>
          <p:spPr>
            <a:xfrm>
              <a:off x="4422650" y="4543188"/>
              <a:ext cx="334703" cy="990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45" name="Group 344"/>
          <p:cNvGrpSpPr/>
          <p:nvPr/>
        </p:nvGrpSpPr>
        <p:grpSpPr>
          <a:xfrm>
            <a:off x="359532" y="3562079"/>
            <a:ext cx="8352928" cy="1030615"/>
            <a:chOff x="359532" y="3562079"/>
            <a:chExt cx="8352928" cy="1030615"/>
          </a:xfrm>
        </p:grpSpPr>
        <p:grpSp>
          <p:nvGrpSpPr>
            <p:cNvPr id="301" name="Group 300"/>
            <p:cNvGrpSpPr/>
            <p:nvPr/>
          </p:nvGrpSpPr>
          <p:grpSpPr>
            <a:xfrm>
              <a:off x="359532" y="3562079"/>
              <a:ext cx="8352928" cy="756084"/>
              <a:chOff x="359532" y="1907831"/>
              <a:chExt cx="8352928" cy="756084"/>
            </a:xfrm>
          </p:grpSpPr>
          <p:grpSp>
            <p:nvGrpSpPr>
              <p:cNvPr id="298" name="Group 297"/>
              <p:cNvGrpSpPr/>
              <p:nvPr/>
            </p:nvGrpSpPr>
            <p:grpSpPr>
              <a:xfrm>
                <a:off x="467544" y="1907831"/>
                <a:ext cx="2916324" cy="756084"/>
                <a:chOff x="467544" y="1907831"/>
                <a:chExt cx="2916324" cy="756084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67544" y="1907831"/>
                  <a:ext cx="2700300" cy="756084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 smtClean="0">
                    <a:latin typeface="+mj-lt"/>
                    <a:cs typeface="Arial" pitchFamily="34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167844" y="2492896"/>
                  <a:ext cx="216024" cy="0"/>
                </a:xfrm>
                <a:prstGeom prst="line">
                  <a:avLst/>
                </a:prstGeom>
                <a:ln w="254000" cap="sq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Group 296"/>
              <p:cNvGrpSpPr/>
              <p:nvPr/>
            </p:nvGrpSpPr>
            <p:grpSpPr>
              <a:xfrm>
                <a:off x="5742130" y="1907831"/>
                <a:ext cx="2862318" cy="756084"/>
                <a:chOff x="5742130" y="1907831"/>
                <a:chExt cx="2862318" cy="756084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5904148" y="1907831"/>
                  <a:ext cx="2700300" cy="756084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 smtClean="0">
                    <a:latin typeface="+mj-lt"/>
                    <a:cs typeface="Arial" pitchFamily="34" charset="0"/>
                  </a:endParaRP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742130" y="2492896"/>
                  <a:ext cx="162018" cy="0"/>
                </a:xfrm>
                <a:prstGeom prst="line">
                  <a:avLst/>
                </a:prstGeom>
                <a:ln w="254000" cap="sq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Group 294"/>
              <p:cNvGrpSpPr/>
              <p:nvPr/>
            </p:nvGrpSpPr>
            <p:grpSpPr>
              <a:xfrm>
                <a:off x="359532" y="2285873"/>
                <a:ext cx="8352928" cy="0"/>
                <a:chOff x="359532" y="2285873"/>
                <a:chExt cx="8352928" cy="0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359532" y="2285873"/>
                  <a:ext cx="3359599" cy="0"/>
                </a:xfrm>
                <a:prstGeom prst="line">
                  <a:avLst/>
                </a:prstGeom>
                <a:ln w="76200"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5388724" y="2285873"/>
                  <a:ext cx="3323736" cy="0"/>
                </a:xfrm>
                <a:prstGeom prst="line">
                  <a:avLst/>
                </a:prstGeom>
                <a:ln w="76200"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6" name="Group 295"/>
            <p:cNvGrpSpPr/>
            <p:nvPr/>
          </p:nvGrpSpPr>
          <p:grpSpPr>
            <a:xfrm>
              <a:off x="359532" y="3679092"/>
              <a:ext cx="8341421" cy="0"/>
              <a:chOff x="359532" y="2024844"/>
              <a:chExt cx="8341421" cy="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59532" y="2024844"/>
                <a:ext cx="3449086" cy="0"/>
              </a:xfrm>
              <a:prstGeom prst="line">
                <a:avLst/>
              </a:prstGeom>
              <a:ln w="1270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5251867" y="2024844"/>
                <a:ext cx="3449086" cy="0"/>
              </a:xfrm>
              <a:prstGeom prst="line">
                <a:avLst/>
              </a:prstGeom>
              <a:ln w="1270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1" name="TextBox 320"/>
            <p:cNvSpPr txBox="1"/>
            <p:nvPr/>
          </p:nvSpPr>
          <p:spPr>
            <a:xfrm>
              <a:off x="788724" y="3676672"/>
              <a:ext cx="198022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smtClean="0">
                  <a:latin typeface="Arial" pitchFamily="34" charset="0"/>
                  <a:cs typeface="Arial" pitchFamily="34" charset="0"/>
                </a:rPr>
                <a:t>11 T cold mass A</a:t>
              </a:r>
              <a:endParaRPr lang="en-GB" sz="13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264188" y="3676672"/>
              <a:ext cx="198022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smtClean="0">
                  <a:latin typeface="Arial" pitchFamily="34" charset="0"/>
                  <a:cs typeface="Arial" pitchFamily="34" charset="0"/>
                </a:rPr>
                <a:t>11 T cold mass B</a:t>
              </a:r>
              <a:endParaRPr lang="en-GB" sz="1300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3" name="Group 342"/>
            <p:cNvGrpSpPr/>
            <p:nvPr/>
          </p:nvGrpSpPr>
          <p:grpSpPr>
            <a:xfrm>
              <a:off x="359532" y="4133642"/>
              <a:ext cx="8341421" cy="459052"/>
              <a:chOff x="359532" y="4133642"/>
              <a:chExt cx="8341421" cy="459052"/>
            </a:xfrm>
          </p:grpSpPr>
          <p:cxnSp>
            <p:nvCxnSpPr>
              <p:cNvPr id="331" name="Straight Connector 330"/>
              <p:cNvCxnSpPr>
                <a:stCxn id="329" idx="1"/>
              </p:cNvCxnSpPr>
              <p:nvPr/>
            </p:nvCxnSpPr>
            <p:spPr>
              <a:xfrm flipH="1" flipV="1">
                <a:off x="3383868" y="4592693"/>
                <a:ext cx="1038782" cy="1"/>
              </a:xfrm>
              <a:prstGeom prst="line">
                <a:avLst/>
              </a:prstGeom>
              <a:ln w="28575" cap="sq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flipV="1">
                <a:off x="3383868" y="4133642"/>
                <a:ext cx="0" cy="459052"/>
              </a:xfrm>
              <a:prstGeom prst="line">
                <a:avLst/>
              </a:prstGeom>
              <a:ln w="28575" cap="sq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flipH="1">
                <a:off x="359532" y="4133642"/>
                <a:ext cx="3024336" cy="2822"/>
              </a:xfrm>
              <a:prstGeom prst="line">
                <a:avLst/>
              </a:prstGeom>
              <a:ln w="28575" cap="sq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>
                <a:stCxn id="329" idx="3"/>
              </p:cNvCxnSpPr>
              <p:nvPr/>
            </p:nvCxnSpPr>
            <p:spPr>
              <a:xfrm>
                <a:off x="4757353" y="4592694"/>
                <a:ext cx="930771" cy="0"/>
              </a:xfrm>
              <a:prstGeom prst="line">
                <a:avLst/>
              </a:prstGeom>
              <a:ln w="28575" cap="sq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flipV="1">
                <a:off x="5688124" y="4135054"/>
                <a:ext cx="0" cy="457640"/>
              </a:xfrm>
              <a:prstGeom prst="line">
                <a:avLst/>
              </a:prstGeom>
              <a:ln w="28575" cap="sq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>
                <a:off x="5688124" y="4135053"/>
                <a:ext cx="3012829" cy="12091"/>
              </a:xfrm>
              <a:prstGeom prst="line">
                <a:avLst/>
              </a:prstGeom>
              <a:ln w="28575" cap="sq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5" name="Line Callout 2 324"/>
          <p:cNvSpPr/>
          <p:nvPr/>
        </p:nvSpPr>
        <p:spPr>
          <a:xfrm>
            <a:off x="4433724" y="2816932"/>
            <a:ext cx="900100" cy="288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2878"/>
              <a:gd name="adj6" fmla="val -6744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smtClean="0">
                <a:latin typeface="+mj-lt"/>
                <a:cs typeface="Arial" pitchFamily="34" charset="0"/>
              </a:rPr>
              <a:t>Line X</a:t>
            </a:r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327" name="Line Callout 2 326"/>
          <p:cNvSpPr/>
          <p:nvPr/>
        </p:nvSpPr>
        <p:spPr>
          <a:xfrm>
            <a:off x="6286690" y="2567073"/>
            <a:ext cx="1518739" cy="6455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7139"/>
              <a:gd name="adj6" fmla="val -8248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smtClean="0">
                <a:latin typeface="+mj-lt"/>
                <a:cs typeface="Arial" pitchFamily="34" charset="0"/>
              </a:rPr>
              <a:t>Independently supported collimator</a:t>
            </a:r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328" name="Line Callout 2 327"/>
          <p:cNvSpPr/>
          <p:nvPr/>
        </p:nvSpPr>
        <p:spPr>
          <a:xfrm>
            <a:off x="5688124" y="6093296"/>
            <a:ext cx="1566174" cy="6300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5560"/>
              <a:gd name="adj6" fmla="val -6883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smtClean="0">
                <a:latin typeface="+mj-lt"/>
                <a:cs typeface="Arial" pitchFamily="34" charset="0"/>
              </a:rPr>
              <a:t>Busbar splice and interconnect done in the tunnel</a:t>
            </a:r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3747854" y="6197713"/>
            <a:ext cx="1575176" cy="52565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4862"/>
              <a:gd name="adj6" fmla="val -2391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smtClean="0">
                <a:latin typeface="+mj-lt"/>
                <a:cs typeface="Arial" pitchFamily="34" charset="0"/>
              </a:rPr>
              <a:t>Flexible S-shaped busbar stabiliser</a:t>
            </a:r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30" name="Line Callout 2 129"/>
          <p:cNvSpPr/>
          <p:nvPr/>
        </p:nvSpPr>
        <p:spPr>
          <a:xfrm rot="5400000">
            <a:off x="8179026" y="5441873"/>
            <a:ext cx="439253" cy="66852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245"/>
              <a:gd name="adj6" fmla="val -30986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400" smtClean="0">
                <a:latin typeface="+mj-lt"/>
                <a:cs typeface="Arial" pitchFamily="34" charset="0"/>
              </a:rPr>
              <a:t>Busbar lyra</a:t>
            </a:r>
            <a:endParaRPr lang="en-GB" sz="1400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build="p"/>
      <p:bldP spid="324" grpId="0" animBg="1"/>
      <p:bldP spid="326" grpId="0" animBg="1"/>
      <p:bldP spid="325" grpId="0" animBg="1"/>
      <p:bldP spid="327" grpId="0" animBg="1"/>
      <p:bldP spid="328" grpId="0" animBg="1"/>
      <p:bldP spid="4" grpId="0" animBg="1"/>
      <p:bldP spid="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Access for in-situ repair</a:t>
            </a:r>
            <a:endParaRPr lang="en-GB"/>
          </a:p>
        </p:txBody>
      </p:sp>
      <p:sp>
        <p:nvSpPr>
          <p:cNvPr id="110" name="Content Placeholder 109"/>
          <p:cNvSpPr>
            <a:spLocks noGrp="1"/>
          </p:cNvSpPr>
          <p:nvPr>
            <p:ph idx="1"/>
          </p:nvPr>
        </p:nvSpPr>
        <p:spPr>
          <a:xfrm>
            <a:off x="914400" y="4077072"/>
            <a:ext cx="7772400" cy="2088232"/>
          </a:xfrm>
        </p:spPr>
        <p:txBody>
          <a:bodyPr>
            <a:normAutofit fontScale="85000" lnSpcReduction="10000"/>
          </a:bodyPr>
          <a:lstStyle/>
          <a:p>
            <a:r>
              <a:rPr lang="en-GB" smtClean="0"/>
              <a:t>Once the collimator removed, the vacuum vessel cover can slide open</a:t>
            </a:r>
          </a:p>
          <a:p>
            <a:r>
              <a:rPr lang="en-GB" smtClean="0"/>
              <a:t>Good to have in-situ access for repair of «fragile» components:</a:t>
            </a:r>
          </a:p>
          <a:p>
            <a:pPr lvl="1"/>
            <a:r>
              <a:rPr lang="en-GB"/>
              <a:t>E</a:t>
            </a:r>
            <a:r>
              <a:rPr lang="en-GB" smtClean="0"/>
              <a:t>xpansion joints</a:t>
            </a:r>
          </a:p>
          <a:p>
            <a:pPr lvl="1"/>
            <a:r>
              <a:rPr lang="en-GB" smtClean="0"/>
              <a:t>Flexible hoses</a:t>
            </a:r>
          </a:p>
          <a:p>
            <a:pPr lvl="1"/>
            <a:r>
              <a:rPr lang="en-GB"/>
              <a:t>D</a:t>
            </a:r>
            <a:r>
              <a:rPr lang="en-GB" smtClean="0"/>
              <a:t>iode </a:t>
            </a:r>
          </a:p>
          <a:p>
            <a:pPr lvl="1"/>
            <a:r>
              <a:rPr lang="en-GB"/>
              <a:t>I</a:t>
            </a:r>
            <a:r>
              <a:rPr lang="en-GB" smtClean="0"/>
              <a:t>nstrumentation feedthrough (IFS)</a:t>
            </a:r>
          </a:p>
          <a:p>
            <a:pPr lvl="1"/>
            <a:r>
              <a:rPr lang="en-GB" smtClean="0"/>
              <a:t>Current leads (?)</a:t>
            </a:r>
          </a:p>
          <a:p>
            <a:pPr lvl="1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11</a:t>
            </a:fld>
            <a:endParaRPr lang="en-GB" sz="1200" noProof="0">
              <a:solidFill>
                <a:schemeClr val="tx2"/>
              </a:solidFill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3383868" y="2552031"/>
            <a:ext cx="864096" cy="432048"/>
            <a:chOff x="3383868" y="2492896"/>
            <a:chExt cx="864096" cy="432048"/>
          </a:xfrm>
        </p:grpSpPr>
        <p:cxnSp>
          <p:nvCxnSpPr>
            <p:cNvPr id="232" name="Straight Connector 231"/>
            <p:cNvCxnSpPr/>
            <p:nvPr/>
          </p:nvCxnSpPr>
          <p:spPr>
            <a:xfrm>
              <a:off x="3383868" y="2492896"/>
              <a:ext cx="0" cy="432048"/>
            </a:xfrm>
            <a:prstGeom prst="line">
              <a:avLst/>
            </a:prstGeom>
            <a:ln w="254000" cap="sq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3491880" y="2924944"/>
              <a:ext cx="756084" cy="0"/>
            </a:xfrm>
            <a:prstGeom prst="line">
              <a:avLst/>
            </a:prstGeom>
            <a:ln w="254000" cap="sq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>
            <a:off x="3023828" y="1723939"/>
            <a:ext cx="1296144" cy="1656184"/>
            <a:chOff x="3023828" y="3320988"/>
            <a:chExt cx="1296144" cy="1656184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3599892" y="3465004"/>
              <a:ext cx="0" cy="49505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023828" y="3320988"/>
              <a:ext cx="0" cy="108012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3023828" y="3429000"/>
              <a:ext cx="576064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3599892" y="3789040"/>
              <a:ext cx="0" cy="63007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3599892" y="4032067"/>
              <a:ext cx="0" cy="225025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023828" y="4869160"/>
              <a:ext cx="630070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599892" y="4257092"/>
              <a:ext cx="54006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653898" y="4257092"/>
              <a:ext cx="666074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3653898" y="4869160"/>
              <a:ext cx="666074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3599892" y="3537012"/>
              <a:ext cx="155243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3599892" y="3789040"/>
              <a:ext cx="137241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3023828" y="4869160"/>
              <a:ext cx="0" cy="108012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 flipH="1">
            <a:off x="4860032" y="1723939"/>
            <a:ext cx="1188132" cy="1656184"/>
            <a:chOff x="3023828" y="3320988"/>
            <a:chExt cx="1188132" cy="1656184"/>
          </a:xfrm>
        </p:grpSpPr>
        <p:cxnSp>
          <p:nvCxnSpPr>
            <p:cNvPr id="248" name="Straight Connector 247"/>
            <p:cNvCxnSpPr/>
            <p:nvPr/>
          </p:nvCxnSpPr>
          <p:spPr>
            <a:xfrm>
              <a:off x="3599892" y="3465004"/>
              <a:ext cx="0" cy="49505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3023828" y="3320988"/>
              <a:ext cx="0" cy="108012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3023828" y="3429000"/>
              <a:ext cx="576064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3599892" y="3789040"/>
              <a:ext cx="0" cy="63007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3599892" y="4032067"/>
              <a:ext cx="0" cy="225025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3023828" y="4869160"/>
              <a:ext cx="630070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3599892" y="4257092"/>
              <a:ext cx="54006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3653898" y="4257092"/>
              <a:ext cx="558062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3653898" y="4869160"/>
              <a:ext cx="558062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599892" y="3537012"/>
              <a:ext cx="166751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599892" y="3789040"/>
              <a:ext cx="166751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3023828" y="4869160"/>
              <a:ext cx="0" cy="108012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251520" y="3045150"/>
            <a:ext cx="8712968" cy="516929"/>
            <a:chOff x="251520" y="4640263"/>
            <a:chExt cx="8712968" cy="516929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251520" y="5155256"/>
              <a:ext cx="8712968" cy="193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Isosceles Triangle 261"/>
            <p:cNvSpPr/>
            <p:nvPr/>
          </p:nvSpPr>
          <p:spPr>
            <a:xfrm>
              <a:off x="791580" y="4640263"/>
              <a:ext cx="288032" cy="18902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63" name="Isosceles Triangle 262"/>
            <p:cNvSpPr/>
            <p:nvPr/>
          </p:nvSpPr>
          <p:spPr>
            <a:xfrm>
              <a:off x="2372722" y="4651200"/>
              <a:ext cx="288032" cy="18902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64" name="Isosceles Triangle 263"/>
            <p:cNvSpPr/>
            <p:nvPr/>
          </p:nvSpPr>
          <p:spPr>
            <a:xfrm>
              <a:off x="6408204" y="4640263"/>
              <a:ext cx="288032" cy="18902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65" name="Isosceles Triangle 264"/>
            <p:cNvSpPr/>
            <p:nvPr/>
          </p:nvSpPr>
          <p:spPr>
            <a:xfrm>
              <a:off x="7849407" y="4642199"/>
              <a:ext cx="288032" cy="18902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791580" y="4829284"/>
              <a:ext cx="288032" cy="32597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2372722" y="4903228"/>
              <a:ext cx="288032" cy="25396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408204" y="4829284"/>
              <a:ext cx="288032" cy="32597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2411760" y="4831220"/>
              <a:ext cx="72008" cy="7200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2555776" y="4831220"/>
              <a:ext cx="72008" cy="7200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848364" y="4903228"/>
              <a:ext cx="288032" cy="25396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887402" y="4831220"/>
              <a:ext cx="72008" cy="7200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8031418" y="4831220"/>
              <a:ext cx="72008" cy="7200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683568" y="1723939"/>
            <a:ext cx="2268252" cy="1692188"/>
            <a:chOff x="683568" y="3319052"/>
            <a:chExt cx="2268252" cy="169218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2951820" y="4698769"/>
              <a:ext cx="0" cy="31247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" name="Group 275"/>
            <p:cNvGrpSpPr/>
            <p:nvPr/>
          </p:nvGrpSpPr>
          <p:grpSpPr>
            <a:xfrm>
              <a:off x="683568" y="3319052"/>
              <a:ext cx="2268252" cy="1368152"/>
              <a:chOff x="683568" y="1664804"/>
              <a:chExt cx="2268252" cy="1368152"/>
            </a:xfrm>
          </p:grpSpPr>
          <p:sp>
            <p:nvSpPr>
              <p:cNvPr id="277" name="Isosceles Triangle 276"/>
              <p:cNvSpPr/>
              <p:nvPr/>
            </p:nvSpPr>
            <p:spPr>
              <a:xfrm>
                <a:off x="791580" y="2663915"/>
                <a:ext cx="288032" cy="18902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78" name="Isosceles Triangle 277"/>
              <p:cNvSpPr/>
              <p:nvPr/>
            </p:nvSpPr>
            <p:spPr>
              <a:xfrm>
                <a:off x="2372722" y="2665851"/>
                <a:ext cx="288032" cy="18902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grpSp>
            <p:nvGrpSpPr>
              <p:cNvPr id="279" name="Group 278"/>
              <p:cNvGrpSpPr/>
              <p:nvPr/>
            </p:nvGrpSpPr>
            <p:grpSpPr>
              <a:xfrm>
                <a:off x="683568" y="1664804"/>
                <a:ext cx="2268252" cy="1368152"/>
                <a:chOff x="683568" y="3320988"/>
                <a:chExt cx="2268252" cy="1368152"/>
              </a:xfrm>
            </p:grpSpPr>
            <p:grpSp>
              <p:nvGrpSpPr>
                <p:cNvPr id="283" name="Group 282"/>
                <p:cNvGrpSpPr/>
                <p:nvPr/>
              </p:nvGrpSpPr>
              <p:grpSpPr>
                <a:xfrm>
                  <a:off x="683568" y="3320988"/>
                  <a:ext cx="2268252" cy="108012"/>
                  <a:chOff x="683568" y="3320988"/>
                  <a:chExt cx="2268252" cy="108012"/>
                </a:xfrm>
              </p:grpSpPr>
              <p:cxnSp>
                <p:nvCxnSpPr>
                  <p:cNvPr id="288" name="Straight Connector 287"/>
                  <p:cNvCxnSpPr/>
                  <p:nvPr/>
                </p:nvCxnSpPr>
                <p:spPr>
                  <a:xfrm>
                    <a:off x="683568" y="3429000"/>
                    <a:ext cx="2268252" cy="0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/>
                  <p:cNvCxnSpPr/>
                  <p:nvPr/>
                </p:nvCxnSpPr>
                <p:spPr>
                  <a:xfrm flipV="1">
                    <a:off x="2951820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/>
                  <p:cNvCxnSpPr/>
                  <p:nvPr/>
                </p:nvCxnSpPr>
                <p:spPr>
                  <a:xfrm flipV="1">
                    <a:off x="683568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4" name="Group 283"/>
                <p:cNvGrpSpPr/>
                <p:nvPr/>
              </p:nvGrpSpPr>
              <p:grpSpPr>
                <a:xfrm flipV="1">
                  <a:off x="683568" y="4581128"/>
                  <a:ext cx="2268252" cy="108012"/>
                  <a:chOff x="683568" y="3320988"/>
                  <a:chExt cx="2268252" cy="108012"/>
                </a:xfrm>
              </p:grpSpPr>
              <p:cxnSp>
                <p:nvCxnSpPr>
                  <p:cNvPr id="285" name="Straight Connector 284"/>
                  <p:cNvCxnSpPr/>
                  <p:nvPr/>
                </p:nvCxnSpPr>
                <p:spPr>
                  <a:xfrm>
                    <a:off x="683568" y="3429000"/>
                    <a:ext cx="2268252" cy="0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/>
                  <p:cNvCxnSpPr/>
                  <p:nvPr/>
                </p:nvCxnSpPr>
                <p:spPr>
                  <a:xfrm flipV="1">
                    <a:off x="2951820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/>
                  <p:cNvCxnSpPr/>
                  <p:nvPr/>
                </p:nvCxnSpPr>
                <p:spPr>
                  <a:xfrm flipV="1">
                    <a:off x="683568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80" name="Oval 279"/>
              <p:cNvSpPr/>
              <p:nvPr/>
            </p:nvSpPr>
            <p:spPr>
              <a:xfrm>
                <a:off x="2411760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2555776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791580" y="2852936"/>
                <a:ext cx="288032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+mj-lt"/>
                  <a:cs typeface="Arial" pitchFamily="34" charset="0"/>
                </a:endParaRPr>
              </a:p>
            </p:txBody>
          </p:sp>
        </p:grpSp>
      </p:grpSp>
      <p:grpSp>
        <p:nvGrpSpPr>
          <p:cNvPr id="291" name="Group 290"/>
          <p:cNvGrpSpPr/>
          <p:nvPr/>
        </p:nvGrpSpPr>
        <p:grpSpPr>
          <a:xfrm>
            <a:off x="6120172" y="1723939"/>
            <a:ext cx="2268252" cy="1692188"/>
            <a:chOff x="6120172" y="3319052"/>
            <a:chExt cx="2268252" cy="1692188"/>
          </a:xfrm>
        </p:grpSpPr>
        <p:cxnSp>
          <p:nvCxnSpPr>
            <p:cNvPr id="292" name="Straight Connector 291"/>
            <p:cNvCxnSpPr/>
            <p:nvPr/>
          </p:nvCxnSpPr>
          <p:spPr>
            <a:xfrm>
              <a:off x="6120172" y="4698769"/>
              <a:ext cx="0" cy="31247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3" name="Group 292"/>
            <p:cNvGrpSpPr/>
            <p:nvPr/>
          </p:nvGrpSpPr>
          <p:grpSpPr>
            <a:xfrm>
              <a:off x="6120172" y="3319052"/>
              <a:ext cx="2268252" cy="1368152"/>
              <a:chOff x="6120172" y="1664804"/>
              <a:chExt cx="2268252" cy="1368152"/>
            </a:xfrm>
          </p:grpSpPr>
          <p:sp>
            <p:nvSpPr>
              <p:cNvPr id="294" name="Isosceles Triangle 293"/>
              <p:cNvSpPr/>
              <p:nvPr/>
            </p:nvSpPr>
            <p:spPr>
              <a:xfrm>
                <a:off x="6408204" y="2663915"/>
                <a:ext cx="288032" cy="18902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95" name="Isosceles Triangle 294"/>
              <p:cNvSpPr/>
              <p:nvPr/>
            </p:nvSpPr>
            <p:spPr>
              <a:xfrm>
                <a:off x="7849407" y="2665851"/>
                <a:ext cx="288032" cy="18902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grpSp>
            <p:nvGrpSpPr>
              <p:cNvPr id="296" name="Group 295"/>
              <p:cNvGrpSpPr/>
              <p:nvPr/>
            </p:nvGrpSpPr>
            <p:grpSpPr>
              <a:xfrm>
                <a:off x="6120172" y="1664804"/>
                <a:ext cx="2268252" cy="1368152"/>
                <a:chOff x="683568" y="3320988"/>
                <a:chExt cx="2268252" cy="1368152"/>
              </a:xfrm>
            </p:grpSpPr>
            <p:grpSp>
              <p:nvGrpSpPr>
                <p:cNvPr id="300" name="Group 299"/>
                <p:cNvGrpSpPr/>
                <p:nvPr/>
              </p:nvGrpSpPr>
              <p:grpSpPr>
                <a:xfrm>
                  <a:off x="683568" y="3320988"/>
                  <a:ext cx="2268252" cy="108012"/>
                  <a:chOff x="683568" y="3320988"/>
                  <a:chExt cx="2268252" cy="108012"/>
                </a:xfrm>
              </p:grpSpPr>
              <p:cxnSp>
                <p:nvCxnSpPr>
                  <p:cNvPr id="305" name="Straight Connector 304"/>
                  <p:cNvCxnSpPr/>
                  <p:nvPr/>
                </p:nvCxnSpPr>
                <p:spPr>
                  <a:xfrm>
                    <a:off x="683568" y="3429000"/>
                    <a:ext cx="2268252" cy="0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/>
                  <p:cNvCxnSpPr/>
                  <p:nvPr/>
                </p:nvCxnSpPr>
                <p:spPr>
                  <a:xfrm flipV="1">
                    <a:off x="2951820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/>
                  <p:cNvCxnSpPr/>
                  <p:nvPr/>
                </p:nvCxnSpPr>
                <p:spPr>
                  <a:xfrm flipV="1">
                    <a:off x="683568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/>
                <p:cNvGrpSpPr/>
                <p:nvPr/>
              </p:nvGrpSpPr>
              <p:grpSpPr>
                <a:xfrm flipV="1">
                  <a:off x="683568" y="4581128"/>
                  <a:ext cx="2268252" cy="108012"/>
                  <a:chOff x="683568" y="3320988"/>
                  <a:chExt cx="2268252" cy="108012"/>
                </a:xfrm>
              </p:grpSpPr>
              <p:cxnSp>
                <p:nvCxnSpPr>
                  <p:cNvPr id="302" name="Straight Connector 301"/>
                  <p:cNvCxnSpPr/>
                  <p:nvPr/>
                </p:nvCxnSpPr>
                <p:spPr>
                  <a:xfrm>
                    <a:off x="683568" y="3429000"/>
                    <a:ext cx="2268252" cy="0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/>
                  <p:cNvCxnSpPr/>
                  <p:nvPr/>
                </p:nvCxnSpPr>
                <p:spPr>
                  <a:xfrm flipV="1">
                    <a:off x="2951820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/>
                  <p:cNvCxnSpPr/>
                  <p:nvPr/>
                </p:nvCxnSpPr>
                <p:spPr>
                  <a:xfrm flipV="1">
                    <a:off x="683568" y="3320988"/>
                    <a:ext cx="0" cy="108012"/>
                  </a:xfrm>
                  <a:prstGeom prst="line">
                    <a:avLst/>
                  </a:prstGeom>
                  <a:ln w="76200" cap="sq">
                    <a:solidFill>
                      <a:srgbClr val="0070C0"/>
                    </a:solidFill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7" name="Oval 296"/>
              <p:cNvSpPr/>
              <p:nvPr/>
            </p:nvSpPr>
            <p:spPr>
              <a:xfrm>
                <a:off x="7884368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8028384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6408204" y="2852936"/>
                <a:ext cx="288032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+mj-lt"/>
                  <a:cs typeface="Arial" pitchFamily="34" charset="0"/>
                </a:endParaRPr>
              </a:p>
            </p:txBody>
          </p:sp>
        </p:grpSp>
      </p:grpSp>
      <p:grpSp>
        <p:nvGrpSpPr>
          <p:cNvPr id="308" name="Group 307"/>
          <p:cNvGrpSpPr/>
          <p:nvPr/>
        </p:nvGrpSpPr>
        <p:grpSpPr>
          <a:xfrm>
            <a:off x="4932040" y="2552031"/>
            <a:ext cx="756084" cy="432048"/>
            <a:chOff x="4932040" y="2492896"/>
            <a:chExt cx="756084" cy="432048"/>
          </a:xfrm>
        </p:grpSpPr>
        <p:cxnSp>
          <p:nvCxnSpPr>
            <p:cNvPr id="309" name="Straight Connector 308"/>
            <p:cNvCxnSpPr/>
            <p:nvPr/>
          </p:nvCxnSpPr>
          <p:spPr>
            <a:xfrm>
              <a:off x="5688124" y="2492896"/>
              <a:ext cx="0" cy="432048"/>
            </a:xfrm>
            <a:prstGeom prst="line">
              <a:avLst/>
            </a:prstGeom>
            <a:ln w="254000" cap="sq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4932040" y="2924944"/>
              <a:ext cx="756084" cy="0"/>
            </a:xfrm>
            <a:prstGeom prst="line">
              <a:avLst/>
            </a:prstGeom>
            <a:ln w="254000" cap="sq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/>
          <p:cNvGrpSpPr/>
          <p:nvPr/>
        </p:nvGrpSpPr>
        <p:grpSpPr>
          <a:xfrm>
            <a:off x="3719131" y="2220349"/>
            <a:ext cx="1676229" cy="321002"/>
            <a:chOff x="3719131" y="3815462"/>
            <a:chExt cx="1676229" cy="321002"/>
          </a:xfrm>
        </p:grpSpPr>
        <p:grpSp>
          <p:nvGrpSpPr>
            <p:cNvPr id="312" name="Group 311"/>
            <p:cNvGrpSpPr/>
            <p:nvPr/>
          </p:nvGrpSpPr>
          <p:grpSpPr>
            <a:xfrm>
              <a:off x="3719131" y="3850111"/>
              <a:ext cx="1676229" cy="180020"/>
              <a:chOff x="3719131" y="2195863"/>
              <a:chExt cx="1676229" cy="180020"/>
            </a:xfrm>
          </p:grpSpPr>
          <p:sp>
            <p:nvSpPr>
              <p:cNvPr id="316" name="Rectangle 315"/>
              <p:cNvSpPr/>
              <p:nvPr/>
            </p:nvSpPr>
            <p:spPr>
              <a:xfrm>
                <a:off x="3885828" y="2195863"/>
                <a:ext cx="1300336" cy="18002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 smtClean="0">
                  <a:latin typeface="+mj-lt"/>
                  <a:cs typeface="Arial" pitchFamily="34" charset="0"/>
                </a:endParaRPr>
              </a:p>
            </p:txBody>
          </p:sp>
          <p:cxnSp>
            <p:nvCxnSpPr>
              <p:cNvPr id="317" name="Straight Connector 316"/>
              <p:cNvCxnSpPr>
                <a:stCxn id="316" idx="1"/>
              </p:cNvCxnSpPr>
              <p:nvPr/>
            </p:nvCxnSpPr>
            <p:spPr>
              <a:xfrm flipH="1">
                <a:off x="3719131" y="2285873"/>
                <a:ext cx="166697" cy="0"/>
              </a:xfrm>
              <a:prstGeom prst="line">
                <a:avLst/>
              </a:prstGeom>
              <a:solidFill>
                <a:srgbClr val="006600"/>
              </a:solidFill>
              <a:ln w="76200">
                <a:solidFill>
                  <a:srgbClr val="00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18" name="Straight Connector 317"/>
              <p:cNvCxnSpPr>
                <a:stCxn id="316" idx="3"/>
              </p:cNvCxnSpPr>
              <p:nvPr/>
            </p:nvCxnSpPr>
            <p:spPr>
              <a:xfrm>
                <a:off x="5186164" y="2285873"/>
                <a:ext cx="209196" cy="0"/>
              </a:xfrm>
              <a:prstGeom prst="line">
                <a:avLst/>
              </a:prstGeom>
              <a:solidFill>
                <a:srgbClr val="006600"/>
              </a:solidFill>
              <a:ln w="76200">
                <a:solidFill>
                  <a:srgbClr val="00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sp>
          <p:nvSpPr>
            <p:cNvPr id="313" name="Isosceles Triangle 312"/>
            <p:cNvSpPr/>
            <p:nvPr/>
          </p:nvSpPr>
          <p:spPr>
            <a:xfrm>
              <a:off x="4067944" y="4041954"/>
              <a:ext cx="144016" cy="9451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314" name="Isosceles Triangle 313"/>
            <p:cNvSpPr/>
            <p:nvPr/>
          </p:nvSpPr>
          <p:spPr>
            <a:xfrm>
              <a:off x="4860032" y="4039132"/>
              <a:ext cx="144016" cy="9451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885828" y="3815462"/>
              <a:ext cx="130033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smtClean="0">
                  <a:latin typeface="Arial" pitchFamily="34" charset="0"/>
                  <a:cs typeface="Arial" pitchFamily="34" charset="0"/>
                </a:rPr>
                <a:t>Collimator</a:t>
              </a:r>
              <a:endParaRPr lang="en-GB" sz="105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3773137" y="1939963"/>
            <a:ext cx="1504385" cy="1332148"/>
            <a:chOff x="3773137" y="3535076"/>
            <a:chExt cx="1504385" cy="133214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3791139" y="3535076"/>
              <a:ext cx="1486383" cy="0"/>
            </a:xfrm>
            <a:prstGeom prst="line">
              <a:avLst/>
            </a:prstGeom>
            <a:ln w="76200" cap="sq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4319972" y="4255156"/>
              <a:ext cx="540060" cy="0"/>
            </a:xfrm>
            <a:prstGeom prst="line">
              <a:avLst/>
            </a:prstGeom>
            <a:ln w="76200" cap="sq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4319972" y="4579192"/>
              <a:ext cx="540060" cy="0"/>
            </a:xfrm>
            <a:prstGeom prst="line">
              <a:avLst/>
            </a:prstGeom>
            <a:ln w="254000" cap="sq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4319972" y="4867224"/>
              <a:ext cx="540060" cy="0"/>
            </a:xfrm>
            <a:prstGeom prst="line">
              <a:avLst/>
            </a:prstGeom>
            <a:ln w="76200" cap="sq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3773137" y="3787104"/>
              <a:ext cx="1504385" cy="0"/>
            </a:xfrm>
            <a:prstGeom prst="line">
              <a:avLst/>
            </a:prstGeom>
            <a:ln w="76200" cap="sq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3799878" y="3679092"/>
              <a:ext cx="1477644" cy="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Rectangle 325"/>
            <p:cNvSpPr/>
            <p:nvPr/>
          </p:nvSpPr>
          <p:spPr>
            <a:xfrm>
              <a:off x="4422650" y="4543188"/>
              <a:ext cx="334703" cy="990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359532" y="1966966"/>
            <a:ext cx="8352928" cy="1030615"/>
            <a:chOff x="359532" y="3562079"/>
            <a:chExt cx="8352928" cy="1030615"/>
          </a:xfrm>
        </p:grpSpPr>
        <p:grpSp>
          <p:nvGrpSpPr>
            <p:cNvPr id="328" name="Group 327"/>
            <p:cNvGrpSpPr/>
            <p:nvPr/>
          </p:nvGrpSpPr>
          <p:grpSpPr>
            <a:xfrm>
              <a:off x="359532" y="3562079"/>
              <a:ext cx="8352928" cy="756084"/>
              <a:chOff x="359532" y="1907831"/>
              <a:chExt cx="8352928" cy="756084"/>
            </a:xfrm>
          </p:grpSpPr>
          <p:grpSp>
            <p:nvGrpSpPr>
              <p:cNvPr id="341" name="Group 340"/>
              <p:cNvGrpSpPr/>
              <p:nvPr/>
            </p:nvGrpSpPr>
            <p:grpSpPr>
              <a:xfrm>
                <a:off x="467544" y="1907831"/>
                <a:ext cx="2916324" cy="756084"/>
                <a:chOff x="467544" y="1907831"/>
                <a:chExt cx="2916324" cy="756084"/>
              </a:xfrm>
            </p:grpSpPr>
            <p:sp>
              <p:nvSpPr>
                <p:cNvPr id="348" name="Rectangle 347"/>
                <p:cNvSpPr/>
                <p:nvPr/>
              </p:nvSpPr>
              <p:spPr>
                <a:xfrm>
                  <a:off x="467544" y="1907831"/>
                  <a:ext cx="2700300" cy="756084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 smtClean="0">
                    <a:latin typeface="+mj-lt"/>
                    <a:cs typeface="Arial" pitchFamily="34" charset="0"/>
                  </a:endParaRPr>
                </a:p>
              </p:txBody>
            </p:sp>
            <p:cxnSp>
              <p:nvCxnSpPr>
                <p:cNvPr id="349" name="Straight Connector 348"/>
                <p:cNvCxnSpPr/>
                <p:nvPr/>
              </p:nvCxnSpPr>
              <p:spPr>
                <a:xfrm>
                  <a:off x="3167844" y="2492896"/>
                  <a:ext cx="216024" cy="0"/>
                </a:xfrm>
                <a:prstGeom prst="line">
                  <a:avLst/>
                </a:prstGeom>
                <a:ln w="254000" cap="sq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2" name="Group 341"/>
              <p:cNvGrpSpPr/>
              <p:nvPr/>
            </p:nvGrpSpPr>
            <p:grpSpPr>
              <a:xfrm>
                <a:off x="5742130" y="1907831"/>
                <a:ext cx="2862318" cy="756084"/>
                <a:chOff x="5742130" y="1907831"/>
                <a:chExt cx="2862318" cy="756084"/>
              </a:xfrm>
            </p:grpSpPr>
            <p:sp>
              <p:nvSpPr>
                <p:cNvPr id="346" name="Rectangle 345"/>
                <p:cNvSpPr/>
                <p:nvPr/>
              </p:nvSpPr>
              <p:spPr>
                <a:xfrm>
                  <a:off x="5904148" y="1907831"/>
                  <a:ext cx="2700300" cy="756084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 smtClean="0">
                    <a:latin typeface="+mj-lt"/>
                    <a:cs typeface="Arial" pitchFamily="34" charset="0"/>
                  </a:endParaRPr>
                </a:p>
              </p:txBody>
            </p:sp>
            <p:cxnSp>
              <p:nvCxnSpPr>
                <p:cNvPr id="347" name="Straight Connector 346"/>
                <p:cNvCxnSpPr/>
                <p:nvPr/>
              </p:nvCxnSpPr>
              <p:spPr>
                <a:xfrm>
                  <a:off x="5742130" y="2492896"/>
                  <a:ext cx="162018" cy="0"/>
                </a:xfrm>
                <a:prstGeom prst="line">
                  <a:avLst/>
                </a:prstGeom>
                <a:ln w="254000" cap="sq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342"/>
              <p:cNvGrpSpPr/>
              <p:nvPr/>
            </p:nvGrpSpPr>
            <p:grpSpPr>
              <a:xfrm>
                <a:off x="359532" y="2285873"/>
                <a:ext cx="8352928" cy="0"/>
                <a:chOff x="359532" y="2285873"/>
                <a:chExt cx="8352928" cy="0"/>
              </a:xfrm>
            </p:grpSpPr>
            <p:cxnSp>
              <p:nvCxnSpPr>
                <p:cNvPr id="344" name="Straight Connector 343"/>
                <p:cNvCxnSpPr/>
                <p:nvPr/>
              </p:nvCxnSpPr>
              <p:spPr>
                <a:xfrm>
                  <a:off x="359532" y="2285873"/>
                  <a:ext cx="3359599" cy="0"/>
                </a:xfrm>
                <a:prstGeom prst="line">
                  <a:avLst/>
                </a:prstGeom>
                <a:ln w="76200"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5388724" y="2285873"/>
                  <a:ext cx="3323736" cy="0"/>
                </a:xfrm>
                <a:prstGeom prst="line">
                  <a:avLst/>
                </a:prstGeom>
                <a:ln w="76200"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9" name="Group 328"/>
            <p:cNvGrpSpPr/>
            <p:nvPr/>
          </p:nvGrpSpPr>
          <p:grpSpPr>
            <a:xfrm>
              <a:off x="359532" y="3679092"/>
              <a:ext cx="8341421" cy="0"/>
              <a:chOff x="359532" y="2024844"/>
              <a:chExt cx="8341421" cy="0"/>
            </a:xfrm>
          </p:grpSpPr>
          <p:cxnSp>
            <p:nvCxnSpPr>
              <p:cNvPr id="339" name="Straight Connector 338"/>
              <p:cNvCxnSpPr/>
              <p:nvPr/>
            </p:nvCxnSpPr>
            <p:spPr>
              <a:xfrm>
                <a:off x="359532" y="2024844"/>
                <a:ext cx="3449086" cy="0"/>
              </a:xfrm>
              <a:prstGeom prst="line">
                <a:avLst/>
              </a:prstGeom>
              <a:ln w="1270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>
                <a:off x="5251867" y="2024844"/>
                <a:ext cx="3449086" cy="0"/>
              </a:xfrm>
              <a:prstGeom prst="line">
                <a:avLst/>
              </a:prstGeom>
              <a:ln w="1270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0" name="TextBox 329"/>
            <p:cNvSpPr txBox="1"/>
            <p:nvPr/>
          </p:nvSpPr>
          <p:spPr>
            <a:xfrm>
              <a:off x="788724" y="3676672"/>
              <a:ext cx="198022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smtClean="0">
                  <a:latin typeface="Arial" pitchFamily="34" charset="0"/>
                  <a:cs typeface="Arial" pitchFamily="34" charset="0"/>
                </a:rPr>
                <a:t>Cold mass A</a:t>
              </a:r>
              <a:endParaRPr lang="en-GB" sz="13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6264188" y="3676672"/>
              <a:ext cx="198022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smtClean="0">
                  <a:latin typeface="Arial" pitchFamily="34" charset="0"/>
                  <a:cs typeface="Arial" pitchFamily="34" charset="0"/>
                </a:rPr>
                <a:t>Cold mass B</a:t>
              </a:r>
              <a:endParaRPr lang="en-GB" sz="1300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2" name="Group 331"/>
            <p:cNvGrpSpPr/>
            <p:nvPr/>
          </p:nvGrpSpPr>
          <p:grpSpPr>
            <a:xfrm>
              <a:off x="359532" y="4133642"/>
              <a:ext cx="8341421" cy="459052"/>
              <a:chOff x="359532" y="4133642"/>
              <a:chExt cx="8341421" cy="459052"/>
            </a:xfrm>
          </p:grpSpPr>
          <p:cxnSp>
            <p:nvCxnSpPr>
              <p:cNvPr id="333" name="Straight Connector 332"/>
              <p:cNvCxnSpPr>
                <a:stCxn id="326" idx="1"/>
              </p:cNvCxnSpPr>
              <p:nvPr/>
            </p:nvCxnSpPr>
            <p:spPr>
              <a:xfrm flipH="1" flipV="1">
                <a:off x="3383868" y="4592693"/>
                <a:ext cx="1038782" cy="1"/>
              </a:xfrm>
              <a:prstGeom prst="line">
                <a:avLst/>
              </a:prstGeom>
              <a:ln w="28575" cap="sq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flipV="1">
                <a:off x="3383868" y="4133642"/>
                <a:ext cx="0" cy="459052"/>
              </a:xfrm>
              <a:prstGeom prst="line">
                <a:avLst/>
              </a:prstGeom>
              <a:ln w="28575" cap="sq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flipH="1">
                <a:off x="359532" y="4133642"/>
                <a:ext cx="3024336" cy="2822"/>
              </a:xfrm>
              <a:prstGeom prst="line">
                <a:avLst/>
              </a:prstGeom>
              <a:ln w="28575" cap="sq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>
                <a:stCxn id="326" idx="3"/>
              </p:cNvCxnSpPr>
              <p:nvPr/>
            </p:nvCxnSpPr>
            <p:spPr>
              <a:xfrm>
                <a:off x="4757353" y="4592694"/>
                <a:ext cx="930771" cy="0"/>
              </a:xfrm>
              <a:prstGeom prst="line">
                <a:avLst/>
              </a:prstGeom>
              <a:ln w="28575" cap="sq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flipV="1">
                <a:off x="5688124" y="4135054"/>
                <a:ext cx="0" cy="457640"/>
              </a:xfrm>
              <a:prstGeom prst="line">
                <a:avLst/>
              </a:prstGeom>
              <a:ln w="28575" cap="sq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5688124" y="4135053"/>
                <a:ext cx="3012829" cy="12091"/>
              </a:xfrm>
              <a:prstGeom prst="line">
                <a:avLst/>
              </a:prstGeom>
              <a:ln w="28575" cap="sq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2" name="Group 351"/>
          <p:cNvGrpSpPr/>
          <p:nvPr/>
        </p:nvGrpSpPr>
        <p:grpSpPr>
          <a:xfrm flipH="1">
            <a:off x="4319972" y="1722327"/>
            <a:ext cx="1188132" cy="1656184"/>
            <a:chOff x="3023828" y="3320988"/>
            <a:chExt cx="1188132" cy="1656184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3599892" y="3465004"/>
              <a:ext cx="0" cy="49505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3023828" y="3320988"/>
              <a:ext cx="0" cy="108012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3023828" y="3429000"/>
              <a:ext cx="576064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>
              <a:off x="3599892" y="3789040"/>
              <a:ext cx="0" cy="63007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>
              <a:off x="3599892" y="4032067"/>
              <a:ext cx="0" cy="225025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>
              <a:off x="3023828" y="4869160"/>
              <a:ext cx="630070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>
              <a:off x="3599892" y="4257092"/>
              <a:ext cx="54006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>
              <a:off x="3653898" y="4257092"/>
              <a:ext cx="558062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>
              <a:off x="3653898" y="4869160"/>
              <a:ext cx="558062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>
              <a:off x="3599892" y="3537012"/>
              <a:ext cx="166751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3599892" y="3789040"/>
              <a:ext cx="166751" cy="0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3023828" y="4869160"/>
              <a:ext cx="0" cy="108012"/>
            </a:xfrm>
            <a:prstGeom prst="line">
              <a:avLst/>
            </a:prstGeom>
            <a:ln w="76200" cap="sq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43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3D Integration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12</a:t>
            </a:fld>
            <a:endParaRPr lang="en-GB" sz="1200" noProof="0">
              <a:solidFill>
                <a:schemeClr val="tx2"/>
              </a:solidFill>
            </a:endParaRPr>
          </a:p>
        </p:txBody>
      </p:sp>
      <p:pic>
        <p:nvPicPr>
          <p:cNvPr id="4" name="Picture 2" descr="\\cern.ch\dfs\Users\d\dduarter\Public\11Tcryostat\11T_Cryostat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82" y="1316182"/>
            <a:ext cx="8936891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cern.ch\dfs\Users\d\dduarter\Public\11Tcryostat\11T_Cryostat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5" y="3693600"/>
            <a:ext cx="5400000" cy="31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cern.ch\dfs\Users\d\dduarter\Public\11Tcryostat\11T_Cryostat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02" y="1278764"/>
            <a:ext cx="5400000" cy="31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13</a:t>
            </a:fld>
            <a:endParaRPr lang="en-GB" sz="1200" noProof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t="18418" r="5449" b="6934"/>
          <a:stretch/>
        </p:blipFill>
        <p:spPr bwMode="auto">
          <a:xfrm>
            <a:off x="359531" y="1412776"/>
            <a:ext cx="8482379" cy="435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365659">
            <a:off x="7204936" y="3454666"/>
            <a:ext cx="103663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Diode ?</a:t>
            </a:r>
            <a:endParaRPr lang="en-GB" sz="1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36044">
            <a:off x="4271551" y="4426449"/>
            <a:ext cx="91223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Splices</a:t>
            </a:r>
            <a:endParaRPr lang="en-GB" sz="1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88401">
            <a:off x="3007980" y="3699664"/>
            <a:ext cx="2695237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 M (6 busbars + splools)</a:t>
            </a:r>
            <a:endParaRPr lang="en-GB" sz="1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392068">
            <a:off x="2992725" y="4140656"/>
            <a:ext cx="153537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 N</a:t>
            </a:r>
            <a:endParaRPr lang="en-GB" sz="1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9412" y="4221088"/>
            <a:ext cx="111956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 E</a:t>
            </a:r>
            <a:endParaRPr lang="en-GB" sz="1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402821">
            <a:off x="5155232" y="4166216"/>
            <a:ext cx="3026958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Lines C’ and K (not shown)</a:t>
            </a:r>
            <a:endParaRPr lang="en-GB" sz="1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376322">
            <a:off x="4031940" y="2168860"/>
            <a:ext cx="158417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Collimator</a:t>
            </a:r>
            <a:endParaRPr lang="en-GB" sz="13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416307">
            <a:off x="1446366" y="2594874"/>
            <a:ext cx="153421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 X</a:t>
            </a:r>
            <a:endParaRPr lang="en-GB" sz="1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5535" y="5841268"/>
            <a:ext cx="3564857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smtClean="0">
                <a:latin typeface="Arial" pitchFamily="34" charset="0"/>
                <a:cs typeface="Arial" pitchFamily="34" charset="0"/>
              </a:rPr>
              <a:t>C’ and K lines not shown</a:t>
            </a:r>
            <a:endParaRPr lang="en-GB" sz="13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14</a:t>
            </a:fld>
            <a:endParaRPr lang="en-GB" sz="1200" noProof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26775" r="5213" b="38511"/>
          <a:stretch/>
        </p:blipFill>
        <p:spPr bwMode="auto">
          <a:xfrm>
            <a:off x="215516" y="404664"/>
            <a:ext cx="8653400" cy="205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9027" r="4827" b="13945"/>
          <a:stretch/>
        </p:blipFill>
        <p:spPr bwMode="auto">
          <a:xfrm>
            <a:off x="215516" y="2528900"/>
            <a:ext cx="866294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9932" y="4689140"/>
            <a:ext cx="1188132" cy="49244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smtClean="0">
                <a:latin typeface="Arial" pitchFamily="34" charset="0"/>
                <a:cs typeface="Arial" pitchFamily="34" charset="0"/>
              </a:rPr>
              <a:t>Interconnect sleeve (rigid)</a:t>
            </a:r>
            <a:endParaRPr lang="en-GB" sz="13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735796" y="5269560"/>
            <a:ext cx="3672408" cy="1192197"/>
            <a:chOff x="2735796" y="5269560"/>
            <a:chExt cx="3672408" cy="1192197"/>
          </a:xfrm>
        </p:grpSpPr>
        <p:sp>
          <p:nvSpPr>
            <p:cNvPr id="5" name="TextBox 4"/>
            <p:cNvSpPr txBox="1"/>
            <p:nvPr/>
          </p:nvSpPr>
          <p:spPr>
            <a:xfrm>
              <a:off x="3851920" y="5769260"/>
              <a:ext cx="1512168" cy="6924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smtClean="0">
                  <a:latin typeface="Arial" pitchFamily="34" charset="0"/>
                  <a:cs typeface="Arial" pitchFamily="34" charset="0"/>
                </a:rPr>
                <a:t>Expansion joints or flexible hoses</a:t>
              </a:r>
            </a:p>
            <a:p>
              <a:pPr algn="ctr"/>
              <a:r>
                <a:rPr lang="en-GB" sz="1300" smtClean="0">
                  <a:latin typeface="Arial" pitchFamily="34" charset="0"/>
                  <a:cs typeface="Arial" pitchFamily="34" charset="0"/>
                </a:rPr>
                <a:t>on all lines</a:t>
              </a:r>
              <a:endParaRPr lang="en-GB" sz="13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364088" y="5553236"/>
              <a:ext cx="1044116" cy="56952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1"/>
            </p:cNvCxnSpPr>
            <p:nvPr/>
          </p:nvCxnSpPr>
          <p:spPr>
            <a:xfrm flipH="1" flipV="1">
              <a:off x="2735796" y="5269560"/>
              <a:ext cx="1116124" cy="84594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627784" y="2528900"/>
            <a:ext cx="3780420" cy="756084"/>
            <a:chOff x="2627784" y="2528900"/>
            <a:chExt cx="3780420" cy="756084"/>
          </a:xfrm>
        </p:grpSpPr>
        <p:sp>
          <p:nvSpPr>
            <p:cNvPr id="17" name="TextBox 16"/>
            <p:cNvSpPr txBox="1"/>
            <p:nvPr/>
          </p:nvSpPr>
          <p:spPr>
            <a:xfrm>
              <a:off x="3635896" y="2528900"/>
              <a:ext cx="1512168" cy="2923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smtClean="0">
                  <a:latin typeface="Arial" pitchFamily="34" charset="0"/>
                  <a:cs typeface="Arial" pitchFamily="34" charset="0"/>
                </a:rPr>
                <a:t>Expansion joints</a:t>
              </a:r>
              <a:endParaRPr lang="en-GB" sz="13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148064" y="2675095"/>
              <a:ext cx="1260140" cy="6098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1"/>
            </p:cNvCxnSpPr>
            <p:nvPr/>
          </p:nvCxnSpPr>
          <p:spPr>
            <a:xfrm flipH="1">
              <a:off x="2627784" y="2675094"/>
              <a:ext cx="1008112" cy="6098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131840" y="3897052"/>
            <a:ext cx="2862318" cy="600455"/>
            <a:chOff x="3131840" y="3897052"/>
            <a:chExt cx="2862318" cy="600455"/>
          </a:xfrm>
        </p:grpSpPr>
        <p:sp>
          <p:nvSpPr>
            <p:cNvPr id="23" name="TextBox 22"/>
            <p:cNvSpPr txBox="1"/>
            <p:nvPr/>
          </p:nvSpPr>
          <p:spPr>
            <a:xfrm>
              <a:off x="3851920" y="4005064"/>
              <a:ext cx="1512168" cy="4924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smtClean="0">
                  <a:latin typeface="Arial" pitchFamily="34" charset="0"/>
                  <a:cs typeface="Arial" pitchFamily="34" charset="0"/>
                </a:rPr>
                <a:t>RF-shielded bellows</a:t>
              </a:r>
              <a:endParaRPr lang="en-GB" sz="13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5364088" y="3897052"/>
              <a:ext cx="630070" cy="2542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1"/>
            </p:cNvCxnSpPr>
            <p:nvPr/>
          </p:nvCxnSpPr>
          <p:spPr>
            <a:xfrm flipH="1" flipV="1">
              <a:off x="3131840" y="3897052"/>
              <a:ext cx="720080" cy="3542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03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2352"/>
            <a:ext cx="2520280" cy="914400"/>
          </a:xfrm>
        </p:spPr>
        <p:txBody>
          <a:bodyPr/>
          <a:lstStyle/>
          <a:p>
            <a:r>
              <a:rPr lang="en-GB" smtClean="0"/>
              <a:t>Elements defining the design in the transverse plane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23528" y="3474514"/>
            <a:ext cx="2520280" cy="2690790"/>
          </a:xfrm>
        </p:spPr>
        <p:txBody>
          <a:bodyPr/>
          <a:lstStyle/>
          <a:p>
            <a:r>
              <a:rPr lang="en-GB" smtClean="0"/>
              <a:t>Line X insulation</a:t>
            </a:r>
          </a:p>
          <a:p>
            <a:r>
              <a:rPr lang="en-GB" smtClean="0"/>
              <a:t>RF-shield module of gate valve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15</a:t>
            </a:fld>
            <a:endParaRPr lang="en-GB" sz="1200" noProof="0">
              <a:solidFill>
                <a:schemeClr val="tx2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t="9453" r="26269" b="6726"/>
          <a:stretch/>
        </p:blipFill>
        <p:spPr bwMode="auto">
          <a:xfrm>
            <a:off x="3059832" y="404664"/>
            <a:ext cx="5688632" cy="600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03912" y="4828800"/>
            <a:ext cx="57606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GB" sz="1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028" y="4900808"/>
            <a:ext cx="32403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GB" sz="1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1964" y="4113076"/>
            <a:ext cx="435868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GB" sz="1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9956" y="1804464"/>
            <a:ext cx="57606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GB" sz="1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5295900" y="1772816"/>
            <a:ext cx="1548172" cy="1082298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5313902" y="2933365"/>
            <a:ext cx="1548172" cy="1082298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6316" y="5913276"/>
            <a:ext cx="1332148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smtClean="0">
                <a:latin typeface="Arial" pitchFamily="34" charset="0"/>
                <a:cs typeface="Arial" pitchFamily="34" charset="0"/>
              </a:rPr>
              <a:t>QRL side</a:t>
            </a:r>
            <a:endParaRPr lang="en-GB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1860" y="5913276"/>
            <a:ext cx="144016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smtClean="0">
                <a:latin typeface="Arial" pitchFamily="34" charset="0"/>
                <a:cs typeface="Arial" pitchFamily="34" charset="0"/>
              </a:rPr>
              <a:t>Transport side</a:t>
            </a:r>
            <a:endParaRPr lang="en-GB" sz="13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Main features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454727"/>
            <a:ext cx="7772400" cy="4710577"/>
          </a:xfrm>
        </p:spPr>
        <p:txBody>
          <a:bodyPr>
            <a:normAutofit/>
          </a:bodyPr>
          <a:lstStyle/>
          <a:p>
            <a:r>
              <a:rPr lang="en-GB" smtClean="0"/>
              <a:t>Seen by </a:t>
            </a:r>
            <a:r>
              <a:rPr lang="en-GB" smtClean="0"/>
              <a:t>neighbouring </a:t>
            </a:r>
            <a:r>
              <a:rPr lang="en-GB" smtClean="0"/>
              <a:t>magnets as standard </a:t>
            </a:r>
            <a:r>
              <a:rPr lang="en-GB" smtClean="0"/>
              <a:t>MB cryo-assembly: </a:t>
            </a:r>
            <a:r>
              <a:rPr lang="en-GB" smtClean="0"/>
              <a:t>Staightforward </a:t>
            </a:r>
            <a:r>
              <a:rPr lang="en-GB" b="1" smtClean="0">
                <a:solidFill>
                  <a:srgbClr val="00B050"/>
                </a:solidFill>
              </a:rPr>
              <a:t>replacement in case of major problem</a:t>
            </a:r>
          </a:p>
          <a:p>
            <a:r>
              <a:rPr lang="en-GB" smtClean="0"/>
              <a:t>Can be </a:t>
            </a:r>
            <a:r>
              <a:rPr lang="en-GB" b="1" smtClean="0">
                <a:solidFill>
                  <a:srgbClr val="00B050"/>
                </a:solidFill>
              </a:rPr>
              <a:t>cold tested as a single unit </a:t>
            </a:r>
            <a:r>
              <a:rPr lang="en-GB" smtClean="0"/>
              <a:t>in a dipole test bench and split in two for handling and transport</a:t>
            </a:r>
          </a:p>
          <a:p>
            <a:r>
              <a:rPr lang="en-GB" b="1" smtClean="0">
                <a:solidFill>
                  <a:srgbClr val="00B050"/>
                </a:solidFill>
              </a:rPr>
              <a:t>Standard alignment </a:t>
            </a:r>
            <a:r>
              <a:rPr lang="en-GB" smtClean="0"/>
              <a:t>procedures</a:t>
            </a:r>
          </a:p>
          <a:p>
            <a:r>
              <a:rPr lang="en-GB" smtClean="0"/>
              <a:t>Completely </a:t>
            </a:r>
            <a:r>
              <a:rPr lang="en-GB" b="1" smtClean="0">
                <a:solidFill>
                  <a:srgbClr val="00B050"/>
                </a:solidFill>
              </a:rPr>
              <a:t>independent operation </a:t>
            </a:r>
            <a:r>
              <a:rPr lang="en-GB" smtClean="0"/>
              <a:t>of collimator and cryogenic systems</a:t>
            </a:r>
          </a:p>
          <a:p>
            <a:r>
              <a:rPr lang="en-GB" smtClean="0"/>
              <a:t>Access for some </a:t>
            </a:r>
            <a:r>
              <a:rPr lang="en-GB" b="1" smtClean="0">
                <a:solidFill>
                  <a:srgbClr val="00B050"/>
                </a:solidFill>
              </a:rPr>
              <a:t>in-situ repairs</a:t>
            </a:r>
          </a:p>
          <a:p>
            <a:r>
              <a:rPr lang="en-GB" b="1" smtClean="0">
                <a:solidFill>
                  <a:srgbClr val="00B050"/>
                </a:solidFill>
              </a:rPr>
              <a:t>Simplified construction</a:t>
            </a:r>
          </a:p>
          <a:p>
            <a:r>
              <a:rPr lang="en-GB" b="1" smtClean="0">
                <a:solidFill>
                  <a:srgbClr val="00B050"/>
                </a:solidFill>
              </a:rPr>
              <a:t>Non-compromised functionality </a:t>
            </a:r>
            <a:r>
              <a:rPr lang="en-GB" smtClean="0"/>
              <a:t>wrt existing arcs</a:t>
            </a:r>
          </a:p>
          <a:p>
            <a:r>
              <a:rPr lang="en-GB"/>
              <a:t>P</a:t>
            </a:r>
            <a:r>
              <a:rPr lang="en-GB" smtClean="0"/>
              <a:t>assed a first iteration with simplified CAD model</a:t>
            </a:r>
          </a:p>
          <a:p>
            <a:r>
              <a:rPr lang="en-GB" smtClean="0"/>
              <a:t>Minimised impact on the collimator design </a:t>
            </a:r>
            <a:r>
              <a:rPr lang="en-GB" sz="1400" smtClean="0"/>
              <a:t>(assuming 800 mm long TCLD)</a:t>
            </a:r>
          </a:p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16</a:t>
            </a:fld>
            <a:endParaRPr lang="en-GB" sz="1200" noProof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474024" cy="662372"/>
          </a:xfrm>
        </p:spPr>
        <p:txBody>
          <a:bodyPr/>
          <a:lstStyle/>
          <a:p>
            <a:r>
              <a:rPr lang="en-GB" sz="2800" smtClean="0"/>
              <a:t>Will it fit in 15660 mm? </a:t>
            </a:r>
            <a:r>
              <a:rPr lang="en-GB" sz="2000" i="1" smtClean="0"/>
              <a:t>(Layout of beam </a:t>
            </a:r>
            <a:r>
              <a:rPr lang="en-GB" sz="2000" i="1"/>
              <a:t>l</a:t>
            </a:r>
            <a:r>
              <a:rPr lang="en-GB" sz="2000" i="1" smtClean="0"/>
              <a:t>ine equipped with collimator)</a:t>
            </a:r>
            <a:endParaRPr lang="en-GB" sz="2000" i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17</a:t>
            </a:fld>
            <a:endParaRPr lang="en-GB" sz="1200" noProof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4"/>
          <a:stretch/>
        </p:blipFill>
        <p:spPr bwMode="auto">
          <a:xfrm>
            <a:off x="3599892" y="507212"/>
            <a:ext cx="3989628" cy="620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8"/>
          <a:stretch/>
        </p:blipFill>
        <p:spPr bwMode="auto">
          <a:xfrm>
            <a:off x="7589520" y="507212"/>
            <a:ext cx="814144" cy="620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t="3900" r="37316" b="4559"/>
          <a:stretch/>
        </p:blipFill>
        <p:spPr bwMode="auto">
          <a:xfrm>
            <a:off x="336940" y="683771"/>
            <a:ext cx="1561461" cy="20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\\cern.ch\dfs\Users\m\mtimmins\Documents\Collimators\DS collimators\Design snapshots\RF5.jpg"/>
          <p:cNvPicPr>
            <a:picLocks noChangeAspect="1" noChangeArrowheads="1"/>
          </p:cNvPicPr>
          <p:nvPr/>
        </p:nvPicPr>
        <p:blipFill>
          <a:blip r:embed="rId5" cstate="print"/>
          <a:srcRect t="9613" b="9639"/>
          <a:stretch>
            <a:fillRect/>
          </a:stretch>
        </p:blipFill>
        <p:spPr bwMode="auto">
          <a:xfrm>
            <a:off x="505920" y="3140968"/>
            <a:ext cx="2906896" cy="1619681"/>
          </a:xfrm>
          <a:prstGeom prst="rect">
            <a:avLst/>
          </a:prstGeom>
          <a:noFill/>
        </p:spPr>
      </p:pic>
      <p:pic>
        <p:nvPicPr>
          <p:cNvPr id="11" name="Picture 2" descr="\\cern.ch\dfs\Users\c\cmucher\Public\images Ens QTC - Collimateur DS\10__Cryostat-QTC-TCLD__17-05-2011.jpg"/>
          <p:cNvPicPr>
            <a:picLocks noChangeAspect="1" noChangeArrowheads="1"/>
          </p:cNvPicPr>
          <p:nvPr/>
        </p:nvPicPr>
        <p:blipFill rotWithShape="1">
          <a:blip r:embed="rId6" cstate="print"/>
          <a:srcRect l="70102" t="25013" b="25043"/>
          <a:stretch/>
        </p:blipFill>
        <p:spPr bwMode="auto">
          <a:xfrm>
            <a:off x="2037587" y="821095"/>
            <a:ext cx="1441869" cy="1671801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1" t="3900" r="15846" b="4559"/>
          <a:stretch/>
        </p:blipFill>
        <p:spPr bwMode="auto">
          <a:xfrm>
            <a:off x="383195" y="4362204"/>
            <a:ext cx="1480513" cy="236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827584" y="1147761"/>
            <a:ext cx="6868929" cy="1201119"/>
            <a:chOff x="1627507" y="1147761"/>
            <a:chExt cx="6868929" cy="1201119"/>
          </a:xfrm>
        </p:grpSpPr>
        <p:sp>
          <p:nvSpPr>
            <p:cNvPr id="24" name="Oval 23"/>
            <p:cNvSpPr/>
            <p:nvPr/>
          </p:nvSpPr>
          <p:spPr>
            <a:xfrm>
              <a:off x="8136396" y="2132856"/>
              <a:ext cx="360040" cy="216024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627507" y="1147761"/>
              <a:ext cx="432048" cy="546378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30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t="7126" r="26302" b="18104"/>
          <a:stretch/>
        </p:blipFill>
        <p:spPr bwMode="auto">
          <a:xfrm>
            <a:off x="1780132" y="5085184"/>
            <a:ext cx="1630874" cy="145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1" name="Group 2050"/>
          <p:cNvGrpSpPr/>
          <p:nvPr/>
        </p:nvGrpSpPr>
        <p:grpSpPr>
          <a:xfrm>
            <a:off x="1780132" y="2816932"/>
            <a:ext cx="5916381" cy="3816424"/>
            <a:chOff x="1780132" y="2816932"/>
            <a:chExt cx="5916381" cy="3816424"/>
          </a:xfrm>
        </p:grpSpPr>
        <p:sp>
          <p:nvSpPr>
            <p:cNvPr id="31" name="Oval 30"/>
            <p:cNvSpPr/>
            <p:nvPr/>
          </p:nvSpPr>
          <p:spPr>
            <a:xfrm>
              <a:off x="7336473" y="2816932"/>
              <a:ext cx="360040" cy="216024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80132" y="5013176"/>
              <a:ext cx="1632684" cy="162018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306129" y="3950808"/>
              <a:ext cx="360040" cy="216024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371991" y="1173212"/>
            <a:ext cx="7324522" cy="4998410"/>
            <a:chOff x="371991" y="1173212"/>
            <a:chExt cx="7324522" cy="4998410"/>
          </a:xfrm>
        </p:grpSpPr>
        <p:sp>
          <p:nvSpPr>
            <p:cNvPr id="27" name="Oval 26"/>
            <p:cNvSpPr/>
            <p:nvPr/>
          </p:nvSpPr>
          <p:spPr>
            <a:xfrm>
              <a:off x="371991" y="5625244"/>
              <a:ext cx="612068" cy="546378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+mj-lt"/>
                <a:cs typeface="Arial" pitchFamily="34" charset="0"/>
              </a:endParaRPr>
            </a:p>
          </p:txBody>
        </p:sp>
        <p:grpSp>
          <p:nvGrpSpPr>
            <p:cNvPr id="2049" name="Group 2048"/>
            <p:cNvGrpSpPr/>
            <p:nvPr/>
          </p:nvGrpSpPr>
          <p:grpSpPr>
            <a:xfrm>
              <a:off x="1327751" y="1173212"/>
              <a:ext cx="6368762" cy="3505604"/>
              <a:chOff x="2127674" y="1173212"/>
              <a:chExt cx="6368762" cy="3505604"/>
            </a:xfrm>
          </p:grpSpPr>
          <p:grpSp>
            <p:nvGrpSpPr>
              <p:cNvPr id="2048" name="Group 2047"/>
              <p:cNvGrpSpPr/>
              <p:nvPr/>
            </p:nvGrpSpPr>
            <p:grpSpPr>
              <a:xfrm>
                <a:off x="2127674" y="1173212"/>
                <a:ext cx="6368762" cy="1319684"/>
                <a:chOff x="2127674" y="1173212"/>
                <a:chExt cx="6368762" cy="1319684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2127674" y="1173212"/>
                  <a:ext cx="612068" cy="546378"/>
                </a:xfrm>
                <a:prstGeom prst="ellipse">
                  <a:avLst/>
                </a:prstGeom>
                <a:noFill/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 smtClean="0"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8136396" y="2276872"/>
                  <a:ext cx="360040" cy="216024"/>
                </a:xfrm>
                <a:prstGeom prst="ellipse">
                  <a:avLst/>
                </a:prstGeom>
                <a:noFill/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 smtClean="0">
                    <a:latin typeface="+mj-lt"/>
                    <a:cs typeface="Arial" pitchFamily="34" charset="0"/>
                  </a:endParaRPr>
                </a:p>
              </p:txBody>
            </p:sp>
          </p:grpSp>
          <p:sp>
            <p:nvSpPr>
              <p:cNvPr id="34" name="Oval 33"/>
              <p:cNvSpPr/>
              <p:nvPr/>
            </p:nvSpPr>
            <p:spPr>
              <a:xfrm>
                <a:off x="8090812" y="4462792"/>
                <a:ext cx="360040" cy="216024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+mj-lt"/>
                  <a:cs typeface="Arial" pitchFamily="34" charset="0"/>
                </a:endParaRPr>
              </a:p>
            </p:txBody>
          </p:sp>
        </p:grpSp>
      </p:grpSp>
      <p:grpSp>
        <p:nvGrpSpPr>
          <p:cNvPr id="2053" name="Group 2052"/>
          <p:cNvGrpSpPr/>
          <p:nvPr/>
        </p:nvGrpSpPr>
        <p:grpSpPr>
          <a:xfrm>
            <a:off x="1691680" y="3356992"/>
            <a:ext cx="5976664" cy="1584176"/>
            <a:chOff x="1691680" y="3356992"/>
            <a:chExt cx="5976664" cy="1584176"/>
          </a:xfrm>
        </p:grpSpPr>
        <p:grpSp>
          <p:nvGrpSpPr>
            <p:cNvPr id="23" name="Group 22"/>
            <p:cNvGrpSpPr/>
            <p:nvPr/>
          </p:nvGrpSpPr>
          <p:grpSpPr>
            <a:xfrm>
              <a:off x="1691680" y="3950808"/>
              <a:ext cx="1656184" cy="990360"/>
              <a:chOff x="1691680" y="3950808"/>
              <a:chExt cx="1656184" cy="99036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1691680" y="4437112"/>
                <a:ext cx="1656184" cy="5040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691680" y="3950808"/>
                <a:ext cx="0" cy="5583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 rot="986744">
                <a:off x="1921601" y="4444349"/>
                <a:ext cx="1389432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New: </a:t>
                </a:r>
                <a:r>
                  <a:rPr lang="en-GB" sz="130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800 mm</a:t>
                </a:r>
                <a:endParaRPr lang="en-GB" sz="13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7308304" y="3356992"/>
              <a:ext cx="360040" cy="21602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rot="19179886">
            <a:off x="5088322" y="5233595"/>
            <a:ext cx="4819987" cy="492443"/>
          </a:xfrm>
          <a:prstGeom prst="rect">
            <a:avLst/>
          </a:prstGeom>
          <a:solidFill>
            <a:srgbClr val="FF0000">
              <a:alpha val="3882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Estimated potential for optimisation,  design work will start now...</a:t>
            </a:r>
            <a:endParaRPr lang="en-GB" sz="13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Main integration topics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18</a:t>
            </a:fld>
            <a:endParaRPr lang="en-GB" sz="1200" noProof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28828"/>
              </p:ext>
            </p:extLst>
          </p:nvPr>
        </p:nvGraphicFramePr>
        <p:xfrm>
          <a:off x="464127" y="1151777"/>
          <a:ext cx="8243454" cy="495992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47818"/>
                <a:gridCol w="3060070"/>
                <a:gridCol w="2435566"/>
              </a:tblGrid>
              <a:tr h="387925"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4571"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Sizing</a:t>
                      </a:r>
                      <a:r>
                        <a:rPr lang="en-GB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cold b</a:t>
                      </a:r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eam</a:t>
                      </a:r>
                      <a:r>
                        <a:rPr lang="en-GB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lines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 50 mm cold bore tubes and beam screens</a:t>
                      </a:r>
                      <a:endParaRPr lang="en-GB" sz="1200" kern="1200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</a:t>
                      </a:r>
                      <a:endParaRPr lang="en-GB" sz="12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07361"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Powering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baseline: In series with MB </a:t>
                      </a:r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magnets</a:t>
                      </a:r>
                      <a:endParaRPr lang="en-GB" sz="1200" kern="1200" baseline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Trim circuit </a:t>
                      </a:r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required</a:t>
                      </a:r>
                      <a:endParaRPr lang="en-GB" sz="1200" kern="1200" baseline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2x 300 A current leads </a:t>
                      </a:r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integration</a:t>
                      </a:r>
                      <a:endParaRPr lang="en-GB" sz="1200" kern="1200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In-work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9811"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 protection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Difficult integration of diode stack in cryo-assembly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soon</a:t>
                      </a:r>
                    </a:p>
                  </a:txBody>
                  <a:tcPr/>
                </a:tc>
              </a:tr>
              <a:tr h="398072"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Spools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pair integrated in cold mass </a:t>
                      </a:r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B, downstream </a:t>
                      </a:r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cover</a:t>
                      </a:r>
                      <a:endParaRPr lang="en-GB" sz="1200" kern="1200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GB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confirmed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8072"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</a:t>
                      </a:r>
                      <a:r>
                        <a:rPr lang="en-GB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integration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Re-design vacuum components to optimise length</a:t>
                      </a:r>
                      <a:endParaRPr lang="en-GB" sz="1200" kern="1200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GB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soon (TE-VSC)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8072"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Electromagnetic</a:t>
                      </a:r>
                      <a:r>
                        <a:rPr lang="en-GB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interference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Interference between busbar magnetic field and collimator LVDT’s?</a:t>
                      </a:r>
                      <a:endParaRPr lang="en-GB" sz="1200" kern="1200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discussed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41647">
                <a:tc>
                  <a:txBody>
                    <a:bodyPr/>
                    <a:lstStyle/>
                    <a:p>
                      <a:r>
                        <a:rPr lang="en-GB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pressure safety devices 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Insulation vacuum: number and placement of DN 200’s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vacuum: rupture disks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kern="1200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discussed</a:t>
                      </a:r>
                    </a:p>
                    <a:p>
                      <a:endParaRPr lang="en-GB" sz="12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Done: All SSS equipped</a:t>
                      </a:r>
                      <a:r>
                        <a:rPr lang="en-GB" sz="1200" baseline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rupture disks during LS1 (TE-VSC)</a:t>
                      </a:r>
                      <a:endParaRPr lang="en-GB" sz="12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Interfaces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</a:t>
                      </a:r>
                      <a:r>
                        <a:rPr lang="en-GB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approve interface specification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</a:t>
                      </a: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2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233492"/>
            <a:ext cx="7737765" cy="900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boundary conditions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176246"/>
              </p:ext>
            </p:extLst>
          </p:nvPr>
        </p:nvGraphicFramePr>
        <p:xfrm>
          <a:off x="177630" y="2849481"/>
          <a:ext cx="8820000" cy="331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00000"/>
                <a:gridCol w="1260000"/>
                <a:gridCol w="1260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Designation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Current </a:t>
                      </a:r>
                      <a:r>
                        <a:rPr lang="en-US" sz="1600" baseline="0" dirty="0" smtClean="0"/>
                        <a:t> L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[mm]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Optimized</a:t>
                      </a:r>
                      <a:r>
                        <a:rPr lang="en-US" sz="1600" baseline="0" dirty="0" smtClean="0"/>
                        <a:t> L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[mm]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 cover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154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154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Shrinking</a:t>
                      </a:r>
                      <a:r>
                        <a:rPr lang="en-US" sz="1600" baseline="0" dirty="0" smtClean="0"/>
                        <a:t> cylinder extension (w.r.t. end plate)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 plate (longitudinal</a:t>
                      </a:r>
                      <a:r>
                        <a:rPr lang="en-US" sz="1600" baseline="0" dirty="0" smtClean="0"/>
                        <a:t> limit of the active part of the magnet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Collared coil assembly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5622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5622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End plate (longitudinal</a:t>
                      </a:r>
                      <a:r>
                        <a:rPr lang="en-US" sz="1600" baseline="0" dirty="0" smtClean="0"/>
                        <a:t> limit of the active part of the magnet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Shrinking</a:t>
                      </a:r>
                      <a:r>
                        <a:rPr lang="en-US" sz="1600" baseline="0" dirty="0" smtClean="0"/>
                        <a:t> cylinder extension (w.r.t. end plate)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 cover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154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154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Cold</a:t>
                      </a:r>
                      <a:r>
                        <a:rPr lang="en-US" sz="1600" b="1" baseline="0" dirty="0" smtClean="0"/>
                        <a:t> mass length “C-plane” to “L-plane” (not including IC)</a:t>
                      </a:r>
                      <a:endParaRPr lang="en-US" sz="16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6192</a:t>
                      </a:r>
                      <a:endParaRPr lang="en-US" sz="16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6182</a:t>
                      </a:r>
                      <a:endParaRPr lang="en-US" sz="1600" b="1" dirty="0"/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98271"/>
            <a:ext cx="8226854" cy="188931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DDDD"/>
              </a:buClr>
            </a:pPr>
            <a:r>
              <a:rPr lang="en-US" sz="2000" dirty="0" smtClean="0">
                <a:solidFill>
                  <a:srgbClr val="0055A0"/>
                </a:solidFill>
              </a:rPr>
              <a:t>One pair of spool pieces needed; any of the four magnet ends of a complete assembly (2 x 11T dipoles and 1 collimator) is acceptable, will be likely on the far right end</a:t>
            </a:r>
          </a:p>
          <a:p>
            <a:pPr>
              <a:buClr>
                <a:srgbClr val="DDDDDD"/>
              </a:buClr>
            </a:pPr>
            <a:r>
              <a:rPr lang="en-US" sz="2000" dirty="0" smtClean="0">
                <a:solidFill>
                  <a:srgbClr val="0055A0"/>
                </a:solidFill>
              </a:rPr>
              <a:t>A </a:t>
            </a:r>
            <a:r>
              <a:rPr lang="en-US" sz="2000" dirty="0" err="1" smtClean="0">
                <a:solidFill>
                  <a:srgbClr val="0055A0"/>
                </a:solidFill>
              </a:rPr>
              <a:t>cryo</a:t>
            </a:r>
            <a:r>
              <a:rPr lang="en-US" sz="2000" dirty="0" smtClean="0">
                <a:solidFill>
                  <a:srgbClr val="0055A0"/>
                </a:solidFill>
              </a:rPr>
              <a:t>-magnet assembly (1 x 11T dipole in its cryostat) shall be exchangeable (the collimator, and the other </a:t>
            </a:r>
            <a:r>
              <a:rPr lang="en-US" sz="2000" dirty="0" err="1" smtClean="0">
                <a:solidFill>
                  <a:srgbClr val="0055A0"/>
                </a:solidFill>
              </a:rPr>
              <a:t>cryo</a:t>
            </a:r>
            <a:r>
              <a:rPr lang="en-US" sz="2000" dirty="0" smtClean="0">
                <a:solidFill>
                  <a:srgbClr val="0055A0"/>
                </a:solidFill>
              </a:rPr>
              <a:t>-magnet assembly to remain in place)</a:t>
            </a:r>
            <a:endParaRPr lang="en-US" sz="2000" dirty="0">
              <a:solidFill>
                <a:srgbClr val="0055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577920">
            <a:off x="6720016" y="679575"/>
            <a:ext cx="3002721" cy="3983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Frederic Savary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7255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1556792"/>
            <a:ext cx="7772400" cy="4572000"/>
          </a:xfrm>
        </p:spPr>
        <p:txBody>
          <a:bodyPr>
            <a:normAutofit/>
          </a:bodyPr>
          <a:lstStyle/>
          <a:p>
            <a:r>
              <a:rPr lang="en-GB" sz="240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ndalus" panose="02020603050405020304" pitchFamily="18" charset="-78"/>
              </a:rPr>
              <a:t>Recall from last talk (January 2013)</a:t>
            </a:r>
          </a:p>
          <a:p>
            <a:r>
              <a:rPr lang="en-GB" sz="240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ndalus" panose="02020603050405020304" pitchFamily="18" charset="-78"/>
              </a:rPr>
              <a:t>What are we looking for in the new solution</a:t>
            </a:r>
            <a:endParaRPr lang="en-GB" sz="240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cs typeface="Andalus" panose="02020603050405020304" pitchFamily="18" charset="-78"/>
            </a:endParaRPr>
          </a:p>
          <a:p>
            <a:r>
              <a:rPr lang="en-GB" sz="240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ndalus" panose="02020603050405020304" pitchFamily="18" charset="-78"/>
              </a:rPr>
              <a:t>The 11 T cryo-assembly</a:t>
            </a:r>
          </a:p>
          <a:p>
            <a:r>
              <a:rPr lang="en-GB" sz="240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ndalus" panose="02020603050405020304" pitchFamily="18" charset="-78"/>
              </a:rPr>
              <a:t>Main integration issues</a:t>
            </a:r>
          </a:p>
          <a:p>
            <a:r>
              <a:rPr lang="en-GB" sz="240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ndalus" panose="02020603050405020304" pitchFamily="18" charset="-78"/>
              </a:rPr>
              <a:t>Status of the cold mass and cryostat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GB" noProof="0" smtClean="0"/>
              <a:pPr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23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concepts under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001"/>
            <a:ext cx="8435340" cy="5284799"/>
          </a:xfrm>
        </p:spPr>
        <p:txBody>
          <a:bodyPr>
            <a:noAutofit/>
          </a:bodyPr>
          <a:lstStyle/>
          <a:p>
            <a:pPr marL="536575" indent="-500063">
              <a:buFont typeface="+mj-lt"/>
              <a:buAutoNum type="alphaUcPeriod"/>
            </a:pPr>
            <a:r>
              <a:rPr lang="en-US" sz="2200" dirty="0" smtClean="0"/>
              <a:t>Integrated bus bars, all (M1, M2, and M3) inside the cold mass assembly</a:t>
            </a:r>
          </a:p>
          <a:p>
            <a:pPr marL="536575" indent="-500063">
              <a:buFont typeface="+mj-lt"/>
              <a:buAutoNum type="alphaUcPeriod"/>
            </a:pPr>
            <a:r>
              <a:rPr lang="en-US" sz="2200" dirty="0" smtClean="0"/>
              <a:t>Externally routed bus bars, for the lines M1 and M2 (</a:t>
            </a:r>
            <a:r>
              <a:rPr lang="en-US" sz="2200" dirty="0" err="1" smtClean="0"/>
              <a:t>quadrupoles</a:t>
            </a:r>
            <a:r>
              <a:rPr lang="en-US" sz="2200" dirty="0" smtClean="0"/>
              <a:t>, and spools)</a:t>
            </a:r>
          </a:p>
          <a:p>
            <a:pPr marL="536575" indent="-500063"/>
            <a:r>
              <a:rPr lang="en-US" sz="2200" dirty="0" smtClean="0"/>
              <a:t>The integration of the bus bars is a challenge, and a detail design study is needed to confirm the conceptual design. There are </a:t>
            </a:r>
            <a:r>
              <a:rPr lang="en-US" sz="2200" b="1" dirty="0" smtClean="0"/>
              <a:t>good indications today that it will be possible</a:t>
            </a:r>
          </a:p>
          <a:p>
            <a:pPr marL="536575" indent="-500063"/>
            <a:r>
              <a:rPr lang="en-US" sz="2200" dirty="0" smtClean="0"/>
              <a:t>In both cases, apply the </a:t>
            </a:r>
            <a:r>
              <a:rPr lang="en-US" sz="2200" dirty="0"/>
              <a:t>solutions </a:t>
            </a:r>
            <a:r>
              <a:rPr lang="en-US" sz="2200" dirty="0" smtClean="0"/>
              <a:t>known from the past experience, as </a:t>
            </a:r>
            <a:r>
              <a:rPr lang="en-US" sz="2200" dirty="0"/>
              <a:t>much as possible </a:t>
            </a:r>
            <a:endParaRPr lang="en-US" sz="2200" dirty="0" smtClean="0"/>
          </a:p>
          <a:p>
            <a:pPr marL="536575" indent="-500063"/>
            <a:r>
              <a:rPr lang="en-US" sz="2200" dirty="0" smtClean="0"/>
              <a:t>The integration of a </a:t>
            </a:r>
            <a:r>
              <a:rPr lang="en-US" sz="2200" b="1" dirty="0" smtClean="0"/>
              <a:t>second diode stack</a:t>
            </a:r>
            <a:r>
              <a:rPr lang="en-US" sz="2200" dirty="0" smtClean="0"/>
              <a:t>, should it be needed for the protection, is also extremely challenging, in particular to make possible maintenance or repair </a:t>
            </a:r>
            <a:r>
              <a:rPr lang="en-US" sz="2200" b="1" dirty="0" smtClean="0"/>
              <a:t>work in situ</a:t>
            </a:r>
            <a:r>
              <a:rPr lang="en-US" sz="2200" dirty="0" smtClean="0"/>
              <a:t>. A preliminary study will be initiated in the next 2 weeks.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577920">
            <a:off x="6720016" y="679575"/>
            <a:ext cx="3002721" cy="3983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Frederic Savary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7144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2" y="185797"/>
            <a:ext cx="8226854" cy="900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Possible bus bar routing – left of collimator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1026" name="Picture 2" descr="C:\Users\savary\AppData\Local\Microsoft\Windows\Temporary Internet Files\Content.Outlook\ECJX6DG0\BUSBARS autre version de la solution 3__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r="18375"/>
          <a:stretch/>
        </p:blipFill>
        <p:spPr bwMode="auto">
          <a:xfrm>
            <a:off x="968648" y="995797"/>
            <a:ext cx="2870805" cy="2880000"/>
          </a:xfrm>
          <a:prstGeom prst="roundRect">
            <a:avLst>
              <a:gd name="adj" fmla="val 302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vary\AppData\Local\Microsoft\Windows\Temporary Internet Files\Content.Outlook\ECJX6DG0\BUSBARS autre version de la solution 3__0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6"/>
          <a:stretch/>
        </p:blipFill>
        <p:spPr bwMode="auto">
          <a:xfrm>
            <a:off x="4536678" y="1085797"/>
            <a:ext cx="3952315" cy="2700000"/>
          </a:xfrm>
          <a:prstGeom prst="roundRect">
            <a:avLst>
              <a:gd name="adj" fmla="val 1024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vary\AppData\Local\Microsoft\Windows\Temporary Internet Files\Content.Outlook\ECJX6DG0\BUSBARS autre version de la solution 3__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/>
          <a:stretch/>
        </p:blipFill>
        <p:spPr bwMode="auto">
          <a:xfrm>
            <a:off x="5097778" y="3877237"/>
            <a:ext cx="3917454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vary\AppData\Local\Microsoft\Windows\Temporary Internet Files\Content.Outlook\ECJX6DG0\BUSBARS autre version de la solution 3__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3877247"/>
            <a:ext cx="478467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4055" y="1337310"/>
            <a:ext cx="168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55A0"/>
                </a:solidFill>
              </a:rPr>
              <a:t>“</a:t>
            </a:r>
            <a:r>
              <a:rPr lang="en-US" sz="2400" dirty="0" err="1" smtClean="0">
                <a:solidFill>
                  <a:srgbClr val="0055A0"/>
                </a:solidFill>
              </a:rPr>
              <a:t>Lyra</a:t>
            </a:r>
            <a:r>
              <a:rPr lang="en-US" sz="2400" dirty="0" smtClean="0">
                <a:solidFill>
                  <a:srgbClr val="0055A0"/>
                </a:solidFill>
              </a:rPr>
              <a:t> side”</a:t>
            </a:r>
            <a:endParaRPr lang="en-US" sz="2400" dirty="0">
              <a:solidFill>
                <a:srgbClr val="0055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540" y="3416465"/>
            <a:ext cx="253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Courtesy </a:t>
            </a:r>
            <a:r>
              <a:rPr lang="en-US" dirty="0" err="1" smtClean="0">
                <a:solidFill>
                  <a:srgbClr val="0055A0"/>
                </a:solidFill>
              </a:rPr>
              <a:t>Ch.Y</a:t>
            </a:r>
            <a:r>
              <a:rPr lang="en-US" dirty="0" smtClean="0">
                <a:solidFill>
                  <a:srgbClr val="0055A0"/>
                </a:solidFill>
              </a:rPr>
              <a:t>. Mucher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577920">
            <a:off x="6720016" y="679575"/>
            <a:ext cx="3002721" cy="3983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Frederic Savary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6273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Another solution …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6/11/2013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Cold mass integration status and plans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85" y="962377"/>
            <a:ext cx="4010129" cy="5400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5" y="962377"/>
            <a:ext cx="3394990" cy="5400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80" y="3122377"/>
            <a:ext cx="3418713" cy="3240000"/>
          </a:xfrm>
          <a:prstGeom prst="roundRect">
            <a:avLst>
              <a:gd name="adj" fmla="val 309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4670" y="1335655"/>
            <a:ext cx="253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Courtesy </a:t>
            </a:r>
            <a:r>
              <a:rPr lang="en-US" dirty="0" err="1" smtClean="0">
                <a:solidFill>
                  <a:srgbClr val="0055A0"/>
                </a:solidFill>
              </a:rPr>
              <a:t>Ch.Y</a:t>
            </a:r>
            <a:r>
              <a:rPr lang="en-US" dirty="0" smtClean="0">
                <a:solidFill>
                  <a:srgbClr val="0055A0"/>
                </a:solidFill>
              </a:rPr>
              <a:t>. Mucher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577920">
            <a:off x="6720016" y="679575"/>
            <a:ext cx="3002721" cy="3983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Frederic Savary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9553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Vacuum vessel design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38694" y="3713018"/>
            <a:ext cx="4696691" cy="2493818"/>
          </a:xfrm>
        </p:spPr>
        <p:txBody>
          <a:bodyPr>
            <a:normAutofit fontScale="92500" lnSpcReduction="20000"/>
          </a:bodyPr>
          <a:lstStyle/>
          <a:p>
            <a:r>
              <a:rPr lang="en-GB" smtClean="0"/>
              <a:t>Engineering design of vacuum vessel cover on-going</a:t>
            </a:r>
          </a:p>
          <a:p>
            <a:r>
              <a:rPr lang="en-GB" smtClean="0"/>
              <a:t>Driven by the displacements at the beam lines</a:t>
            </a:r>
          </a:p>
          <a:p>
            <a:r>
              <a:rPr lang="en-GB" smtClean="0"/>
              <a:t>Stress analysis according to EN 13458 (European code for vacuum insulated cryostats)</a:t>
            </a:r>
          </a:p>
          <a:p>
            <a:r>
              <a:rPr lang="en-GB" smtClean="0"/>
              <a:t>Detailed design starting now, since busbar routing seems feasible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23</a:t>
            </a:fld>
            <a:endParaRPr lang="en-GB" sz="1200" noProof="0">
              <a:solidFill>
                <a:schemeClr val="tx2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9" t="17354" r="22221" b="36715"/>
          <a:stretch/>
        </p:blipFill>
        <p:spPr bwMode="auto">
          <a:xfrm>
            <a:off x="5673436" y="4092655"/>
            <a:ext cx="3054927" cy="22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7" t="14631" r="23892" b="36491"/>
          <a:stretch/>
        </p:blipFill>
        <p:spPr bwMode="auto">
          <a:xfrm>
            <a:off x="5673437" y="941078"/>
            <a:ext cx="3054927" cy="29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3" y="941078"/>
            <a:ext cx="4440478" cy="270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1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24</a:t>
            </a:fld>
            <a:endParaRPr lang="en-GB" sz="1200" noProof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392388" y="4987654"/>
            <a:ext cx="6213763" cy="665018"/>
            <a:chOff x="1392388" y="4987654"/>
            <a:chExt cx="6213763" cy="665018"/>
          </a:xfrm>
        </p:grpSpPr>
        <p:sp>
          <p:nvSpPr>
            <p:cNvPr id="28" name="Rectangle 27"/>
            <p:cNvSpPr/>
            <p:nvPr/>
          </p:nvSpPr>
          <p:spPr>
            <a:xfrm>
              <a:off x="1814943" y="4987654"/>
              <a:ext cx="5368639" cy="66501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</a:t>
              </a:r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92388" y="5098496"/>
              <a:ext cx="42256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92394" y="5472560"/>
              <a:ext cx="42256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83589" y="5098495"/>
              <a:ext cx="42256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83589" y="5472559"/>
              <a:ext cx="42256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From last talk (Jan. 2013)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93303"/>
            <a:ext cx="7772400" cy="2763952"/>
          </a:xfrm>
        </p:spPr>
        <p:txBody>
          <a:bodyPr>
            <a:normAutofit fontScale="92500" lnSpcReduction="20000"/>
          </a:bodyPr>
          <a:lstStyle/>
          <a:p>
            <a:r>
              <a:rPr lang="en-GB" smtClean="0"/>
              <a:t>Cold collimator discarded. The baseline is a </a:t>
            </a:r>
            <a:r>
              <a:rPr lang="en-GB" b="1" smtClean="0"/>
              <a:t>room temperature vacuum baked collimator</a:t>
            </a:r>
            <a:r>
              <a:rPr lang="en-GB" smtClean="0"/>
              <a:t>.</a:t>
            </a:r>
          </a:p>
          <a:p>
            <a:r>
              <a:rPr lang="en-GB" smtClean="0"/>
              <a:t>Remove one MB cryo-magnet and replace it with a new cryo-assembly of </a:t>
            </a:r>
            <a:r>
              <a:rPr lang="en-GB" b="1" smtClean="0"/>
              <a:t>equal length</a:t>
            </a:r>
            <a:r>
              <a:rPr lang="en-GB" smtClean="0"/>
              <a:t>, integrating:</a:t>
            </a:r>
          </a:p>
          <a:p>
            <a:pPr lvl="1"/>
            <a:r>
              <a:rPr lang="en-GB" smtClean="0"/>
              <a:t>2x 11T short magnets</a:t>
            </a:r>
          </a:p>
          <a:p>
            <a:pPr lvl="1"/>
            <a:r>
              <a:rPr lang="en-GB" smtClean="0"/>
              <a:t>1 collimator</a:t>
            </a:r>
          </a:p>
          <a:p>
            <a:r>
              <a:rPr lang="en-GB" smtClean="0"/>
              <a:t>Longitudinal integration </a:t>
            </a:r>
            <a:r>
              <a:rPr lang="en-GB" smtClean="0"/>
              <a:t>benefits from </a:t>
            </a:r>
            <a:r>
              <a:rPr lang="en-GB" smtClean="0"/>
              <a:t>placing the </a:t>
            </a:r>
            <a:r>
              <a:rPr lang="en-GB" b="1" smtClean="0"/>
              <a:t>collimator in the middle</a:t>
            </a:r>
          </a:p>
          <a:p>
            <a:r>
              <a:rPr lang="en-GB" smtClean="0"/>
              <a:t>Fitting within the </a:t>
            </a:r>
            <a:r>
              <a:rPr lang="en-GB" b="1" smtClean="0"/>
              <a:t>15660 mm length </a:t>
            </a:r>
            <a:r>
              <a:rPr lang="en-GB" smtClean="0"/>
              <a:t>of a standard MB is a challenge</a:t>
            </a:r>
          </a:p>
          <a:p>
            <a:endParaRPr lang="en-GB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3</a:t>
            </a:fld>
            <a:endParaRPr lang="en-GB" sz="1200" noProof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4945" y="4987654"/>
            <a:ext cx="1711037" cy="665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T</a:t>
            </a:r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2543" y="4987654"/>
            <a:ext cx="1711037" cy="665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T</a:t>
            </a:r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4636" y="5209308"/>
            <a:ext cx="1357760" cy="221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smtClean="0">
                <a:latin typeface="Arial" panose="020B0604020202020204" pitchFamily="34" charset="0"/>
                <a:cs typeface="Arial" panose="020B0604020202020204" pitchFamily="34" charset="0"/>
              </a:rPr>
              <a:t>Collimator</a:t>
            </a:r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392382" y="4904527"/>
            <a:ext cx="0" cy="1233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06145" y="4904527"/>
            <a:ext cx="0" cy="1233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92382" y="6054404"/>
            <a:ext cx="621376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03074" y="5762016"/>
            <a:ext cx="159327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smtClean="0">
                <a:latin typeface="Arial" pitchFamily="34" charset="0"/>
                <a:cs typeface="Arial" pitchFamily="34" charset="0"/>
              </a:rPr>
              <a:t>15660</a:t>
            </a:r>
            <a:endParaRPr lang="en-GB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92382" y="5098490"/>
            <a:ext cx="422562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92388" y="5472554"/>
            <a:ext cx="422562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83583" y="5098489"/>
            <a:ext cx="422562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83583" y="5472553"/>
            <a:ext cx="422562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25981" y="5472554"/>
            <a:ext cx="1946561" cy="48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25980" y="5098489"/>
            <a:ext cx="1946561" cy="48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Aim for full </a:t>
            </a:r>
            <a:r>
              <a:rPr lang="en-GB" sz="3200"/>
              <a:t>interchangeability with a standard dipole </a:t>
            </a:r>
            <a:r>
              <a:rPr lang="en-GB" sz="3200" smtClean="0"/>
              <a:t/>
            </a:r>
            <a:br>
              <a:rPr lang="en-GB" sz="3200" smtClean="0"/>
            </a:br>
            <a:r>
              <a:rPr lang="en-GB" sz="2400" smtClean="0"/>
              <a:t>(</a:t>
            </a:r>
            <a:r>
              <a:rPr lang="en-GB" sz="2400"/>
              <a:t>no changes to neighbouring cryomagnets)</a:t>
            </a:r>
            <a:r>
              <a:rPr lang="en-GB" sz="3200"/>
              <a:t/>
            </a:r>
            <a:br>
              <a:rPr lang="en-GB" sz="3200"/>
            </a:b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GB" noProof="0" smtClean="0"/>
              <a:pPr/>
              <a:t>4</a:t>
            </a:fld>
            <a:endParaRPr lang="en-GB" noProof="0"/>
          </a:p>
        </p:txBody>
      </p:sp>
      <p:grpSp>
        <p:nvGrpSpPr>
          <p:cNvPr id="3" name="Group 2"/>
          <p:cNvGrpSpPr/>
          <p:nvPr/>
        </p:nvGrpSpPr>
        <p:grpSpPr>
          <a:xfrm>
            <a:off x="134980" y="1304764"/>
            <a:ext cx="5337120" cy="5400000"/>
            <a:chOff x="-36640" y="764630"/>
            <a:chExt cx="5337120" cy="5400000"/>
          </a:xfrm>
        </p:grpSpPr>
        <p:sp>
          <p:nvSpPr>
            <p:cNvPr id="6" name="Line Callout 2 (Accent Bar) 5"/>
            <p:cNvSpPr/>
            <p:nvPr/>
          </p:nvSpPr>
          <p:spPr>
            <a:xfrm>
              <a:off x="4499990" y="2708900"/>
              <a:ext cx="648090" cy="2160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11906"/>
                <a:gd name="adj6" fmla="val -173864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K2</a:t>
              </a: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8004" r="26656"/>
            <a:stretch>
              <a:fillRect/>
            </a:stretch>
          </p:blipFill>
          <p:spPr bwMode="auto">
            <a:xfrm>
              <a:off x="683460" y="764630"/>
              <a:ext cx="3981041" cy="5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79390" y="5373270"/>
              <a:ext cx="1152160" cy="33855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rbel" pitchFamily="34" charset="0"/>
                </a:rPr>
                <a:t>QRL side</a:t>
              </a:r>
            </a:p>
          </p:txBody>
        </p:sp>
        <p:sp>
          <p:nvSpPr>
            <p:cNvPr id="9" name="Line Callout 2 (Accent Bar) 8"/>
            <p:cNvSpPr/>
            <p:nvPr/>
          </p:nvSpPr>
          <p:spPr>
            <a:xfrm>
              <a:off x="4211950" y="1628750"/>
              <a:ext cx="648090" cy="2160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94683"/>
                <a:gd name="adj6" fmla="val -165313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M2</a:t>
              </a:r>
            </a:p>
          </p:txBody>
        </p:sp>
        <p:sp>
          <p:nvSpPr>
            <p:cNvPr id="10" name="Line Callout 2 (Accent Bar) 9"/>
            <p:cNvSpPr/>
            <p:nvPr/>
          </p:nvSpPr>
          <p:spPr>
            <a:xfrm>
              <a:off x="4427980" y="2276840"/>
              <a:ext cx="648090" cy="2160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43378"/>
                <a:gd name="adj6" fmla="val -223032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V2</a:t>
              </a:r>
            </a:p>
          </p:txBody>
        </p:sp>
        <p:sp>
          <p:nvSpPr>
            <p:cNvPr id="11" name="Line Callout 2 (Accent Bar) 10"/>
            <p:cNvSpPr/>
            <p:nvPr/>
          </p:nvSpPr>
          <p:spPr>
            <a:xfrm>
              <a:off x="4391980" y="5229200"/>
              <a:ext cx="648090" cy="2160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23601"/>
                <a:gd name="adj6" fmla="val -133247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W</a:t>
              </a:r>
            </a:p>
          </p:txBody>
        </p:sp>
        <p:sp>
          <p:nvSpPr>
            <p:cNvPr id="12" name="Line Callout 2 (Accent Bar) 11"/>
            <p:cNvSpPr/>
            <p:nvPr/>
          </p:nvSpPr>
          <p:spPr>
            <a:xfrm>
              <a:off x="3923910" y="1268700"/>
              <a:ext cx="648090" cy="2160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64634"/>
                <a:gd name="adj6" fmla="val -193104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3" name="Line Callout 2 (Accent Bar) 12"/>
            <p:cNvSpPr/>
            <p:nvPr/>
          </p:nvSpPr>
          <p:spPr>
            <a:xfrm flipH="1">
              <a:off x="395420" y="1556740"/>
              <a:ext cx="648090" cy="2160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94683"/>
                <a:gd name="adj6" fmla="val -165313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M1</a:t>
              </a:r>
            </a:p>
          </p:txBody>
        </p:sp>
        <p:sp>
          <p:nvSpPr>
            <p:cNvPr id="14" name="Line Callout 2 (Accent Bar) 13"/>
            <p:cNvSpPr/>
            <p:nvPr/>
          </p:nvSpPr>
          <p:spPr>
            <a:xfrm flipH="1">
              <a:off x="-36640" y="3717040"/>
              <a:ext cx="648090" cy="2160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18377"/>
                <a:gd name="adj6" fmla="val -245479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M3</a:t>
              </a:r>
            </a:p>
          </p:txBody>
        </p:sp>
        <p:sp>
          <p:nvSpPr>
            <p:cNvPr id="15" name="Line Callout 2 (Accent Bar) 14"/>
            <p:cNvSpPr/>
            <p:nvPr/>
          </p:nvSpPr>
          <p:spPr>
            <a:xfrm flipH="1">
              <a:off x="107380" y="4365130"/>
              <a:ext cx="648090" cy="2160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95336"/>
                <a:gd name="adj6" fmla="val -156762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6" name="Line Callout 2 (Accent Bar) 15"/>
            <p:cNvSpPr/>
            <p:nvPr/>
          </p:nvSpPr>
          <p:spPr>
            <a:xfrm flipH="1">
              <a:off x="323410" y="4797190"/>
              <a:ext cx="648090" cy="2160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71700"/>
                <a:gd name="adj6" fmla="val -185622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C’</a:t>
              </a:r>
            </a:p>
          </p:txBody>
        </p:sp>
        <p:sp>
          <p:nvSpPr>
            <p:cNvPr id="17" name="Line Callout 2 (Accent Bar) 16"/>
            <p:cNvSpPr/>
            <p:nvPr/>
          </p:nvSpPr>
          <p:spPr>
            <a:xfrm flipH="1">
              <a:off x="35370" y="2348850"/>
              <a:ext cx="648090" cy="2160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01692"/>
                <a:gd name="adj6" fmla="val -251892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V1</a:t>
              </a:r>
            </a:p>
          </p:txBody>
        </p:sp>
        <p:sp>
          <p:nvSpPr>
            <p:cNvPr id="18" name="Line Callout 2 (Accent Bar) 17"/>
            <p:cNvSpPr/>
            <p:nvPr/>
          </p:nvSpPr>
          <p:spPr>
            <a:xfrm flipH="1">
              <a:off x="0" y="2924930"/>
              <a:ext cx="648090" cy="2160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28534"/>
                <a:gd name="adj6" fmla="val -195242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K1</a:t>
              </a:r>
            </a:p>
          </p:txBody>
        </p:sp>
        <p:sp>
          <p:nvSpPr>
            <p:cNvPr id="19" name="Line Callout 2 (Accent Bar) 18"/>
            <p:cNvSpPr/>
            <p:nvPr/>
          </p:nvSpPr>
          <p:spPr>
            <a:xfrm flipH="1">
              <a:off x="755470" y="1052670"/>
              <a:ext cx="648090" cy="2160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19147"/>
                <a:gd name="adj6" fmla="val -184553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20" name="Line Callout 2 (Accent Bar) 19"/>
            <p:cNvSpPr/>
            <p:nvPr/>
          </p:nvSpPr>
          <p:spPr>
            <a:xfrm>
              <a:off x="4652390" y="4085470"/>
              <a:ext cx="648090" cy="21603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23601"/>
                <a:gd name="adj6" fmla="val -133247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</p:grpSp>
      <p:sp>
        <p:nvSpPr>
          <p:cNvPr id="22" name="Content Placeholder 3"/>
          <p:cNvSpPr txBox="1">
            <a:spLocks/>
          </p:cNvSpPr>
          <p:nvPr/>
        </p:nvSpPr>
        <p:spPr>
          <a:xfrm>
            <a:off x="5076070" y="4257174"/>
            <a:ext cx="3610730" cy="19081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accent1">
                  <a:lumMod val="50000"/>
                </a:schemeClr>
              </a:buClr>
              <a:buSzPct val="95000"/>
              <a:buFont typeface="Wingdings"/>
              <a:buChar char="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GB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 flipH="1">
            <a:off x="5247690" y="1593304"/>
            <a:ext cx="3439110" cy="4824028"/>
          </a:xfrm>
        </p:spPr>
        <p:txBody>
          <a:bodyPr>
            <a:normAutofit fontScale="92500" lnSpcReduction="10000"/>
          </a:bodyPr>
          <a:lstStyle/>
          <a:p>
            <a:r>
              <a:rPr lang="en-GB">
                <a:solidFill>
                  <a:schemeClr val="tx1"/>
                </a:solidFill>
              </a:rPr>
              <a:t>No changes to cryo, electrical </a:t>
            </a:r>
            <a:r>
              <a:rPr lang="en-GB" smtClean="0">
                <a:solidFill>
                  <a:schemeClr val="tx1"/>
                </a:solidFill>
              </a:rPr>
              <a:t>or </a:t>
            </a:r>
            <a:r>
              <a:rPr lang="en-GB">
                <a:solidFill>
                  <a:schemeClr val="tx1"/>
                </a:solidFill>
              </a:rPr>
              <a:t>mechanical interfaces </a:t>
            </a:r>
            <a:r>
              <a:rPr lang="en-GB" smtClean="0">
                <a:solidFill>
                  <a:schemeClr val="tx1"/>
                </a:solidFill>
              </a:rPr>
              <a:t>(different jack’s position is inevitable)</a:t>
            </a:r>
            <a:endParaRPr lang="en-GB">
              <a:solidFill>
                <a:schemeClr val="tx1"/>
              </a:solidFill>
            </a:endParaRPr>
          </a:p>
          <a:p>
            <a:r>
              <a:rPr lang="en-GB" smtClean="0">
                <a:solidFill>
                  <a:schemeClr val="tx1"/>
                </a:solidFill>
              </a:rPr>
              <a:t>15660 mm long, interc. included</a:t>
            </a:r>
          </a:p>
          <a:p>
            <a:r>
              <a:rPr lang="en-GB" smtClean="0">
                <a:solidFill>
                  <a:schemeClr val="tx1"/>
                </a:solidFill>
              </a:rPr>
              <a:t>Inside the 11 T cryostat:</a:t>
            </a:r>
          </a:p>
          <a:p>
            <a:pPr lvl="1"/>
            <a:r>
              <a:rPr lang="en-GB" b="1" smtClean="0">
                <a:solidFill>
                  <a:srgbClr val="FF0000"/>
                </a:solidFill>
              </a:rPr>
              <a:t>X-line </a:t>
            </a:r>
            <a:r>
              <a:rPr lang="en-GB" b="1">
                <a:solidFill>
                  <a:srgbClr val="FF0000"/>
                </a:solidFill>
              </a:rPr>
              <a:t>remains straight</a:t>
            </a:r>
          </a:p>
          <a:p>
            <a:pPr lvl="1"/>
            <a:r>
              <a:rPr lang="en-GB"/>
              <a:t>He II free cross section: 60 cm</a:t>
            </a:r>
            <a:r>
              <a:rPr lang="en-GB" baseline="30000"/>
              <a:t>2</a:t>
            </a:r>
          </a:p>
          <a:p>
            <a:pPr lvl="1"/>
            <a:r>
              <a:rPr lang="en-GB"/>
              <a:t>Pressure drop of He II circuit: 4.3 kPa/m (50 mm smooth pipe)</a:t>
            </a:r>
          </a:p>
          <a:p>
            <a:pPr lvl="1"/>
            <a:r>
              <a:rPr lang="en-GB"/>
              <a:t>Pressures and temperatures acording to LHC-Q-ES-0001 (edms 90032)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Operation and maintenance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>
                <a:sym typeface="Wingdings"/>
              </a:rPr>
              <a:t>Mechanical decoupling from cryostat and collimator for </a:t>
            </a:r>
            <a:r>
              <a:rPr lang="en-GB" u="sng" smtClean="0">
                <a:sym typeface="Wingdings"/>
              </a:rPr>
              <a:t>removal and alignment of collimator without warming up the arc </a:t>
            </a:r>
            <a:r>
              <a:rPr lang="en-GB" smtClean="0">
                <a:sym typeface="Wingdings"/>
              </a:rPr>
              <a:t> </a:t>
            </a:r>
            <a:r>
              <a:rPr lang="en-GB" b="1">
                <a:solidFill>
                  <a:srgbClr val="FF0000"/>
                </a:solidFill>
                <a:sym typeface="Wingdings"/>
              </a:rPr>
              <a:t>b</a:t>
            </a:r>
            <a:r>
              <a:rPr lang="en-GB" b="1" smtClean="0">
                <a:solidFill>
                  <a:srgbClr val="FF0000"/>
                </a:solidFill>
                <a:sym typeface="Wingdings"/>
              </a:rPr>
              <a:t>ellows between collimator tank and cryostat</a:t>
            </a:r>
            <a:r>
              <a:rPr lang="en-GB" smtClean="0">
                <a:sym typeface="Wingdings"/>
              </a:rPr>
              <a:t>, </a:t>
            </a:r>
            <a:r>
              <a:rPr lang="en-GB" b="1" smtClean="0">
                <a:solidFill>
                  <a:srgbClr val="FF0000"/>
                </a:solidFill>
                <a:sym typeface="Wingdings"/>
              </a:rPr>
              <a:t>independent supports to the floor</a:t>
            </a:r>
            <a:r>
              <a:rPr lang="en-GB" smtClean="0">
                <a:solidFill>
                  <a:schemeClr val="tx1"/>
                </a:solidFill>
                <a:sym typeface="Wingdings"/>
              </a:rPr>
              <a:t>,</a:t>
            </a:r>
            <a:r>
              <a:rPr lang="en-GB" b="1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GB" smtClean="0">
                <a:solidFill>
                  <a:schemeClr val="tx1"/>
                </a:solidFill>
                <a:sym typeface="Wingdings"/>
              </a:rPr>
              <a:t>compatible integration</a:t>
            </a:r>
          </a:p>
          <a:p>
            <a:r>
              <a:rPr lang="en-GB" smtClean="0">
                <a:solidFill>
                  <a:schemeClr val="tx1"/>
                </a:solidFill>
                <a:sym typeface="Wingdings"/>
              </a:rPr>
              <a:t>One collimator design fits beam 1 and beam 2</a:t>
            </a:r>
          </a:p>
          <a:p>
            <a:r>
              <a:rPr lang="en-GB" smtClean="0">
                <a:sym typeface="Wingdings"/>
              </a:rPr>
              <a:t>Minimise exposure to residual radiation  simplify removal/installation of collimator, ex. </a:t>
            </a:r>
            <a:r>
              <a:rPr lang="en-GB" smtClean="0">
                <a:solidFill>
                  <a:schemeClr val="tx1"/>
                </a:solidFill>
                <a:sym typeface="Wingdings"/>
              </a:rPr>
              <a:t>quick CF flanges, pre-aligned collimator support system, “rapid” electrical and hydraulic connections</a:t>
            </a:r>
            <a:r>
              <a:rPr lang="en-GB">
                <a:sym typeface="Wingdings"/>
              </a:rPr>
              <a:t> </a:t>
            </a:r>
            <a:r>
              <a:rPr lang="en-GB" smtClean="0">
                <a:sym typeface="Wingdings"/>
              </a:rPr>
              <a:t>(but </a:t>
            </a:r>
            <a:r>
              <a:rPr lang="en-GB" b="1" smtClean="0">
                <a:solidFill>
                  <a:srgbClr val="FF0000"/>
                </a:solidFill>
                <a:sym typeface="Wingdings"/>
              </a:rPr>
              <a:t>not remote handling</a:t>
            </a:r>
            <a:r>
              <a:rPr lang="en-GB" smtClean="0">
                <a:sym typeface="Wingdings"/>
              </a:rPr>
              <a:t>), </a:t>
            </a:r>
            <a:r>
              <a:rPr lang="en-GB" b="1" smtClean="0">
                <a:solidFill>
                  <a:srgbClr val="FF0000"/>
                </a:solidFill>
                <a:sym typeface="Wingdings"/>
              </a:rPr>
              <a:t>permanent bakeout insulation</a:t>
            </a:r>
          </a:p>
          <a:p>
            <a:r>
              <a:rPr lang="en-GB" b="1" smtClean="0">
                <a:solidFill>
                  <a:srgbClr val="FF0000"/>
                </a:solidFill>
                <a:sym typeface="Wingdings"/>
              </a:rPr>
              <a:t>Ports for “RF-ball” test </a:t>
            </a:r>
            <a:r>
              <a:rPr lang="en-GB" smtClean="0">
                <a:sym typeface="Wingdings"/>
              </a:rPr>
              <a:t>of new sectors</a:t>
            </a:r>
          </a:p>
          <a:p>
            <a:r>
              <a:rPr lang="en-GB"/>
              <a:t>Transport constraints: </a:t>
            </a:r>
            <a:r>
              <a:rPr lang="en-GB" b="1">
                <a:solidFill>
                  <a:srgbClr val="FF0000"/>
                </a:solidFill>
              </a:rPr>
              <a:t>Stay in the </a:t>
            </a:r>
            <a:r>
              <a:rPr lang="en-GB" b="1" smtClean="0">
                <a:solidFill>
                  <a:srgbClr val="FF0000"/>
                </a:solidFill>
              </a:rPr>
              <a:t>“shadow” </a:t>
            </a:r>
            <a:r>
              <a:rPr lang="en-GB" b="1">
                <a:solidFill>
                  <a:srgbClr val="FF0000"/>
                </a:solidFill>
              </a:rPr>
              <a:t>of the existing arc </a:t>
            </a:r>
            <a:r>
              <a:rPr lang="en-GB" b="1" smtClean="0">
                <a:solidFill>
                  <a:srgbClr val="FF0000"/>
                </a:solidFill>
              </a:rPr>
              <a:t>cryostat</a:t>
            </a:r>
            <a:endParaRPr lang="en-GB" smtClean="0">
              <a:sym typeface="Wingdings"/>
            </a:endParaRPr>
          </a:p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5</a:t>
            </a:fld>
            <a:endParaRPr lang="en-GB" sz="1200" noProof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Vacuum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016732"/>
            <a:ext cx="7772400" cy="2700300"/>
          </a:xfrm>
        </p:spPr>
        <p:txBody>
          <a:bodyPr>
            <a:normAutofit fontScale="77500" lnSpcReduction="20000"/>
          </a:bodyPr>
          <a:lstStyle/>
          <a:p>
            <a:r>
              <a:rPr lang="en-GB" b="1">
                <a:solidFill>
                  <a:srgbClr val="00B050"/>
                </a:solidFill>
              </a:rPr>
              <a:t>Room temperature (bakeable) collimator </a:t>
            </a:r>
            <a:r>
              <a:rPr lang="en-GB"/>
              <a:t>vacuum operated and </a:t>
            </a:r>
            <a:r>
              <a:rPr lang="en-GB" smtClean="0"/>
              <a:t>maintained </a:t>
            </a:r>
            <a:r>
              <a:rPr lang="en-GB"/>
              <a:t>independently from cold beam vacuum </a:t>
            </a:r>
            <a:r>
              <a:rPr lang="en-GB">
                <a:sym typeface="Wingdings"/>
              </a:rPr>
              <a:t> </a:t>
            </a:r>
            <a:r>
              <a:rPr lang="en-GB" b="1">
                <a:solidFill>
                  <a:srgbClr val="FF0000"/>
                </a:solidFill>
                <a:sym typeface="Wingdings"/>
              </a:rPr>
              <a:t>sector valves on both </a:t>
            </a:r>
            <a:r>
              <a:rPr lang="en-GB" b="1" smtClean="0">
                <a:solidFill>
                  <a:srgbClr val="FF0000"/>
                </a:solidFill>
                <a:sym typeface="Wingdings"/>
              </a:rPr>
              <a:t>lines</a:t>
            </a:r>
            <a:endParaRPr lang="en-GB" smtClean="0"/>
          </a:p>
          <a:p>
            <a:r>
              <a:rPr lang="en-GB"/>
              <a:t>Beam screens (K-line cooling) with same reliability and performance as rest or the arcs (no helium to beam vacuum welds, testing, etc.)</a:t>
            </a:r>
          </a:p>
          <a:p>
            <a:r>
              <a:rPr lang="en-GB" smtClean="0"/>
              <a:t>No </a:t>
            </a:r>
            <a:r>
              <a:rPr lang="en-GB"/>
              <a:t>demountable vacuum tight joints in cryogenic </a:t>
            </a:r>
            <a:r>
              <a:rPr lang="en-GB" smtClean="0"/>
              <a:t>system (all welded)</a:t>
            </a:r>
            <a:endParaRPr lang="en-GB" smtClean="0"/>
          </a:p>
          <a:p>
            <a:r>
              <a:rPr lang="en-GB">
                <a:sym typeface="Wingdings"/>
              </a:rPr>
              <a:t>Ensure pressure safety of each new beam vacuum “subsectors”  </a:t>
            </a:r>
            <a:r>
              <a:rPr lang="en-GB" smtClean="0">
                <a:sym typeface="Wingdings"/>
              </a:rPr>
              <a:t>rupture </a:t>
            </a:r>
            <a:r>
              <a:rPr lang="en-GB">
                <a:sym typeface="Wingdings"/>
              </a:rPr>
              <a:t>disks on SSS </a:t>
            </a:r>
            <a:r>
              <a:rPr lang="en-GB" smtClean="0">
                <a:sym typeface="Wingdings"/>
              </a:rPr>
              <a:t>ports</a:t>
            </a:r>
          </a:p>
          <a:p>
            <a:r>
              <a:rPr lang="en-GB" smtClean="0">
                <a:sym typeface="Wingdings"/>
              </a:rPr>
              <a:t>Ensure pressure safety of insulation vacuum  (DN 200’s)</a:t>
            </a:r>
          </a:p>
          <a:p>
            <a:r>
              <a:rPr lang="en-GB" smtClean="0"/>
              <a:t>Respect </a:t>
            </a:r>
            <a:r>
              <a:rPr lang="en-GB"/>
              <a:t>current RF-impedance requirements: ex. </a:t>
            </a:r>
            <a:r>
              <a:rPr lang="en-GB" b="1">
                <a:solidFill>
                  <a:srgbClr val="FF0000"/>
                </a:solidFill>
              </a:rPr>
              <a:t>shielded sector valves</a:t>
            </a:r>
            <a:r>
              <a:rPr lang="en-GB"/>
              <a:t>, </a:t>
            </a:r>
            <a:r>
              <a:rPr lang="en-GB" b="1">
                <a:solidFill>
                  <a:srgbClr val="FF0000"/>
                </a:solidFill>
              </a:rPr>
              <a:t>shielded bellows</a:t>
            </a:r>
            <a:r>
              <a:rPr lang="en-GB"/>
              <a:t>, </a:t>
            </a:r>
            <a:r>
              <a:rPr lang="en-GB" b="1">
                <a:solidFill>
                  <a:srgbClr val="FF0000"/>
                </a:solidFill>
              </a:rPr>
              <a:t>max 15º taper angle</a:t>
            </a:r>
          </a:p>
          <a:p>
            <a:endParaRPr lang="en-GB">
              <a:sym typeface="Wingdings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6</a:t>
            </a:fld>
            <a:endParaRPr lang="en-GB" sz="1200" noProof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914400" y="1340768"/>
            <a:ext cx="7772400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 l="1426" t="4614" r="13849" b="22876"/>
          <a:stretch>
            <a:fillRect/>
          </a:stretch>
        </p:blipFill>
        <p:spPr bwMode="auto">
          <a:xfrm>
            <a:off x="4463988" y="3825044"/>
            <a:ext cx="3917930" cy="23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2" t="24433" r="20887" b="39321"/>
          <a:stretch/>
        </p:blipFill>
        <p:spPr bwMode="auto">
          <a:xfrm>
            <a:off x="1305612" y="3501008"/>
            <a:ext cx="2582312" cy="178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\\cern.ch\dfs\Users\m\mtimmins\Documents\Collimators\DS collimators\Design snapshots\RF5.jpg"/>
          <p:cNvPicPr>
            <a:picLocks noChangeAspect="1" noChangeArrowheads="1"/>
          </p:cNvPicPr>
          <p:nvPr/>
        </p:nvPicPr>
        <p:blipFill>
          <a:blip r:embed="rId5" cstate="print"/>
          <a:srcRect t="9613" b="9639"/>
          <a:stretch>
            <a:fillRect/>
          </a:stretch>
        </p:blipFill>
        <p:spPr bwMode="auto">
          <a:xfrm>
            <a:off x="1392427" y="5266424"/>
            <a:ext cx="2388659" cy="1330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5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Thermo-mechanical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0788"/>
            <a:ext cx="7772400" cy="4572000"/>
          </a:xfrm>
        </p:spPr>
        <p:txBody>
          <a:bodyPr/>
          <a:lstStyle/>
          <a:p>
            <a:r>
              <a:rPr lang="en-GB" b="1" smtClean="0">
                <a:solidFill>
                  <a:srgbClr val="FF0000"/>
                </a:solidFill>
              </a:rPr>
              <a:t>Busbar flexibility </a:t>
            </a:r>
            <a:r>
              <a:rPr lang="en-GB" smtClean="0"/>
              <a:t>must take into account </a:t>
            </a:r>
            <a:r>
              <a:rPr lang="en-GB" b="1" smtClean="0">
                <a:solidFill>
                  <a:srgbClr val="FF0000"/>
                </a:solidFill>
              </a:rPr>
              <a:t>adjacent magnets</a:t>
            </a:r>
          </a:p>
          <a:p>
            <a:r>
              <a:rPr lang="en-GB" smtClean="0"/>
              <a:t>Temperature offset between cold mass and beam screen during transient</a:t>
            </a:r>
          </a:p>
          <a:p>
            <a:r>
              <a:rPr lang="en-GB"/>
              <a:t>T</a:t>
            </a:r>
            <a:r>
              <a:rPr lang="en-GB" smtClean="0"/>
              <a:t>emperature variation between two cold masses during transient</a:t>
            </a:r>
          </a:p>
          <a:p>
            <a:r>
              <a:rPr lang="en-GB" smtClean="0"/>
              <a:t>Cold to warm transitions on the beam lines</a:t>
            </a:r>
          </a:p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7</a:t>
            </a:fld>
            <a:endParaRPr lang="en-GB" sz="1200" noProof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8653" r="15266" b="2540"/>
          <a:stretch/>
        </p:blipFill>
        <p:spPr bwMode="auto">
          <a:xfrm>
            <a:off x="1295636" y="3825044"/>
            <a:ext cx="3255963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6" t="9207" r="15069" b="2455"/>
          <a:stretch/>
        </p:blipFill>
        <p:spPr bwMode="auto">
          <a:xfrm>
            <a:off x="4732021" y="3830196"/>
            <a:ext cx="3296364" cy="258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3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\\cern.ch\dfs\Users\c\cmucher\Public\images Ens QTC - Collimateur DS\01__Cryostat-QTC-TCLD__17-05-20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58"/>
          <a:stretch>
            <a:fillRect/>
          </a:stretch>
        </p:blipFill>
        <p:spPr bwMode="auto">
          <a:xfrm>
            <a:off x="528986" y="1376772"/>
            <a:ext cx="8183474" cy="49325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27" y="136541"/>
            <a:ext cx="8389582" cy="914400"/>
          </a:xfrm>
        </p:spPr>
        <p:txBody>
          <a:bodyPr/>
          <a:lstStyle/>
          <a:p>
            <a:r>
              <a:rPr lang="en-GB" sz="3200" smtClean="0"/>
              <a:t>Before the 11 T magnet development: QTC (2010)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011388"/>
            <a:ext cx="7772400" cy="685799"/>
          </a:xfrm>
        </p:spPr>
        <p:txBody>
          <a:bodyPr>
            <a:normAutofit lnSpcReduction="10000"/>
          </a:bodyPr>
          <a:lstStyle/>
          <a:p>
            <a:r>
              <a:rPr lang="en-GB" smtClean="0"/>
              <a:t>Main drawback: extensive machine layout changes to create space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GB" sz="1200" noProof="0" smtClean="0">
                <a:solidFill>
                  <a:schemeClr val="tx2"/>
                </a:solidFill>
              </a:rPr>
              <a:pPr algn="l"/>
              <a:t>8</a:t>
            </a:fld>
            <a:endParaRPr lang="en-GB" sz="1200" noProof="0">
              <a:solidFill>
                <a:schemeClr val="tx2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1980545" y="6445246"/>
            <a:ext cx="5076564" cy="288032"/>
          </a:xfrm>
          <a:prstGeom prst="left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4501" y="6142696"/>
            <a:ext cx="58326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B0F0"/>
                </a:solidFill>
                <a:latin typeface="Corbel" pitchFamily="34" charset="0"/>
              </a:rPr>
              <a:t>4.0 m + 0.5 m </a:t>
            </a:r>
            <a:r>
              <a:rPr lang="en-GB" sz="1600" dirty="0" err="1" smtClean="0">
                <a:solidFill>
                  <a:srgbClr val="00B0F0"/>
                </a:solidFill>
                <a:latin typeface="Corbel" pitchFamily="34" charset="0"/>
              </a:rPr>
              <a:t>interc</a:t>
            </a:r>
            <a:r>
              <a:rPr lang="en-GB" sz="1600" dirty="0" smtClean="0">
                <a:solidFill>
                  <a:srgbClr val="00B0F0"/>
                </a:solidFill>
                <a:latin typeface="Corbel" pitchFamily="34" charset="0"/>
              </a:rPr>
              <a:t>. =  </a:t>
            </a:r>
            <a:r>
              <a:rPr lang="en-GB" sz="2000" b="1" dirty="0" smtClean="0">
                <a:solidFill>
                  <a:srgbClr val="00B0F0"/>
                </a:solidFill>
                <a:latin typeface="Corbel" pitchFamily="34" charset="0"/>
              </a:rPr>
              <a:t>4.5 m </a:t>
            </a:r>
            <a:r>
              <a:rPr lang="en-GB" sz="1600" dirty="0" smtClean="0">
                <a:solidFill>
                  <a:srgbClr val="00B0F0"/>
                </a:solidFill>
                <a:latin typeface="Corbel" pitchFamily="34" charset="0"/>
              </a:rPr>
              <a:t>installation length</a:t>
            </a:r>
          </a:p>
        </p:txBody>
      </p:sp>
    </p:spTree>
    <p:extLst>
      <p:ext uri="{BB962C8B-B14F-4D97-AF65-F5344CB8AC3E}">
        <p14:creationId xmlns:p14="http://schemas.microsoft.com/office/powerpoint/2010/main" val="38991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cern.ch\dfs\Users\c\cmucher\Public\images Ens QTC - Collimateur DS\20__Cryostat-QTC-TCLD__17-05-20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505221"/>
            <a:ext cx="7503933" cy="52082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82352"/>
            <a:ext cx="8229601" cy="521212"/>
          </a:xfrm>
        </p:spPr>
        <p:txBody>
          <a:bodyPr/>
          <a:lstStyle/>
          <a:p>
            <a:r>
              <a:rPr lang="en-GB" sz="3200" smtClean="0"/>
              <a:t>Could the QTC cryostat concept be “extended”?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052736"/>
            <a:ext cx="4125652" cy="2088232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 smtClean="0"/>
              <a:t>Can only be </a:t>
            </a:r>
            <a:r>
              <a:rPr lang="en-GB" sz="2000" b="1" dirty="0" smtClean="0">
                <a:solidFill>
                  <a:srgbClr val="FF0000"/>
                </a:solidFill>
              </a:rPr>
              <a:t>finished after cryostating</a:t>
            </a:r>
          </a:p>
          <a:p>
            <a:r>
              <a:rPr lang="en-GB" sz="2000" dirty="0" smtClean="0"/>
              <a:t>Dealing with </a:t>
            </a:r>
            <a:r>
              <a:rPr lang="en-GB" b="1" dirty="0" smtClean="0">
                <a:solidFill>
                  <a:srgbClr val="FF0000"/>
                </a:solidFill>
              </a:rPr>
              <a:t>welding distortions</a:t>
            </a:r>
            <a:r>
              <a:rPr lang="en-GB" sz="2000" dirty="0" smtClean="0"/>
              <a:t> is a major issue</a:t>
            </a:r>
          </a:p>
          <a:p>
            <a:pPr lvl="1"/>
            <a:r>
              <a:rPr lang="en-GB" b="1" smtClean="0">
                <a:solidFill>
                  <a:srgbClr val="FF0000"/>
                </a:solidFill>
              </a:rPr>
              <a:t>Distortions amplified with length</a:t>
            </a:r>
            <a:endParaRPr lang="en-GB" sz="1800" b="1" smtClean="0">
              <a:solidFill>
                <a:srgbClr val="FF0000"/>
              </a:solidFill>
            </a:endParaRPr>
          </a:p>
          <a:p>
            <a:pPr lvl="1"/>
            <a:r>
              <a:rPr lang="en-GB" sz="1800" b="1" smtClean="0">
                <a:solidFill>
                  <a:srgbClr val="FF0000"/>
                </a:solidFill>
              </a:rPr>
              <a:t>Adjustment </a:t>
            </a:r>
            <a:r>
              <a:rPr lang="en-GB" sz="1800" b="1" dirty="0" smtClean="0">
                <a:solidFill>
                  <a:srgbClr val="FF0000"/>
                </a:solidFill>
              </a:rPr>
              <a:t>of </a:t>
            </a:r>
            <a:r>
              <a:rPr lang="en-GB" sz="1800" b="1" smtClean="0">
                <a:solidFill>
                  <a:srgbClr val="FF0000"/>
                </a:solidFill>
              </a:rPr>
              <a:t>cold supports posts </a:t>
            </a:r>
            <a:r>
              <a:rPr lang="en-GB" sz="1800" smtClean="0"/>
              <a:t>is required</a:t>
            </a:r>
            <a:endParaRPr lang="en-GB" sz="1800" dirty="0" smtClean="0"/>
          </a:p>
          <a:p>
            <a:pPr lvl="1"/>
            <a:r>
              <a:rPr lang="en-GB" sz="1800" smtClean="0"/>
              <a:t>Complicated assembly procedure</a:t>
            </a:r>
          </a:p>
          <a:p>
            <a:endParaRPr lang="en-GB" sz="2200" dirty="0" smtClean="0"/>
          </a:p>
          <a:p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7" name="Line Callout 2 6"/>
          <p:cNvSpPr/>
          <p:nvPr/>
        </p:nvSpPr>
        <p:spPr>
          <a:xfrm flipH="1">
            <a:off x="863588" y="5817589"/>
            <a:ext cx="1224136" cy="4680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9143"/>
              <a:gd name="adj6" fmla="val -6658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+mj-lt"/>
                <a:cs typeface="Arial" pitchFamily="34" charset="0"/>
              </a:rPr>
              <a:t>Longitudinal butt-welds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4247964" y="3699030"/>
            <a:ext cx="1332148" cy="4680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656"/>
              <a:gd name="adj6" fmla="val -94855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+mj-lt"/>
                <a:cs typeface="Arial" pitchFamily="34" charset="0"/>
              </a:rPr>
              <a:t>Cover closure w/ fillet welds</a:t>
            </a:r>
          </a:p>
        </p:txBody>
      </p:sp>
      <p:pic>
        <p:nvPicPr>
          <p:cNvPr id="1026" name="Picture 2" descr="Z:\Arquives\2012_Collimators\2012-09-20\DSC00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61" y="908720"/>
            <a:ext cx="4063519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122787">
            <a:off x="4858043" y="5120968"/>
            <a:ext cx="5178653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approach needed</a:t>
            </a:r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3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_ppt_templat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>
    <a:spDef>
      <a:spPr>
        <a:ln/>
      </a:spPr>
      <a:bodyPr rtlCol="0" anchor="ctr"/>
      <a:lstStyle>
        <a:defPPr algn="ctr">
          <a:defRPr sz="1400" dirty="0" smtClean="0">
            <a:latin typeface="+mj-lt"/>
            <a:cs typeface="Arial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>
        <a:noFill/>
        <a:ln>
          <a:noFill/>
        </a:ln>
      </a:spPr>
      <a:bodyPr wrap="square" rtlCol="0">
        <a:spAutoFit/>
      </a:bodyPr>
      <a:lstStyle>
        <a:defPPr algn="ctr">
          <a:defRPr sz="13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DR_ppt_template</Template>
  <TotalTime>0</TotalTime>
  <Words>1460</Words>
  <Application>Microsoft Office PowerPoint</Application>
  <PresentationFormat>On-screen Show (4:3)</PresentationFormat>
  <Paragraphs>276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DR_ppt_template</vt:lpstr>
      <vt:lpstr>CERN(4-3)</vt:lpstr>
      <vt:lpstr>PowerPoint Presentation</vt:lpstr>
      <vt:lpstr>Outline</vt:lpstr>
      <vt:lpstr>From last talk (Jan. 2013)</vt:lpstr>
      <vt:lpstr>Aim for full interchangeability with a standard dipole  (no changes to neighbouring cryomagnets) </vt:lpstr>
      <vt:lpstr>Operation and maintenance</vt:lpstr>
      <vt:lpstr>Vacuum</vt:lpstr>
      <vt:lpstr>Thermo-mechanical</vt:lpstr>
      <vt:lpstr>Before the 11 T magnet development: QTC (2010)</vt:lpstr>
      <vt:lpstr>Could the QTC cryostat concept be “extended”?</vt:lpstr>
      <vt:lpstr>The 11 T cryo-assembly concept</vt:lpstr>
      <vt:lpstr>Access for in-situ repair</vt:lpstr>
      <vt:lpstr>3D Integration</vt:lpstr>
      <vt:lpstr>PowerPoint Presentation</vt:lpstr>
      <vt:lpstr>PowerPoint Presentation</vt:lpstr>
      <vt:lpstr>Elements defining the design in the transverse plane</vt:lpstr>
      <vt:lpstr>Main features</vt:lpstr>
      <vt:lpstr>Will it fit in 15660 mm? (Layout of beam line equipped with collimator)</vt:lpstr>
      <vt:lpstr>Main integration topics</vt:lpstr>
      <vt:lpstr>Current boundary conditions</vt:lpstr>
      <vt:lpstr>Two concepts under study</vt:lpstr>
      <vt:lpstr>Possible bus bar routing – left of collimator</vt:lpstr>
      <vt:lpstr>Another solution …</vt:lpstr>
      <vt:lpstr>Vacuum vessel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2010-11-28T09:37:16Z</dcterms:created>
  <dcterms:modified xsi:type="dcterms:W3CDTF">2014-02-21T14:36:24Z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