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73" r:id="rId13"/>
    <p:sldId id="276" r:id="rId14"/>
    <p:sldId id="267" r:id="rId15"/>
    <p:sldId id="277" r:id="rId16"/>
    <p:sldId id="268" r:id="rId17"/>
    <p:sldId id="270" r:id="rId18"/>
    <p:sldId id="278" r:id="rId19"/>
    <p:sldId id="280" r:id="rId20"/>
    <p:sldId id="279" r:id="rId21"/>
    <p:sldId id="281" r:id="rId22"/>
    <p:sldId id="282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1AA"/>
    <a:srgbClr val="527BC6"/>
    <a:srgbClr val="2C2C2C"/>
    <a:srgbClr val="B4C6E6"/>
    <a:srgbClr val="7A9AD4"/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1" autoAdjust="0"/>
    <p:restoredTop sz="94681" autoAdjust="0"/>
  </p:normalViewPr>
  <p:slideViewPr>
    <p:cSldViewPr>
      <p:cViewPr varScale="1">
        <p:scale>
          <a:sx n="128" d="100"/>
          <a:sy n="128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3D4B759-34DE-4BDE-ADCF-822BFF2BE674}" type="datetimeFigureOut">
              <a:rPr lang="en-GB" smtClean="0"/>
              <a:pPr/>
              <a:t>20/09/2013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D412074-30C9-43D9-BF01-8B34EBF260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2074-30C9-43D9-BF01-8B34EBF2609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4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>
                <a:rot lat="0" lon="21480000" rev="0"/>
              </a:camera>
              <a:lightRig rig="threePt" dir="t"/>
            </a:scene3d>
            <a:sp3d extrusionH="317500" contourW="3810" prstMaterial="matte">
              <a:bevelB w="381000" h="63500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>
            <a:lvl1pPr algn="ctr">
              <a:defRPr sz="4000">
                <a:gradFill>
                  <a:gsLst>
                    <a:gs pos="0">
                      <a:srgbClr val="3861AA"/>
                    </a:gs>
                    <a:gs pos="39999">
                      <a:srgbClr val="527BC6"/>
                    </a:gs>
                    <a:gs pos="70000">
                      <a:srgbClr val="7A9AD4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0392" y="836712"/>
            <a:ext cx="586408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9592" y="260648"/>
            <a:ext cx="67398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21599991" lon="21480000" rev="0"/>
              </a:camera>
              <a:lightRig rig="threePt" dir="t"/>
            </a:scene3d>
            <a:sp3d extrusionH="317500" contourW="3810" prstMaterial="matte">
              <a:bevelB w="381000" h="63500" prst="softRound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>
            <a:lvl1pPr>
              <a:defRPr sz="2800">
                <a:gradFill>
                  <a:gsLst>
                    <a:gs pos="0">
                      <a:srgbClr val="3861AA"/>
                    </a:gs>
                    <a:gs pos="39999">
                      <a:srgbClr val="527BC6"/>
                    </a:gs>
                    <a:gs pos="70000">
                      <a:srgbClr val="7A9AD4"/>
                    </a:gs>
                    <a:gs pos="100000">
                      <a:srgbClr val="B4C6E6"/>
                    </a:gs>
                  </a:gsLst>
                  <a:lin ang="5400000"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Semibold" pitchFamily="34" charset="0"/>
                <a:cs typeface="Arabic Typesetting" pitchFamily="66" charset="-78"/>
              </a:defRPr>
            </a:lvl1pPr>
            <a:lvl2pPr>
              <a:defRPr>
                <a:latin typeface="Cambria" pitchFamily="18" charset="0"/>
                <a:cs typeface="Arabic Typesetting" pitchFamily="66" charset="-78"/>
              </a:defRPr>
            </a:lvl2pPr>
            <a:lvl3pPr>
              <a:defRPr>
                <a:latin typeface="Cambria" pitchFamily="18" charset="0"/>
                <a:cs typeface="Arabic Typesetting" pitchFamily="66" charset="-78"/>
              </a:defRPr>
            </a:lvl3pPr>
            <a:lvl4pPr>
              <a:defRPr>
                <a:latin typeface="Cambria" pitchFamily="18" charset="0"/>
                <a:cs typeface="Arabic Typesetting" pitchFamily="66" charset="-78"/>
              </a:defRPr>
            </a:lvl4pPr>
            <a:lvl5pPr>
              <a:defRPr>
                <a:latin typeface="Cambria" pitchFamily="18" charset="0"/>
                <a:cs typeface="Arabic Typesetting" pitchFamily="66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</a:defRPr>
            </a:lvl1pPr>
          </a:lstStyle>
          <a:p>
            <a:fld id="{5267D315-5386-4778-97B7-869335F3B6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21599991" lon="21480000" rev="0"/>
              </a:camera>
              <a:lightRig rig="threePt" dir="t"/>
            </a:scene3d>
            <a:sp3d extrusionH="317500" contourW="3810" prstMaterial="matte">
              <a:bevelB w="381000" h="63500" prst="softRound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>
            <a:lvl1pPr>
              <a:defRPr sz="2800">
                <a:gradFill>
                  <a:gsLst>
                    <a:gs pos="0">
                      <a:srgbClr val="3861AA"/>
                    </a:gs>
                    <a:gs pos="39999">
                      <a:srgbClr val="527BC6"/>
                    </a:gs>
                    <a:gs pos="70000">
                      <a:srgbClr val="7A9AD4"/>
                    </a:gs>
                    <a:gs pos="100000">
                      <a:srgbClr val="B4C6E6"/>
                    </a:gs>
                  </a:gsLst>
                  <a:lin ang="5400000"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itchFamily="18" charset="0"/>
                <a:cs typeface="Arabic Typesetting" pitchFamily="66" charset="-78"/>
              </a:defRPr>
            </a:lvl1pPr>
            <a:lvl2pPr>
              <a:defRPr>
                <a:latin typeface="Cambria" pitchFamily="18" charset="0"/>
                <a:cs typeface="Arabic Typesetting" pitchFamily="66" charset="-78"/>
              </a:defRPr>
            </a:lvl2pPr>
            <a:lvl3pPr>
              <a:defRPr>
                <a:latin typeface="Cambria" pitchFamily="18" charset="0"/>
                <a:cs typeface="Arabic Typesetting" pitchFamily="66" charset="-78"/>
              </a:defRPr>
            </a:lvl3pPr>
            <a:lvl4pPr>
              <a:defRPr>
                <a:latin typeface="Cambria" pitchFamily="18" charset="0"/>
                <a:cs typeface="Arabic Typesetting" pitchFamily="66" charset="-78"/>
              </a:defRPr>
            </a:lvl4pPr>
            <a:lvl5pPr>
              <a:defRPr>
                <a:latin typeface="Cambria" pitchFamily="18" charset="0"/>
                <a:cs typeface="Arabic Typesetting" pitchFamily="66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1403648" y="3284984"/>
          <a:ext cx="576064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schemeClr val="tx1">
                      <a:alpha val="20000"/>
                    </a:schemeClr>
                  </a:outerShdw>
                  <a:reflection blurRad="6350" stA="50000" endA="300" endPos="55500" dist="50800" dir="5400000" sy="-100000" algn="bl" rotWithShape="0"/>
                </a:effectLst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3861A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b="0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3861A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b="0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3861A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b="0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3861A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 anchor="b">
            <a:noAutofit/>
          </a:bodyPr>
          <a:lstStyle>
            <a:lvl1pPr marL="0" indent="0">
              <a:buNone/>
              <a:defRPr sz="2000" b="1" i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742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24736" cy="490066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21480000" rev="0"/>
              </a:camera>
              <a:lightRig rig="threePt" dir="t"/>
            </a:scene3d>
            <a:sp3d extrusionH="317500" contourW="3810">
              <a:bevelB w="381000" h="63500" prst="softRound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224" y="6356350"/>
            <a:ext cx="11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r>
              <a:rPr lang="en-US" smtClean="0"/>
              <a:t>Sep 20,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4896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r>
              <a:rPr lang="en-GB" smtClean="0"/>
              <a:t>P. Schoofs, Update on the modelling of CC for FLUKA, CollUSM#28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760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uhaus 93" pitchFamily="82" charset="0"/>
              </a:defRPr>
            </a:lvl1pPr>
          </a:lstStyle>
          <a:p>
            <a:fld id="{5267D315-5386-4778-97B7-869335F3B6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rn_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  <p:pic>
        <p:nvPicPr>
          <p:cNvPr id="9" name="Picture 8" descr="logo_epf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82822" y="0"/>
            <a:ext cx="1461178" cy="720000"/>
          </a:xfrm>
          <a:prstGeom prst="rect">
            <a:avLst/>
          </a:prstGeom>
        </p:spPr>
      </p:pic>
      <p:pic>
        <p:nvPicPr>
          <p:cNvPr id="10" name="Picture 9" descr="EN-STI-LOGO_small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6237312"/>
            <a:ext cx="692894" cy="620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gradFill>
            <a:gsLst>
              <a:gs pos="0">
                <a:srgbClr val="3861AA"/>
              </a:gs>
              <a:gs pos="39999">
                <a:srgbClr val="527BC6"/>
              </a:gs>
              <a:gs pos="70000">
                <a:srgbClr val="7A9AD4"/>
              </a:gs>
              <a:gs pos="100000">
                <a:srgbClr val="B4C6E6"/>
              </a:gs>
            </a:gsLst>
            <a:lin ang="5400000" scaled="0"/>
          </a:gradFill>
          <a:effectLst>
            <a:outerShdw blurRad="60007" dist="310007" dir="7680000" sy="30000" kx="1300200" algn="ctr" rotWithShape="0">
              <a:schemeClr val="tx1">
                <a:alpha val="32000"/>
              </a:schemeClr>
            </a:outerShdw>
          </a:effectLst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accent2">
              <a:lumMod val="75000"/>
            </a:schemeClr>
          </a:solidFill>
          <a:latin typeface="Cambria" pitchFamily="18" charset="0"/>
          <a:ea typeface="+mn-ea"/>
          <a:cs typeface="Arabic Typesetting" pitchFamily="66" charset="-78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Cambria" pitchFamily="18" charset="0"/>
          <a:ea typeface="+mn-ea"/>
          <a:cs typeface="Arabic Typesetting" pitchFamily="66" charset="-7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861AA"/>
          </a:solidFill>
          <a:latin typeface="Cambria" pitchFamily="18" charset="0"/>
          <a:ea typeface="+mn-ea"/>
          <a:cs typeface="Arabic Typesetting" pitchFamily="66" charset="-7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Cambria" pitchFamily="18" charset="0"/>
          <a:ea typeface="+mn-ea"/>
          <a:cs typeface="Arabic Typesetting" pitchFamily="66" charset="-78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Cambria" pitchFamily="18" charset="0"/>
          <a:ea typeface="+mn-ea"/>
          <a:cs typeface="Arabic Typesetting" pitchFamily="66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3200" dirty="0" smtClean="0"/>
              <a:t>Update on the </a:t>
            </a:r>
            <a:r>
              <a:rPr lang="fr-BE" sz="3200" dirty="0" err="1" smtClean="0"/>
              <a:t>modelling</a:t>
            </a:r>
            <a:r>
              <a:rPr lang="fr-BE" sz="3200" dirty="0" smtClean="0"/>
              <a:t> of crystal channeling for FLUKA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P. Schoofs, F. Cerutti, A. Ferrari, G. Smirnov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36074"/>
            <a:ext cx="3555000" cy="252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18295"/>
            <a:ext cx="4451873" cy="327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5344" y="5328297"/>
            <a:ext cx="69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latin typeface="Cambria" panose="02040503050406030204" pitchFamily="18" charset="0"/>
              </a:rPr>
              <a:t>Ref</a:t>
            </a:r>
            <a:r>
              <a:rPr lang="fr-BE" sz="1400" dirty="0" smtClean="0">
                <a:latin typeface="Cambria" panose="02040503050406030204" pitchFamily="18" charset="0"/>
              </a:rPr>
              <a:t>. :</a:t>
            </a:r>
            <a:endParaRPr lang="en-GB" sz="1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Exit kick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6438" y="836712"/>
                <a:ext cx="5124472" cy="576064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fr-BE" sz="2000" dirty="0" smtClean="0"/>
                  <a:t>A </a:t>
                </a:r>
                <a:r>
                  <a:rPr lang="fr-BE" sz="2000" dirty="0" err="1" smtClean="0"/>
                  <a:t>particle</a:t>
                </a:r>
                <a:r>
                  <a:rPr lang="fr-BE" sz="2000" dirty="0" smtClean="0"/>
                  <a:t> exits channeling mode </a:t>
                </a:r>
                <a:r>
                  <a:rPr lang="fr-BE" sz="2000" dirty="0" err="1" smtClean="0"/>
                  <a:t>when</a:t>
                </a:r>
                <a:endParaRPr lang="fr-BE" sz="2000" dirty="0" smtClean="0"/>
              </a:p>
              <a:p>
                <a:pPr lvl="1" algn="just"/>
                <a:r>
                  <a:rPr lang="fr-BE" sz="1800" dirty="0" err="1"/>
                  <a:t>i</a:t>
                </a:r>
                <a:r>
                  <a:rPr lang="fr-BE" sz="1800" dirty="0" err="1" smtClean="0"/>
                  <a:t>t</a:t>
                </a:r>
                <a:r>
                  <a:rPr lang="fr-BE" sz="1800" dirty="0" smtClean="0"/>
                  <a:t> is </a:t>
                </a:r>
                <a:r>
                  <a:rPr lang="fr-BE" sz="1800" dirty="0" err="1" smtClean="0"/>
                  <a:t>dechanneled</a:t>
                </a:r>
                <a:r>
                  <a:rPr lang="fr-BE" sz="1800" dirty="0" smtClean="0"/>
                  <a:t> or</a:t>
                </a:r>
              </a:p>
              <a:p>
                <a:pPr lvl="1" algn="just"/>
                <a:r>
                  <a:rPr lang="fr-BE" sz="1800" dirty="0" err="1"/>
                  <a:t>i</a:t>
                </a:r>
                <a:r>
                  <a:rPr lang="fr-BE" sz="1800" dirty="0" err="1" smtClean="0"/>
                  <a:t>t</a:t>
                </a:r>
                <a:r>
                  <a:rPr lang="fr-BE" sz="1800" dirty="0" smtClean="0"/>
                  <a:t> exits the crystal </a:t>
                </a:r>
                <a:r>
                  <a:rPr lang="fr-BE" sz="1800" dirty="0" err="1" smtClean="0"/>
                  <a:t>region</a:t>
                </a:r>
                <a:r>
                  <a:rPr lang="fr-BE" sz="1800" dirty="0" smtClean="0"/>
                  <a:t> of the </a:t>
                </a:r>
                <a:r>
                  <a:rPr lang="fr-BE" sz="1800" dirty="0" err="1" smtClean="0"/>
                  <a:t>geometry</a:t>
                </a:r>
                <a:endParaRPr lang="fr-BE" sz="1800" dirty="0" smtClean="0"/>
              </a:p>
              <a:p>
                <a:pPr algn="just"/>
                <a:r>
                  <a:rPr lang="fr-BE" sz="2000" dirty="0" err="1" smtClean="0"/>
                  <a:t>Angular</a:t>
                </a:r>
                <a:r>
                  <a:rPr lang="fr-BE" sz="2000" dirty="0" smtClean="0"/>
                  <a:t> </a:t>
                </a:r>
                <a:r>
                  <a:rPr lang="fr-BE" sz="2000" dirty="0" err="1" smtClean="0"/>
                  <a:t>spread</a:t>
                </a:r>
                <a:r>
                  <a:rPr lang="fr-BE" sz="2000" dirty="0" smtClean="0"/>
                  <a:t> </a:t>
                </a:r>
                <a:r>
                  <a:rPr lang="fr-BE" sz="2000" dirty="0" err="1" smtClean="0"/>
                  <a:t>at</a:t>
                </a:r>
                <a:r>
                  <a:rPr lang="fr-BE" sz="2000" dirty="0" smtClean="0"/>
                  <a:t> exit ?</a:t>
                </a:r>
              </a:p>
              <a:p>
                <a:pPr lvl="1" algn="just"/>
                <a:r>
                  <a:rPr lang="fr-BE" sz="1800" dirty="0" smtClean="0"/>
                  <a:t>Natural angle of the </a:t>
                </a:r>
                <a:r>
                  <a:rPr lang="fr-BE" sz="1800" dirty="0" err="1" smtClean="0"/>
                  <a:t>oscillating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particle</a:t>
                </a:r>
                <a:endParaRPr lang="fr-BE" sz="1800" dirty="0" smtClean="0"/>
              </a:p>
              <a:p>
                <a:pPr lvl="2" algn="just"/>
                <a:r>
                  <a:rPr lang="fr-BE" sz="1600" dirty="0" smtClean="0"/>
                  <a:t>Arc sine distribution</a:t>
                </a:r>
              </a:p>
              <a:p>
                <a:pPr lvl="2" algn="just"/>
                <a:r>
                  <a:rPr lang="fr-BE" sz="1600" dirty="0" err="1" smtClean="0"/>
                  <a:t>Width</a:t>
                </a:r>
                <a:r>
                  <a:rPr lang="fr-BE" sz="1600" dirty="0" smtClean="0"/>
                  <a:t> of the distribution </a:t>
                </a:r>
                <a:r>
                  <a:rPr lang="fr-BE" sz="1600" dirty="0" err="1" smtClean="0"/>
                  <a:t>depending</a:t>
                </a:r>
                <a:r>
                  <a:rPr lang="fr-BE" sz="1600" dirty="0" smtClean="0"/>
                  <a:t> on the oscillation amplitude of the </a:t>
                </a:r>
                <a:r>
                  <a:rPr lang="fr-BE" sz="1600" dirty="0" err="1" smtClean="0"/>
                  <a:t>particle</a:t>
                </a:r>
                <a:r>
                  <a:rPr lang="fr-BE" sz="1600" dirty="0" smtClean="0"/>
                  <a:t>, </a:t>
                </a:r>
                <a:r>
                  <a:rPr lang="fr-BE" sz="1600" dirty="0" err="1" smtClean="0"/>
                  <a:t>itself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depending</a:t>
                </a:r>
                <a:r>
                  <a:rPr lang="fr-BE" sz="1600" dirty="0" smtClean="0"/>
                  <a:t> on the transverse </a:t>
                </a:r>
                <a:r>
                  <a:rPr lang="fr-BE" sz="1600" dirty="0" err="1" smtClean="0"/>
                  <a:t>energy</a:t>
                </a:r>
                <a:r>
                  <a:rPr lang="fr-BE" sz="1600" dirty="0" smtClean="0"/>
                  <a:t> value</a:t>
                </a:r>
              </a:p>
              <a:p>
                <a:pPr lvl="2" algn="just"/>
                <a:r>
                  <a:rPr lang="fr-BE" sz="1600" dirty="0" err="1" smtClean="0"/>
                  <a:t>Results</a:t>
                </a:r>
                <a:r>
                  <a:rPr lang="fr-BE" sz="1600" dirty="0" smtClean="0"/>
                  <a:t> in a </a:t>
                </a:r>
                <a:r>
                  <a:rPr lang="fr-BE" sz="1600" dirty="0" err="1" smtClean="0"/>
                  <a:t>steep</a:t>
                </a:r>
                <a:r>
                  <a:rPr lang="fr-BE" sz="1600" dirty="0" smtClean="0"/>
                  <a:t> exit distribution</a:t>
                </a:r>
              </a:p>
              <a:p>
                <a:pPr lvl="2" algn="just"/>
                <a:endParaRPr lang="fr-BE" sz="1600" dirty="0" smtClean="0"/>
              </a:p>
              <a:p>
                <a:pPr lvl="1" algn="just"/>
                <a:r>
                  <a:rPr lang="fr-BE" sz="1800" dirty="0" err="1" smtClean="0"/>
                  <a:t>Gaussian</a:t>
                </a:r>
                <a:r>
                  <a:rPr lang="fr-BE" sz="1800" dirty="0" smtClean="0"/>
                  <a:t> </a:t>
                </a:r>
                <a:r>
                  <a:rPr lang="fr-BE" sz="1800" dirty="0" smtClean="0"/>
                  <a:t>angle </a:t>
                </a:r>
                <a:r>
                  <a:rPr lang="fr-BE" sz="1800" dirty="0" err="1" smtClean="0"/>
                  <a:t>with</a:t>
                </a:r>
                <a:r>
                  <a:rPr lang="fr-BE" sz="1800" dirty="0" smtClean="0"/>
                  <a:t> </a:t>
                </a:r>
                <a14:m>
                  <m:oMath xmlns:m="http://schemas.openxmlformats.org/officeDocument/2006/math">
                    <m:r>
                      <a:rPr lang="fr-BE" sz="18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fr-BE" sz="1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BE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BE" sz="18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fr-BE" sz="1800" dirty="0" smtClean="0"/>
              </a:p>
              <a:p>
                <a:pPr lvl="2" algn="just"/>
                <a:r>
                  <a:rPr lang="fr-BE" sz="1600" dirty="0" err="1" smtClean="0"/>
                  <a:t>Provides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satisfying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results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wrt</a:t>
                </a:r>
                <a:r>
                  <a:rPr lang="fr-BE" sz="1600" dirty="0" smtClean="0"/>
                  <a:t> the </a:t>
                </a:r>
                <a:r>
                  <a:rPr lang="fr-BE" sz="1600" dirty="0" err="1" smtClean="0"/>
                  <a:t>experimental</a:t>
                </a:r>
                <a:r>
                  <a:rPr lang="fr-BE" sz="1600" dirty="0" smtClean="0"/>
                  <a:t> data</a:t>
                </a:r>
              </a:p>
              <a:p>
                <a:pPr lvl="2" algn="just"/>
                <a:r>
                  <a:rPr lang="fr-BE" sz="1600" dirty="0" smtClean="0"/>
                  <a:t>BUT : </a:t>
                </a:r>
                <a:r>
                  <a:rPr lang="fr-BE" sz="1600" dirty="0" err="1" smtClean="0"/>
                  <a:t>parameter-related</a:t>
                </a:r>
                <a:r>
                  <a:rPr lang="fr-BE" sz="1600" dirty="0" smtClean="0"/>
                  <a:t> (</a:t>
                </a:r>
                <a:r>
                  <a:rPr lang="fr-BE" sz="1600" dirty="0" err="1" smtClean="0"/>
                  <a:t>even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though</a:t>
                </a:r>
                <a:r>
                  <a:rPr lang="fr-BE" sz="1600" dirty="0" smtClean="0"/>
                  <a:t> not an </a:t>
                </a:r>
                <a:r>
                  <a:rPr lang="fr-BE" sz="1600" dirty="0" err="1" smtClean="0"/>
                  <a:t>entirely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arbitrary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parameter</a:t>
                </a:r>
                <a:r>
                  <a:rPr lang="fr-BE" sz="1600" dirty="0" smtClean="0"/>
                  <a:t>)</a:t>
                </a:r>
              </a:p>
              <a:p>
                <a:pPr lvl="2"/>
                <a:r>
                  <a:rPr lang="fr-BE" sz="1600" dirty="0" err="1" smtClean="0"/>
                  <a:t>Currently</a:t>
                </a:r>
                <a:r>
                  <a:rPr lang="fr-BE" sz="1600" dirty="0"/>
                  <a:t> </a:t>
                </a:r>
                <a:r>
                  <a:rPr lang="fr-BE" sz="1600" dirty="0" smtClean="0"/>
                  <a:t>the </a:t>
                </a:r>
                <a:r>
                  <a:rPr lang="fr-BE" sz="1600" dirty="0" err="1" smtClean="0"/>
                  <a:t>adopted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method</a:t>
                </a:r>
                <a:endParaRPr lang="fr-BE" sz="1600" dirty="0" smtClean="0"/>
              </a:p>
              <a:p>
                <a:pPr marL="457200" lvl="1" indent="0">
                  <a:buNone/>
                </a:pPr>
                <a:endParaRPr lang="fr-BE" dirty="0"/>
              </a:p>
              <a:p>
                <a:pPr marL="457200" lvl="1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38" y="836712"/>
                <a:ext cx="5124472" cy="5760640"/>
              </a:xfrm>
              <a:blipFill rotWithShape="1">
                <a:blip r:embed="rId2"/>
                <a:stretch>
                  <a:fillRect l="-1071" t="-423" r="-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6"/>
            <a:ext cx="3635896" cy="226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8582"/>
            <a:ext cx="3816424" cy="23192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76664"/>
          </a:xfrm>
        </p:spPr>
        <p:txBody>
          <a:bodyPr/>
          <a:lstStyle/>
          <a:p>
            <a:r>
              <a:rPr lang="fr-BE" sz="2000" dirty="0" smtClean="0"/>
              <a:t>Qualitative </a:t>
            </a:r>
            <a:r>
              <a:rPr lang="fr-BE" sz="2000" dirty="0" err="1" smtClean="0"/>
              <a:t>comparison</a:t>
            </a:r>
            <a:r>
              <a:rPr lang="fr-BE" sz="2000" dirty="0" smtClean="0"/>
              <a:t> of </a:t>
            </a:r>
            <a:r>
              <a:rPr lang="fr-BE" sz="2000" dirty="0" err="1" smtClean="0"/>
              <a:t>angular</a:t>
            </a:r>
            <a:r>
              <a:rPr lang="fr-BE" sz="2000" dirty="0" smtClean="0"/>
              <a:t> scan </a:t>
            </a:r>
            <a:r>
              <a:rPr lang="fr-BE" sz="2000" dirty="0" err="1" smtClean="0"/>
              <a:t>with</a:t>
            </a:r>
            <a:r>
              <a:rPr lang="fr-BE" sz="2000" dirty="0" smtClean="0"/>
              <a:t> H8-RD22 </a:t>
            </a:r>
          </a:p>
          <a:p>
            <a:pPr lvl="1"/>
            <a:r>
              <a:rPr lang="fr-BE" sz="1600" dirty="0" smtClean="0"/>
              <a:t>Distribution of </a:t>
            </a:r>
            <a:r>
              <a:rPr lang="fr-BE" sz="1600" dirty="0" err="1" smtClean="0"/>
              <a:t>particles</a:t>
            </a:r>
            <a:r>
              <a:rPr lang="fr-BE" sz="1600" dirty="0" smtClean="0"/>
              <a:t> </a:t>
            </a:r>
            <a:r>
              <a:rPr lang="fr-BE" sz="1600" dirty="0" err="1" smtClean="0"/>
              <a:t>against</a:t>
            </a:r>
            <a:r>
              <a:rPr lang="fr-BE" sz="1600" dirty="0" smtClean="0"/>
              <a:t> crystal orientation and </a:t>
            </a:r>
            <a:r>
              <a:rPr lang="fr-BE" sz="1600" dirty="0" err="1" smtClean="0"/>
              <a:t>hor</a:t>
            </a:r>
            <a:r>
              <a:rPr lang="fr-BE" sz="1600" dirty="0" smtClean="0"/>
              <a:t>. </a:t>
            </a:r>
            <a:r>
              <a:rPr lang="fr-BE" sz="1600" dirty="0" err="1" smtClean="0"/>
              <a:t>outgoing</a:t>
            </a:r>
            <a:r>
              <a:rPr lang="fr-BE" sz="1600" dirty="0" smtClean="0"/>
              <a:t> angle </a:t>
            </a:r>
            <a:r>
              <a:rPr lang="fr-BE" sz="1600" dirty="0" err="1" smtClean="0"/>
              <a:t>wrt</a:t>
            </a:r>
            <a:r>
              <a:rPr lang="fr-BE" sz="1600" dirty="0" smtClean="0"/>
              <a:t> crystal orientation (out-</a:t>
            </a:r>
            <a:r>
              <a:rPr lang="fr-BE" sz="1600" dirty="0" err="1" smtClean="0"/>
              <a:t>cr</a:t>
            </a:r>
            <a:r>
              <a:rPr lang="fr-BE" sz="1600" dirty="0" smtClean="0"/>
              <a:t>)</a:t>
            </a:r>
          </a:p>
          <a:p>
            <a:pPr lvl="1"/>
            <a:r>
              <a:rPr lang="fr-BE" sz="1600" dirty="0" err="1" smtClean="0"/>
              <a:t>Str</a:t>
            </a:r>
            <a:r>
              <a:rPr lang="fr-BE" sz="1600" dirty="0" err="1" smtClean="0">
                <a:sym typeface="Wingdings" pitchFamily="2" charset="2"/>
              </a:rPr>
              <a:t>ip</a:t>
            </a:r>
            <a:r>
              <a:rPr lang="fr-BE" sz="1600" dirty="0" smtClean="0">
                <a:sym typeface="Wingdings" pitchFamily="2" charset="2"/>
              </a:rPr>
              <a:t> crystal in 400 </a:t>
            </a:r>
            <a:r>
              <a:rPr lang="fr-BE" sz="1600" dirty="0" err="1" smtClean="0">
                <a:sym typeface="Wingdings" pitchFamily="2" charset="2"/>
              </a:rPr>
              <a:t>GeV</a:t>
            </a:r>
            <a:r>
              <a:rPr lang="fr-BE" sz="1600" dirty="0" smtClean="0">
                <a:sym typeface="Wingdings" pitchFamily="2" charset="2"/>
              </a:rPr>
              <a:t> proton-</a:t>
            </a:r>
            <a:r>
              <a:rPr lang="fr-BE" sz="1600" dirty="0" err="1" smtClean="0">
                <a:sym typeface="Wingdings" pitchFamily="2" charset="2"/>
              </a:rPr>
              <a:t>beam</a:t>
            </a:r>
            <a:r>
              <a:rPr lang="fr-BE" sz="1600" dirty="0" smtClean="0">
                <a:sym typeface="Wingdings" pitchFamily="2" charset="2"/>
              </a:rPr>
              <a:t> – divergence </a:t>
            </a:r>
            <a:r>
              <a:rPr lang="el-GR" sz="1600" dirty="0" smtClean="0">
                <a:sym typeface="Wingdings" pitchFamily="2" charset="2"/>
              </a:rPr>
              <a:t>σ</a:t>
            </a:r>
            <a:r>
              <a:rPr lang="fr-BE" sz="1050" dirty="0" smtClean="0">
                <a:sym typeface="Wingdings" pitchFamily="2" charset="2"/>
              </a:rPr>
              <a:t>x’</a:t>
            </a:r>
            <a:r>
              <a:rPr lang="fr-BE" sz="1600" dirty="0" smtClean="0">
                <a:sym typeface="Wingdings" pitchFamily="2" charset="2"/>
              </a:rPr>
              <a:t>=8 </a:t>
            </a:r>
            <a:r>
              <a:rPr lang="fr-BE" sz="1600" dirty="0" err="1" smtClean="0">
                <a:sym typeface="Wingdings" pitchFamily="2" charset="2"/>
              </a:rPr>
              <a:t>urad</a:t>
            </a:r>
            <a:endParaRPr lang="fr-BE" sz="1600" dirty="0">
              <a:sym typeface="Wingdings" pitchFamily="2" charset="2"/>
            </a:endParaRPr>
          </a:p>
          <a:p>
            <a:pPr lvl="1"/>
            <a:endParaRPr lang="fr-BE" sz="1600" dirty="0" smtClean="0">
              <a:sym typeface="Wingdings" pitchFamily="2" charset="2"/>
            </a:endParaRPr>
          </a:p>
          <a:p>
            <a:pPr lvl="1"/>
            <a:endParaRPr lang="fr-BE" sz="1600" dirty="0">
              <a:sym typeface="Wingdings" pitchFamily="2" charset="2"/>
            </a:endParaRPr>
          </a:p>
          <a:p>
            <a:pPr lvl="1"/>
            <a:endParaRPr lang="fr-BE" sz="1600" dirty="0" smtClean="0">
              <a:sym typeface="Wingdings" pitchFamily="2" charset="2"/>
            </a:endParaRPr>
          </a:p>
          <a:p>
            <a:pPr lvl="1"/>
            <a:endParaRPr lang="fr-BE" sz="1600" dirty="0">
              <a:sym typeface="Wingdings" pitchFamily="2" charset="2"/>
            </a:endParaRPr>
          </a:p>
          <a:p>
            <a:pPr lvl="1"/>
            <a:endParaRPr lang="fr-BE" sz="1600" dirty="0" smtClean="0">
              <a:sym typeface="Wingdings" pitchFamily="2" charset="2"/>
            </a:endParaRPr>
          </a:p>
          <a:p>
            <a:pPr lvl="1"/>
            <a:endParaRPr lang="fr-BE" sz="1600" dirty="0">
              <a:sym typeface="Wingdings" pitchFamily="2" charset="2"/>
            </a:endParaRPr>
          </a:p>
          <a:p>
            <a:pPr lvl="1"/>
            <a:endParaRPr lang="fr-BE" sz="1600" dirty="0" smtClean="0">
              <a:sym typeface="Wingdings" pitchFamily="2" charset="2"/>
            </a:endParaRPr>
          </a:p>
          <a:p>
            <a:pPr lvl="1"/>
            <a:endParaRPr lang="fr-BE" sz="1600" dirty="0">
              <a:sym typeface="Wingdings" pitchFamily="2" charset="2"/>
            </a:endParaRPr>
          </a:p>
          <a:p>
            <a:pPr lvl="1"/>
            <a:r>
              <a:rPr lang="fr-BE" sz="1600" dirty="0" err="1" smtClean="0">
                <a:sym typeface="Wingdings" pitchFamily="2" charset="2"/>
              </a:rPr>
              <a:t>Using</a:t>
            </a:r>
            <a:r>
              <a:rPr lang="fr-BE" sz="1600" dirty="0" smtClean="0">
                <a:sym typeface="Wingdings" pitchFamily="2" charset="2"/>
              </a:rPr>
              <a:t> the </a:t>
            </a:r>
            <a:r>
              <a:rPr lang="fr-BE" sz="1600" dirty="0" err="1" smtClean="0">
                <a:sym typeface="Wingdings" pitchFamily="2" charset="2"/>
              </a:rPr>
              <a:t>hor</a:t>
            </a:r>
            <a:r>
              <a:rPr lang="fr-BE" sz="1600" dirty="0" smtClean="0">
                <a:sym typeface="Wingdings" pitchFamily="2" charset="2"/>
              </a:rPr>
              <a:t>. Kick (out-in) </a:t>
            </a:r>
            <a:r>
              <a:rPr lang="fr-BE" sz="1600" dirty="0" err="1" smtClean="0">
                <a:sym typeface="Wingdings" pitchFamily="2" charset="2"/>
              </a:rPr>
              <a:t>we</a:t>
            </a:r>
            <a:r>
              <a:rPr lang="fr-BE" sz="1600" dirty="0" smtClean="0">
                <a:sym typeface="Wingdings" pitchFamily="2" charset="2"/>
              </a:rPr>
              <a:t> have  </a:t>
            </a:r>
          </a:p>
          <a:p>
            <a:pPr marL="457200" lvl="1" indent="0">
              <a:buNone/>
            </a:pPr>
            <a:endParaRPr lang="fr-BE" sz="16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fr-BE" sz="1600" dirty="0" smtClean="0">
                <a:sym typeface="Wingdings" pitchFamily="2" charset="2"/>
              </a:rPr>
              <a:t>		</a:t>
            </a:r>
            <a:endParaRPr lang="fr-BE" sz="16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endParaRPr lang="fr-BE" sz="2000" dirty="0"/>
          </a:p>
          <a:p>
            <a:pPr marL="808038" lvl="2"/>
            <a:endParaRPr lang="fr-BE" sz="1600" dirty="0" smtClean="0"/>
          </a:p>
          <a:p>
            <a:pPr marL="809625" lvl="2"/>
            <a:endParaRPr lang="fr-BE" dirty="0">
              <a:sym typeface="Wingdings" pitchFamily="2" charset="2"/>
            </a:endParaRPr>
          </a:p>
          <a:p>
            <a:pPr marL="938213" lvl="2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4" y="2134629"/>
            <a:ext cx="2782609" cy="1885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43" y="4268341"/>
            <a:ext cx="2673885" cy="2160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59732" y="3960568"/>
            <a:ext cx="1673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latin typeface="Palatino Linotype" pitchFamily="18" charset="0"/>
              </a:rPr>
              <a:t>[Scandale, PRL </a:t>
            </a:r>
            <a:r>
              <a:rPr lang="fr-BE" sz="1000" b="1" dirty="0" smtClean="0">
                <a:latin typeface="Palatino Linotype" pitchFamily="18" charset="0"/>
              </a:rPr>
              <a:t>98</a:t>
            </a:r>
            <a:r>
              <a:rPr lang="fr-BE" sz="1000" dirty="0" smtClean="0">
                <a:latin typeface="Palatino Linotype" pitchFamily="18" charset="0"/>
              </a:rPr>
              <a:t>, 2007]</a:t>
            </a:r>
            <a:endParaRPr lang="en-GB" sz="1000" dirty="0">
              <a:latin typeface="Palatino Linotype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0443" y="2134629"/>
            <a:ext cx="4042037" cy="2014451"/>
            <a:chOff x="4850443" y="2134629"/>
            <a:chExt cx="4042037" cy="201445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443" y="2134629"/>
              <a:ext cx="2518183" cy="20144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488" y="2512800"/>
              <a:ext cx="213365" cy="9180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5652120" y="3340800"/>
              <a:ext cx="2044397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  <a:alpha val="7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40400" y="2564904"/>
              <a:ext cx="1280482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  <a:alpha val="7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5200" y="3645024"/>
              <a:ext cx="2376000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  <a:alpha val="78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963" y="3391892"/>
              <a:ext cx="157405" cy="24839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84368" y="278092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 smtClean="0">
                  <a:latin typeface="Cambria" pitchFamily="18" charset="0"/>
                </a:rPr>
                <a:t>VR or.</a:t>
              </a:r>
              <a:endParaRPr lang="en-GB" sz="1400" dirty="0">
                <a:latin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76316" y="3337247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 smtClean="0">
                  <a:latin typeface="Cambria" pitchFamily="18" charset="0"/>
                </a:rPr>
                <a:t>CH or.</a:t>
              </a:r>
              <a:endParaRPr lang="en-GB" sz="1400" dirty="0">
                <a:latin typeface="Cambria" pitchFamily="18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fr-BE" sz="2000" dirty="0" err="1" smtClean="0"/>
              <a:t>Other</a:t>
            </a:r>
            <a:r>
              <a:rPr lang="fr-BE" sz="2000" dirty="0" smtClean="0"/>
              <a:t> </a:t>
            </a:r>
            <a:r>
              <a:rPr lang="fr-BE" sz="2000" dirty="0" err="1" smtClean="0"/>
              <a:t>examples</a:t>
            </a:r>
            <a:r>
              <a:rPr lang="fr-BE" sz="2000" dirty="0" smtClean="0"/>
              <a:t>:</a:t>
            </a:r>
          </a:p>
          <a:p>
            <a:pPr lvl="1"/>
            <a:r>
              <a:rPr lang="fr-BE" sz="1800" i="1" dirty="0" smtClean="0"/>
              <a:t>X </a:t>
            </a:r>
            <a:r>
              <a:rPr lang="fr-BE" sz="1800" dirty="0" smtClean="0"/>
              <a:t>divergence = 0</a:t>
            </a:r>
          </a:p>
          <a:p>
            <a:pPr lvl="1"/>
            <a:endParaRPr lang="fr-BE" sz="1800" dirty="0" smtClean="0"/>
          </a:p>
          <a:p>
            <a:pPr lvl="1"/>
            <a:endParaRPr lang="fr-BE" sz="1800" dirty="0"/>
          </a:p>
          <a:p>
            <a:pPr lvl="1"/>
            <a:endParaRPr lang="fr-BE" sz="1800" dirty="0" smtClean="0"/>
          </a:p>
          <a:p>
            <a:pPr lvl="1"/>
            <a:endParaRPr lang="fr-BE" sz="1800" dirty="0"/>
          </a:p>
          <a:p>
            <a:pPr lvl="1"/>
            <a:endParaRPr lang="fr-BE" sz="1800" dirty="0" smtClean="0"/>
          </a:p>
          <a:p>
            <a:pPr lvl="1"/>
            <a:endParaRPr lang="fr-BE" sz="1800" dirty="0"/>
          </a:p>
          <a:p>
            <a:pPr lvl="1"/>
            <a:endParaRPr lang="fr-BE" sz="1800" dirty="0"/>
          </a:p>
          <a:p>
            <a:pPr lvl="1"/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strong</a:t>
            </a:r>
            <a:r>
              <a:rPr lang="fr-BE" sz="1800" dirty="0" smtClean="0"/>
              <a:t> torsion (10urad/m),</a:t>
            </a:r>
            <a:endParaRPr lang="fr-BE" sz="1800" dirty="0"/>
          </a:p>
          <a:p>
            <a:pPr marL="457200" lvl="1" indent="0">
              <a:buNone/>
            </a:pPr>
            <a:r>
              <a:rPr lang="fr-BE" sz="1800" dirty="0"/>
              <a:t> </a:t>
            </a:r>
            <a:r>
              <a:rPr lang="fr-BE" sz="1800" dirty="0" smtClean="0"/>
              <a:t>     no </a:t>
            </a:r>
            <a:r>
              <a:rPr lang="fr-BE" sz="1800" dirty="0" err="1" smtClean="0"/>
              <a:t>hor</a:t>
            </a:r>
            <a:r>
              <a:rPr lang="fr-BE" sz="1800" dirty="0" smtClean="0"/>
              <a:t>. Divergence,</a:t>
            </a:r>
          </a:p>
          <a:p>
            <a:pPr marL="457200" lvl="1" indent="0">
              <a:buNone/>
            </a:pPr>
            <a:r>
              <a:rPr lang="fr-BE" sz="1800" dirty="0" smtClean="0"/>
              <a:t>      </a:t>
            </a:r>
            <a:r>
              <a:rPr lang="el-GR" sz="1800" dirty="0" smtClean="0"/>
              <a:t>σ</a:t>
            </a:r>
            <a:r>
              <a:rPr lang="fr-BE" sz="1000" dirty="0" smtClean="0"/>
              <a:t>y</a:t>
            </a:r>
            <a:r>
              <a:rPr lang="fr-BE" sz="1800" dirty="0" smtClean="0"/>
              <a:t>=1 mm </a:t>
            </a:r>
          </a:p>
          <a:p>
            <a:pPr marL="457200" lvl="1" indent="0">
              <a:buNone/>
            </a:pPr>
            <a:r>
              <a:rPr lang="fr-BE" sz="1800" dirty="0" smtClean="0"/>
              <a:t>      </a:t>
            </a:r>
            <a:r>
              <a:rPr lang="el-GR" sz="1800" dirty="0"/>
              <a:t>σ</a:t>
            </a:r>
            <a:r>
              <a:rPr lang="fr-BE" sz="1000" dirty="0" smtClean="0"/>
              <a:t>y’</a:t>
            </a:r>
            <a:r>
              <a:rPr lang="fr-BE" sz="1800" dirty="0" smtClean="0"/>
              <a:t>=10 </a:t>
            </a:r>
            <a:r>
              <a:rPr lang="fr-BE" sz="1800" dirty="0" err="1" smtClean="0"/>
              <a:t>urad</a:t>
            </a:r>
            <a:endParaRPr lang="fr-BE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13640"/>
            <a:ext cx="3816424" cy="292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49169"/>
            <a:ext cx="3816424" cy="288200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4968552" cy="5289451"/>
          </a:xfrm>
        </p:spPr>
        <p:txBody>
          <a:bodyPr>
            <a:normAutofit/>
          </a:bodyPr>
          <a:lstStyle/>
          <a:p>
            <a:r>
              <a:rPr lang="fr-BE" sz="2000" dirty="0" smtClean="0"/>
              <a:t>UA9-H8:</a:t>
            </a:r>
          </a:p>
          <a:p>
            <a:pPr lvl="1"/>
            <a:r>
              <a:rPr lang="fr-BE" sz="1600" dirty="0" smtClean="0"/>
              <a:t>Single-</a:t>
            </a:r>
            <a:r>
              <a:rPr lang="fr-BE" sz="1600" dirty="0" err="1" smtClean="0"/>
              <a:t>pass</a:t>
            </a:r>
            <a:r>
              <a:rPr lang="fr-BE" sz="1600" dirty="0" smtClean="0"/>
              <a:t> </a:t>
            </a:r>
            <a:r>
              <a:rPr lang="fr-BE" sz="1600" dirty="0" err="1" smtClean="0"/>
              <a:t>experiment</a:t>
            </a:r>
            <a:endParaRPr lang="fr-BE" sz="1600" dirty="0" smtClean="0"/>
          </a:p>
          <a:p>
            <a:pPr lvl="1"/>
            <a:r>
              <a:rPr lang="fr-BE" sz="1600" dirty="0" smtClean="0"/>
              <a:t>Crystal </a:t>
            </a:r>
            <a:r>
              <a:rPr lang="fr-BE" sz="1600" dirty="0" err="1" smtClean="0"/>
              <a:t>placed</a:t>
            </a:r>
            <a:r>
              <a:rPr lang="fr-BE" sz="1600" dirty="0" smtClean="0"/>
              <a:t> in the center</a:t>
            </a:r>
          </a:p>
          <a:p>
            <a:pPr lvl="1"/>
            <a:r>
              <a:rPr lang="fr-BE" sz="1600" dirty="0" smtClean="0"/>
              <a:t>5 </a:t>
            </a:r>
            <a:r>
              <a:rPr lang="fr-BE" sz="1600" dirty="0" err="1" smtClean="0"/>
              <a:t>silicon</a:t>
            </a:r>
            <a:r>
              <a:rPr lang="fr-BE" sz="1600" dirty="0" smtClean="0"/>
              <a:t> </a:t>
            </a:r>
            <a:r>
              <a:rPr lang="fr-BE" sz="1600" dirty="0" err="1" smtClean="0"/>
              <a:t>strip</a:t>
            </a:r>
            <a:r>
              <a:rPr lang="fr-BE" sz="1600" dirty="0" smtClean="0"/>
              <a:t> detectors </a:t>
            </a:r>
            <a:r>
              <a:rPr lang="fr-BE" sz="1600" dirty="0" err="1" smtClean="0"/>
              <a:t>around</a:t>
            </a:r>
            <a:endParaRPr lang="fr-BE" sz="1600" dirty="0" smtClean="0"/>
          </a:p>
          <a:p>
            <a:pPr lvl="1"/>
            <a:r>
              <a:rPr lang="fr-BE" sz="1600" dirty="0" err="1" smtClean="0"/>
              <a:t>Track</a:t>
            </a:r>
            <a:r>
              <a:rPr lang="fr-BE" sz="1600" dirty="0" smtClean="0"/>
              <a:t> reconstruction : up- and </a:t>
            </a:r>
            <a:r>
              <a:rPr lang="fr-BE" sz="1600" dirty="0" err="1" smtClean="0"/>
              <a:t>downstream</a:t>
            </a:r>
            <a:endParaRPr lang="fr-BE" sz="1600" dirty="0" smtClean="0"/>
          </a:p>
          <a:p>
            <a:pPr marL="457200" lvl="1" indent="0">
              <a:buNone/>
            </a:pPr>
            <a:r>
              <a:rPr lang="fr-BE" sz="1600" dirty="0">
                <a:sym typeface="Wingdings" pitchFamily="2" charset="2"/>
              </a:rPr>
              <a:t>	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fr-BE" sz="1600" dirty="0" err="1" smtClean="0">
                <a:sym typeface="Wingdings" pitchFamily="2" charset="2"/>
              </a:rPr>
              <a:t>yields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deflection</a:t>
            </a:r>
            <a:r>
              <a:rPr lang="fr-BE" sz="1600" dirty="0" smtClean="0">
                <a:sym typeface="Wingdings" pitchFamily="2" charset="2"/>
              </a:rPr>
              <a:t> angles</a:t>
            </a:r>
          </a:p>
          <a:p>
            <a:pPr marL="457200" lvl="1" indent="0">
              <a:buNone/>
            </a:pPr>
            <a:endParaRPr lang="fr-BE" sz="1600" dirty="0">
              <a:sym typeface="Wingdings" pitchFamily="2" charset="2"/>
            </a:endParaRPr>
          </a:p>
          <a:p>
            <a:r>
              <a:rPr lang="fr-BE" sz="2000" dirty="0" smtClean="0">
                <a:sym typeface="Wingdings" pitchFamily="2" charset="2"/>
              </a:rPr>
              <a:t>(</a:t>
            </a:r>
            <a:r>
              <a:rPr lang="fr-BE" sz="2000" dirty="0" err="1" smtClean="0">
                <a:sym typeface="Wingdings" pitchFamily="2" charset="2"/>
              </a:rPr>
              <a:t>Preliminary</a:t>
            </a:r>
            <a:r>
              <a:rPr lang="fr-BE" sz="2000" dirty="0" smtClean="0">
                <a:sym typeface="Wingdings" pitchFamily="2" charset="2"/>
              </a:rPr>
              <a:t>) data </a:t>
            </a:r>
            <a:r>
              <a:rPr lang="fr-BE" sz="2000" dirty="0" err="1" smtClean="0">
                <a:sym typeface="Wingdings" pitchFamily="2" charset="2"/>
              </a:rPr>
              <a:t>analysis</a:t>
            </a:r>
            <a:r>
              <a:rPr lang="fr-BE" sz="2000" dirty="0" smtClean="0">
                <a:sym typeface="Wingdings" pitchFamily="2" charset="2"/>
              </a:rPr>
              <a:t>:</a:t>
            </a:r>
          </a:p>
          <a:p>
            <a:pPr lvl="1"/>
            <a:r>
              <a:rPr lang="fr-BE" sz="1600" dirty="0" err="1" smtClean="0">
                <a:sym typeface="Wingdings" pitchFamily="2" charset="2"/>
              </a:rPr>
              <a:t>Determination</a:t>
            </a:r>
            <a:r>
              <a:rPr lang="fr-BE" sz="1600" dirty="0" smtClean="0">
                <a:sym typeface="Wingdings" pitchFamily="2" charset="2"/>
              </a:rPr>
              <a:t> of the crystal torsion</a:t>
            </a:r>
          </a:p>
          <a:p>
            <a:pPr lvl="1"/>
            <a:r>
              <a:rPr lang="fr-BE" sz="1600" dirty="0" smtClean="0">
                <a:sym typeface="Wingdings" pitchFamily="2" charset="2"/>
              </a:rPr>
              <a:t>Crystal </a:t>
            </a:r>
            <a:r>
              <a:rPr lang="fr-BE" sz="1600" dirty="0" err="1" smtClean="0">
                <a:sym typeface="Wingdings" pitchFamily="2" charset="2"/>
              </a:rPr>
              <a:t>efficiency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after</a:t>
            </a:r>
            <a:r>
              <a:rPr lang="fr-BE" sz="1600" dirty="0" smtClean="0">
                <a:sym typeface="Wingdings" pitchFamily="2" charset="2"/>
              </a:rPr>
              <a:t> torsion compensation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4211960" cy="1801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4368" y="2708920"/>
            <a:ext cx="1115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 err="1" smtClean="0"/>
              <a:t>courtesy</a:t>
            </a:r>
            <a:r>
              <a:rPr lang="fr-BE" sz="800" dirty="0" smtClean="0"/>
              <a:t> M. </a:t>
            </a:r>
            <a:r>
              <a:rPr lang="fr-BE" sz="800" dirty="0" err="1" smtClean="0"/>
              <a:t>Pesaresi</a:t>
            </a:r>
            <a:endParaRPr lang="en-GB" sz="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14" y="2953096"/>
            <a:ext cx="3537978" cy="3500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61048"/>
            <a:ext cx="1966405" cy="2729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789040"/>
            <a:ext cx="4177267" cy="258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89451"/>
          </a:xfrm>
        </p:spPr>
        <p:txBody>
          <a:bodyPr>
            <a:normAutofit/>
          </a:bodyPr>
          <a:lstStyle/>
          <a:p>
            <a:r>
              <a:rPr lang="fr-BE" sz="2000" dirty="0" err="1" smtClean="0"/>
              <a:t>Benchmarking</a:t>
            </a:r>
            <a:r>
              <a:rPr lang="fr-BE" sz="2000" dirty="0" smtClean="0"/>
              <a:t> </a:t>
            </a:r>
            <a:r>
              <a:rPr lang="fr-BE" sz="2000" dirty="0" err="1" smtClean="0"/>
              <a:t>against</a:t>
            </a:r>
            <a:r>
              <a:rPr lang="fr-BE" sz="2000" dirty="0" smtClean="0"/>
              <a:t> UA9-H8 data : channeling orientation</a:t>
            </a:r>
          </a:p>
          <a:p>
            <a:pPr lvl="1"/>
            <a:r>
              <a:rPr lang="fr-BE" sz="1600" dirty="0" smtClean="0"/>
              <a:t>2 </a:t>
            </a:r>
            <a:r>
              <a:rPr lang="fr-BE" sz="1600" dirty="0" err="1" smtClean="0"/>
              <a:t>different</a:t>
            </a:r>
            <a:r>
              <a:rPr lang="fr-BE" sz="1600" dirty="0" smtClean="0"/>
              <a:t> types of </a:t>
            </a:r>
            <a:r>
              <a:rPr lang="fr-BE" sz="1600" dirty="0" err="1" smtClean="0"/>
              <a:t>crystals</a:t>
            </a:r>
            <a:endParaRPr lang="fr-BE" sz="1600" dirty="0" smtClean="0"/>
          </a:p>
          <a:p>
            <a:pPr lvl="2"/>
            <a:r>
              <a:rPr lang="fr-BE" sz="1400" dirty="0" smtClean="0"/>
              <a:t>Quasi-</a:t>
            </a:r>
            <a:r>
              <a:rPr lang="fr-BE" sz="1400" dirty="0" err="1" smtClean="0"/>
              <a:t>Mosaic</a:t>
            </a:r>
            <a:endParaRPr lang="fr-BE" sz="1400" dirty="0" smtClean="0"/>
          </a:p>
          <a:p>
            <a:pPr lvl="2"/>
            <a:r>
              <a:rPr lang="fr-BE" sz="1400" dirty="0" err="1" smtClean="0"/>
              <a:t>Strip</a:t>
            </a:r>
            <a:endParaRPr lang="fr-BE" sz="1400" dirty="0" smtClean="0"/>
          </a:p>
          <a:p>
            <a:pPr lvl="1"/>
            <a:r>
              <a:rPr lang="fr-BE" sz="1600" dirty="0" err="1" smtClean="0"/>
              <a:t>Bending</a:t>
            </a:r>
            <a:r>
              <a:rPr lang="fr-BE" sz="1600" dirty="0" smtClean="0"/>
              <a:t> angle</a:t>
            </a:r>
          </a:p>
          <a:p>
            <a:pPr lvl="2"/>
            <a:r>
              <a:rPr lang="fr-BE" sz="1400" dirty="0" smtClean="0"/>
              <a:t>~50 </a:t>
            </a:r>
            <a:r>
              <a:rPr lang="fr-BE" sz="1400" dirty="0" err="1" smtClean="0"/>
              <a:t>urad</a:t>
            </a:r>
            <a:r>
              <a:rPr lang="fr-BE" sz="1400" dirty="0" smtClean="0"/>
              <a:t> for LHC</a:t>
            </a:r>
          </a:p>
          <a:p>
            <a:pPr lvl="2"/>
            <a:r>
              <a:rPr lang="fr-BE" sz="1400" dirty="0" smtClean="0"/>
              <a:t>~100-200 </a:t>
            </a:r>
            <a:r>
              <a:rPr lang="fr-BE" sz="1400" dirty="0" err="1" smtClean="0"/>
              <a:t>urad</a:t>
            </a:r>
            <a:r>
              <a:rPr lang="fr-BE" sz="1400" dirty="0" smtClean="0"/>
              <a:t> for the SPS</a:t>
            </a:r>
          </a:p>
          <a:p>
            <a:pPr lvl="1"/>
            <a:r>
              <a:rPr lang="fr-BE" sz="1600" dirty="0" smtClean="0"/>
              <a:t>LHC </a:t>
            </a:r>
            <a:r>
              <a:rPr lang="fr-BE" sz="1600" dirty="0" err="1" smtClean="0"/>
              <a:t>strip</a:t>
            </a:r>
            <a:r>
              <a:rPr lang="fr-BE" sz="1600" dirty="0" smtClean="0"/>
              <a:t> crystal (STF 71 – R.1191)</a:t>
            </a:r>
            <a:endParaRPr lang="fr-BE" sz="1600" dirty="0"/>
          </a:p>
          <a:p>
            <a:pPr lvl="1"/>
            <a:r>
              <a:rPr lang="fr-BE" sz="1600" dirty="0" smtClean="0"/>
              <a:t>SPS </a:t>
            </a:r>
            <a:r>
              <a:rPr lang="fr-BE" sz="1600" dirty="0" err="1" smtClean="0"/>
              <a:t>strip</a:t>
            </a:r>
            <a:r>
              <a:rPr lang="fr-BE" sz="1600" dirty="0" smtClean="0"/>
              <a:t> crystal (STF 50 – R.889)</a:t>
            </a:r>
          </a:p>
          <a:p>
            <a:pPr lvl="1"/>
            <a:r>
              <a:rPr lang="fr-BE" sz="1600" dirty="0" smtClean="0"/>
              <a:t>LHC QM crystal (QMP 28 – R.1028)</a:t>
            </a:r>
            <a:endParaRPr lang="en-GB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8" y="3789040"/>
            <a:ext cx="4177267" cy="2584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7" y="1124744"/>
            <a:ext cx="4177267" cy="25843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/>
              <a:t>Volume </a:t>
            </a:r>
            <a:r>
              <a:rPr lang="fr-BE" sz="2000" dirty="0" err="1" smtClean="0"/>
              <a:t>reflection</a:t>
            </a:r>
            <a:r>
              <a:rPr lang="fr-BE" sz="2000" dirty="0" smtClean="0"/>
              <a:t> orientation</a:t>
            </a:r>
          </a:p>
          <a:p>
            <a:pPr lvl="1"/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sz="1600" dirty="0" smtClean="0"/>
              <a:t>SPS </a:t>
            </a:r>
            <a:r>
              <a:rPr lang="fr-BE" sz="1600" dirty="0" err="1"/>
              <a:t>strip</a:t>
            </a:r>
            <a:r>
              <a:rPr lang="fr-BE" sz="1600" dirty="0"/>
              <a:t> crystal (STF 50 – </a:t>
            </a:r>
            <a:r>
              <a:rPr lang="fr-BE" sz="1600" dirty="0" smtClean="0"/>
              <a:t>R.892)</a:t>
            </a:r>
          </a:p>
          <a:p>
            <a:pPr lvl="2"/>
            <a:r>
              <a:rPr lang="fr-BE" sz="1600" dirty="0" smtClean="0"/>
              <a:t>(NB: Log </a:t>
            </a:r>
            <a:r>
              <a:rPr lang="fr-BE" sz="1600" dirty="0" err="1" smtClean="0"/>
              <a:t>scale</a:t>
            </a:r>
            <a:r>
              <a:rPr lang="fr-BE" sz="1600" dirty="0" smtClean="0"/>
              <a:t> to </a:t>
            </a:r>
            <a:r>
              <a:rPr lang="fr-BE" sz="1600" dirty="0" err="1" smtClean="0"/>
              <a:t>better</a:t>
            </a:r>
            <a:r>
              <a:rPr lang="fr-BE" sz="1600" dirty="0" smtClean="0"/>
              <a:t> </a:t>
            </a:r>
            <a:r>
              <a:rPr lang="fr-BE" sz="1600" dirty="0" err="1" smtClean="0"/>
              <a:t>appreciate</a:t>
            </a:r>
            <a:r>
              <a:rPr lang="fr-BE" sz="1600" dirty="0" smtClean="0"/>
              <a:t> VC)</a:t>
            </a:r>
            <a:endParaRPr lang="fr-BE" sz="1600" dirty="0"/>
          </a:p>
          <a:p>
            <a:pPr lvl="2"/>
            <a:r>
              <a:rPr lang="fr-BE" sz="1600" dirty="0" err="1" smtClean="0"/>
              <a:t>Overall</a:t>
            </a:r>
            <a:r>
              <a:rPr lang="fr-BE" sz="1600" dirty="0" smtClean="0"/>
              <a:t> good agreement</a:t>
            </a:r>
          </a:p>
          <a:p>
            <a:pPr marL="457200" lvl="1" indent="0">
              <a:buNone/>
            </a:pPr>
            <a:r>
              <a:rPr lang="fr-BE" dirty="0"/>
              <a:t>	</a:t>
            </a:r>
            <a:endParaRPr lang="fr-BE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076056" y="332656"/>
            <a:ext cx="2022662" cy="1584176"/>
            <a:chOff x="4925602" y="620688"/>
            <a:chExt cx="2526717" cy="1908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602" y="620688"/>
              <a:ext cx="2526717" cy="19080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57650" y="1303200"/>
              <a:ext cx="1440160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5342361" cy="330514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lvl="1"/>
            <a:r>
              <a:rPr lang="fr-BE" sz="1800" dirty="0" smtClean="0"/>
              <a:t>Semi-</a:t>
            </a:r>
            <a:r>
              <a:rPr lang="fr-BE" sz="1800" dirty="0" err="1" smtClean="0"/>
              <a:t>classical</a:t>
            </a:r>
            <a:r>
              <a:rPr lang="fr-BE" sz="1800" dirty="0" smtClean="0"/>
              <a:t> </a:t>
            </a:r>
            <a:r>
              <a:rPr lang="fr-BE" sz="1800" dirty="0" err="1" smtClean="0"/>
              <a:t>microscopic</a:t>
            </a:r>
            <a:r>
              <a:rPr lang="fr-BE" sz="1800" dirty="0" smtClean="0"/>
              <a:t> model of channeling</a:t>
            </a:r>
          </a:p>
          <a:p>
            <a:pPr lvl="1"/>
            <a:r>
              <a:rPr lang="fr-BE" sz="1800" dirty="0" smtClean="0"/>
              <a:t>Description of dechanneling, volume </a:t>
            </a:r>
            <a:r>
              <a:rPr lang="fr-BE" sz="1800" dirty="0" err="1" smtClean="0"/>
              <a:t>reflection</a:t>
            </a:r>
            <a:r>
              <a:rPr lang="fr-BE" sz="1800" dirty="0" smtClean="0"/>
              <a:t> and volume capture</a:t>
            </a:r>
          </a:p>
          <a:p>
            <a:pPr lvl="2"/>
            <a:r>
              <a:rPr lang="fr-BE" sz="1600" dirty="0" err="1" smtClean="0"/>
              <a:t>Takes</a:t>
            </a:r>
            <a:r>
              <a:rPr lang="fr-BE" sz="1600" dirty="0" smtClean="0"/>
              <a:t> </a:t>
            </a:r>
            <a:r>
              <a:rPr lang="fr-BE" sz="1600" dirty="0" err="1" smtClean="0"/>
              <a:t>into</a:t>
            </a:r>
            <a:r>
              <a:rPr lang="fr-BE" sz="1600" dirty="0" smtClean="0"/>
              <a:t> </a:t>
            </a:r>
            <a:r>
              <a:rPr lang="fr-BE" sz="1600" dirty="0" err="1" smtClean="0"/>
              <a:t>account</a:t>
            </a:r>
            <a:r>
              <a:rPr lang="fr-BE" sz="1600" dirty="0" smtClean="0"/>
              <a:t> torsion and miscut</a:t>
            </a:r>
          </a:p>
          <a:p>
            <a:pPr lvl="1"/>
            <a:r>
              <a:rPr lang="fr-BE" sz="1800" dirty="0" smtClean="0"/>
              <a:t>Uses FLUKA interaction </a:t>
            </a:r>
            <a:r>
              <a:rPr lang="fr-BE" sz="1800" dirty="0" err="1" smtClean="0"/>
              <a:t>models</a:t>
            </a:r>
            <a:endParaRPr lang="fr-BE" sz="1800" dirty="0" smtClean="0"/>
          </a:p>
          <a:p>
            <a:pPr lvl="1"/>
            <a:endParaRPr lang="fr-BE" sz="1800" dirty="0"/>
          </a:p>
          <a:p>
            <a:pPr lvl="1"/>
            <a:r>
              <a:rPr lang="fr-BE" sz="1800" dirty="0" smtClean="0"/>
              <a:t>Good agreement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results</a:t>
            </a:r>
            <a:r>
              <a:rPr lang="fr-BE" sz="1800" dirty="0" smtClean="0"/>
              <a:t> </a:t>
            </a:r>
            <a:r>
              <a:rPr lang="fr-BE" sz="1800" dirty="0" err="1" smtClean="0"/>
              <a:t>from</a:t>
            </a:r>
            <a:r>
              <a:rPr lang="fr-BE" sz="1800" dirty="0" smtClean="0"/>
              <a:t> UA9-H8 </a:t>
            </a:r>
            <a:r>
              <a:rPr lang="fr-BE" sz="1800" dirty="0" err="1" smtClean="0"/>
              <a:t>experiment</a:t>
            </a:r>
            <a:endParaRPr lang="fr-BE" sz="1800" dirty="0" smtClean="0"/>
          </a:p>
          <a:p>
            <a:pPr lvl="2"/>
            <a:r>
              <a:rPr lang="fr-BE" sz="1600" dirty="0" smtClean="0"/>
              <a:t>for the channeling </a:t>
            </a:r>
            <a:r>
              <a:rPr lang="fr-BE" sz="1600" dirty="0" err="1" smtClean="0"/>
              <a:t>peak</a:t>
            </a:r>
            <a:r>
              <a:rPr lang="fr-BE" sz="1600" dirty="0" smtClean="0"/>
              <a:t> description</a:t>
            </a:r>
          </a:p>
          <a:p>
            <a:pPr lvl="2"/>
            <a:r>
              <a:rPr lang="fr-BE" sz="1600" dirty="0" smtClean="0"/>
              <a:t>for the dechanneling distribution</a:t>
            </a:r>
          </a:p>
          <a:p>
            <a:pPr lvl="2"/>
            <a:r>
              <a:rPr lang="fr-BE" sz="1600" dirty="0"/>
              <a:t>v</a:t>
            </a:r>
            <a:r>
              <a:rPr lang="fr-BE" sz="1600" dirty="0" smtClean="0"/>
              <a:t>olume capture rate</a:t>
            </a:r>
          </a:p>
          <a:p>
            <a:pPr lvl="1"/>
            <a:r>
              <a:rPr lang="fr-BE" sz="1800" dirty="0" smtClean="0"/>
              <a:t>But :</a:t>
            </a:r>
          </a:p>
          <a:p>
            <a:pPr lvl="2"/>
            <a:r>
              <a:rPr lang="fr-BE" sz="1600" dirty="0" err="1" smtClean="0"/>
              <a:t>Slight</a:t>
            </a:r>
            <a:r>
              <a:rPr lang="fr-BE" sz="1600" dirty="0" smtClean="0"/>
              <a:t> </a:t>
            </a:r>
            <a:r>
              <a:rPr lang="fr-BE" sz="1600" dirty="0" err="1" smtClean="0"/>
              <a:t>underestimation</a:t>
            </a:r>
            <a:r>
              <a:rPr lang="fr-BE" sz="1600" dirty="0" smtClean="0"/>
              <a:t> of the dechanneling rate</a:t>
            </a:r>
          </a:p>
          <a:p>
            <a:pPr lvl="2"/>
            <a:r>
              <a:rPr lang="fr-BE" sz="1600" dirty="0" smtClean="0"/>
              <a:t>Exit kick </a:t>
            </a:r>
            <a:r>
              <a:rPr lang="fr-BE" sz="1600" dirty="0" err="1" smtClean="0"/>
              <a:t>determination</a:t>
            </a:r>
            <a:r>
              <a:rPr lang="fr-BE" sz="1600" dirty="0" smtClean="0"/>
              <a:t> </a:t>
            </a:r>
            <a:r>
              <a:rPr lang="fr-BE" sz="1600" dirty="0" err="1" smtClean="0"/>
              <a:t>still</a:t>
            </a:r>
            <a:r>
              <a:rPr lang="fr-BE" sz="1600" dirty="0" smtClean="0"/>
              <a:t> an open question</a:t>
            </a:r>
          </a:p>
          <a:p>
            <a:pPr lvl="2"/>
            <a:endParaRPr lang="fr-BE" sz="1600" dirty="0"/>
          </a:p>
          <a:p>
            <a:pPr lvl="1"/>
            <a:r>
              <a:rPr lang="fr-BE" sz="1800" dirty="0" smtClean="0"/>
              <a:t>In the future :</a:t>
            </a:r>
          </a:p>
          <a:p>
            <a:pPr lvl="2"/>
            <a:r>
              <a:rPr lang="fr-BE" sz="1600" dirty="0" smtClean="0"/>
              <a:t>Finish </a:t>
            </a:r>
            <a:r>
              <a:rPr lang="fr-BE" sz="1600" dirty="0" err="1" smtClean="0"/>
              <a:t>implementation</a:t>
            </a:r>
            <a:r>
              <a:rPr lang="fr-BE" sz="1600" dirty="0" smtClean="0"/>
              <a:t> </a:t>
            </a:r>
            <a:r>
              <a:rPr lang="fr-BE" sz="1600" dirty="0" err="1" smtClean="0"/>
              <a:t>inside</a:t>
            </a:r>
            <a:r>
              <a:rPr lang="fr-BE" sz="1600" dirty="0" smtClean="0"/>
              <a:t> </a:t>
            </a:r>
            <a:r>
              <a:rPr lang="fr-BE" sz="1600" dirty="0" err="1" smtClean="0"/>
              <a:t>core</a:t>
            </a:r>
            <a:r>
              <a:rPr lang="fr-BE" sz="1600" dirty="0" smtClean="0"/>
              <a:t> FLUKA</a:t>
            </a:r>
          </a:p>
          <a:p>
            <a:pPr lvl="2"/>
            <a:r>
              <a:rPr lang="fr-BE" sz="1600" dirty="0" smtClean="0"/>
              <a:t>EMD ? </a:t>
            </a:r>
            <a:r>
              <a:rPr lang="fr-BE" sz="1600" dirty="0" err="1" smtClean="0"/>
              <a:t>Altered</a:t>
            </a:r>
            <a:r>
              <a:rPr lang="fr-BE" sz="1600" dirty="0" smtClean="0"/>
              <a:t> </a:t>
            </a:r>
            <a:r>
              <a:rPr lang="fr-BE" sz="1600" dirty="0" err="1"/>
              <a:t>ionization</a:t>
            </a:r>
            <a:r>
              <a:rPr lang="fr-BE" sz="1600" dirty="0"/>
              <a:t> in channeling </a:t>
            </a:r>
            <a:r>
              <a:rPr lang="fr-BE" sz="1600" dirty="0" smtClean="0"/>
              <a:t>?</a:t>
            </a:r>
          </a:p>
          <a:p>
            <a:pPr lvl="2"/>
            <a:r>
              <a:rPr lang="fr-BE" sz="1600" dirty="0"/>
              <a:t>L</a:t>
            </a:r>
            <a:r>
              <a:rPr lang="fr-BE" sz="1600" dirty="0" smtClean="0"/>
              <a:t>onger </a:t>
            </a:r>
            <a:r>
              <a:rPr lang="fr-BE" sz="1600" dirty="0" err="1" smtClean="0"/>
              <a:t>term</a:t>
            </a:r>
            <a:r>
              <a:rPr lang="fr-BE" sz="1600" dirty="0" smtClean="0"/>
              <a:t> : </a:t>
            </a:r>
            <a:r>
              <a:rPr lang="fr-BE" sz="1600" dirty="0" err="1" smtClean="0"/>
              <a:t>negatively</a:t>
            </a:r>
            <a:r>
              <a:rPr lang="fr-BE" sz="1600" dirty="0" smtClean="0"/>
              <a:t> </a:t>
            </a:r>
            <a:r>
              <a:rPr lang="fr-BE" sz="1600" dirty="0" err="1" smtClean="0"/>
              <a:t>charged</a:t>
            </a:r>
            <a:r>
              <a:rPr lang="fr-BE" sz="1600" dirty="0" smtClean="0"/>
              <a:t> </a:t>
            </a:r>
            <a:r>
              <a:rPr lang="fr-BE" sz="1600" dirty="0" err="1" smtClean="0"/>
              <a:t>particles</a:t>
            </a:r>
            <a:r>
              <a:rPr lang="fr-BE" sz="1600" dirty="0" smtClean="0"/>
              <a:t>, axial channeling,…</a:t>
            </a:r>
          </a:p>
          <a:p>
            <a:pPr lvl="2"/>
            <a:endParaRPr lang="fr-BE" dirty="0" smtClean="0"/>
          </a:p>
          <a:p>
            <a:pPr marL="457200" lvl="1" indent="0">
              <a:buNone/>
            </a:pPr>
            <a:endParaRPr lang="fr-BE" sz="1600" dirty="0" smtClean="0"/>
          </a:p>
          <a:p>
            <a:pPr lvl="3"/>
            <a:endParaRPr lang="fr-BE" dirty="0" smtClean="0"/>
          </a:p>
          <a:p>
            <a:pPr lvl="1"/>
            <a:endParaRPr lang="fr-BE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068960"/>
            <a:ext cx="3600400" cy="307777"/>
          </a:xfrm>
          <a:prstGeom prst="rect">
            <a:avLst/>
          </a:prstGeom>
          <a:noFill/>
          <a:ln w="31750" cmpd="dbl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Acknowledgement</a:t>
            </a:r>
            <a:r>
              <a:rPr lang="fr-BE" sz="1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to the UA9 collaboration !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3200" dirty="0" err="1" smtClean="0"/>
              <a:t>Thanks</a:t>
            </a:r>
            <a:r>
              <a:rPr lang="fr-BE" sz="3200" dirty="0" smtClean="0"/>
              <a:t> for </a:t>
            </a:r>
            <a:r>
              <a:rPr lang="fr-BE" sz="3200" dirty="0" err="1" smtClean="0"/>
              <a:t>your</a:t>
            </a:r>
            <a:r>
              <a:rPr lang="fr-BE" sz="3200" dirty="0" smtClean="0"/>
              <a:t> attention !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pPr marL="457200" lvl="1" indent="0">
              <a:buNone/>
            </a:pPr>
            <a:endParaRPr lang="fr-BE" sz="1400" dirty="0" smtClean="0"/>
          </a:p>
          <a:p>
            <a:pPr marL="457200" lvl="1" indent="0">
              <a:buNone/>
            </a:pPr>
            <a:endParaRPr lang="fr-BE" dirty="0" smtClean="0"/>
          </a:p>
          <a:p>
            <a:endParaRPr lang="fr-BE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23640"/>
            <a:ext cx="5710198" cy="262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052736"/>
            <a:ext cx="3604037" cy="230790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366189" cy="273630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Segoe UI Semibold" pitchFamily="34" charset="0"/>
              </a:rPr>
              <a:t>Introduction</a:t>
            </a:r>
          </a:p>
          <a:p>
            <a:r>
              <a:rPr lang="fr-BE" dirty="0" smtClean="0">
                <a:latin typeface="Segoe UI Semibold" pitchFamily="34" charset="0"/>
              </a:rPr>
              <a:t>Description of the model</a:t>
            </a:r>
          </a:p>
          <a:p>
            <a:pPr lvl="1"/>
            <a:r>
              <a:rPr lang="fr-BE" dirty="0" smtClean="0"/>
              <a:t>Frame of </a:t>
            </a:r>
            <a:r>
              <a:rPr lang="fr-BE" dirty="0" err="1" smtClean="0"/>
              <a:t>reference</a:t>
            </a:r>
            <a:endParaRPr lang="fr-BE" dirty="0" smtClean="0"/>
          </a:p>
          <a:p>
            <a:pPr lvl="1"/>
            <a:r>
              <a:rPr lang="fr-BE" dirty="0" err="1" smtClean="0"/>
              <a:t>Continuous</a:t>
            </a:r>
            <a:r>
              <a:rPr lang="fr-BE" dirty="0" smtClean="0"/>
              <a:t> </a:t>
            </a:r>
            <a:r>
              <a:rPr lang="fr-BE" dirty="0" err="1" smtClean="0"/>
              <a:t>potential</a:t>
            </a:r>
            <a:endParaRPr lang="fr-BE" dirty="0" smtClean="0"/>
          </a:p>
          <a:p>
            <a:pPr lvl="1"/>
            <a:r>
              <a:rPr lang="fr-BE" dirty="0" smtClean="0"/>
              <a:t>Interactions in Channeling</a:t>
            </a:r>
          </a:p>
          <a:p>
            <a:pPr lvl="1"/>
            <a:r>
              <a:rPr lang="fr-BE" dirty="0" smtClean="0"/>
              <a:t>Volume </a:t>
            </a:r>
            <a:r>
              <a:rPr lang="fr-BE" dirty="0" err="1" smtClean="0"/>
              <a:t>effects</a:t>
            </a:r>
            <a:endParaRPr lang="fr-BE" dirty="0" smtClean="0"/>
          </a:p>
          <a:p>
            <a:pPr lvl="1"/>
            <a:r>
              <a:rPr lang="fr-BE" dirty="0" smtClean="0"/>
              <a:t>Exit kick</a:t>
            </a:r>
          </a:p>
          <a:p>
            <a:r>
              <a:rPr lang="fr-BE" dirty="0" err="1" smtClean="0">
                <a:latin typeface="Segoe UI Semibold" pitchFamily="34" charset="0"/>
              </a:rPr>
              <a:t>Results</a:t>
            </a:r>
            <a:endParaRPr lang="fr-BE" dirty="0" smtClean="0">
              <a:latin typeface="Segoe UI Semibold" pitchFamily="34" charset="0"/>
            </a:endParaRPr>
          </a:p>
          <a:p>
            <a:pPr lvl="1"/>
            <a:r>
              <a:rPr lang="fr-BE" dirty="0" smtClean="0"/>
              <a:t>2D distributions – Case </a:t>
            </a:r>
            <a:r>
              <a:rPr lang="fr-BE" dirty="0" err="1" smtClean="0"/>
              <a:t>study</a:t>
            </a:r>
            <a:endParaRPr lang="fr-BE" dirty="0" smtClean="0"/>
          </a:p>
          <a:p>
            <a:pPr lvl="1"/>
            <a:r>
              <a:rPr lang="fr-BE" dirty="0" err="1" smtClean="0"/>
              <a:t>Benchmarking</a:t>
            </a:r>
            <a:r>
              <a:rPr lang="fr-BE" dirty="0" smtClean="0"/>
              <a:t> </a:t>
            </a:r>
            <a:r>
              <a:rPr lang="fr-BE" dirty="0" err="1" smtClean="0"/>
              <a:t>against</a:t>
            </a:r>
            <a:r>
              <a:rPr lang="fr-BE" dirty="0" smtClean="0"/>
              <a:t> UA9-H8 data</a:t>
            </a:r>
          </a:p>
          <a:p>
            <a:r>
              <a:rPr lang="fr-BE" dirty="0" smtClean="0">
                <a:latin typeface="Segoe UI Semibold" pitchFamily="34" charset="0"/>
              </a:rPr>
              <a:t>Conclusions</a:t>
            </a:r>
            <a:endParaRPr lang="en-GB" dirty="0">
              <a:latin typeface="Segoe UI Semi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16632"/>
            <a:ext cx="5265524" cy="64807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6" y="836613"/>
            <a:ext cx="4251648" cy="52895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975738" cy="5470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Backup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5842992" cy="337914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764704"/>
            <a:ext cx="8445624" cy="5184576"/>
          </a:xfrm>
        </p:spPr>
        <p:txBody>
          <a:bodyPr/>
          <a:lstStyle/>
          <a:p>
            <a:r>
              <a:rPr lang="fr-BE" sz="2000" dirty="0" err="1" smtClean="0">
                <a:latin typeface="Segoe UI Semibold" pitchFamily="34" charset="0"/>
              </a:rPr>
              <a:t>Why</a:t>
            </a:r>
            <a:r>
              <a:rPr lang="fr-BE" sz="2000" dirty="0" smtClean="0">
                <a:latin typeface="Segoe UI Semibold" pitchFamily="34" charset="0"/>
              </a:rPr>
              <a:t> an </a:t>
            </a:r>
            <a:r>
              <a:rPr lang="fr-BE" sz="2000" dirty="0" err="1" smtClean="0">
                <a:latin typeface="Segoe UI Semibold" pitchFamily="34" charset="0"/>
              </a:rPr>
              <a:t>implementation</a:t>
            </a:r>
            <a:r>
              <a:rPr lang="fr-BE" sz="2000" dirty="0" smtClean="0">
                <a:latin typeface="Segoe UI Semibold" pitchFamily="34" charset="0"/>
              </a:rPr>
              <a:t> of channeling </a:t>
            </a:r>
            <a:r>
              <a:rPr lang="fr-BE" sz="2000" dirty="0" err="1" smtClean="0">
                <a:latin typeface="Segoe UI Semibold" pitchFamily="34" charset="0"/>
              </a:rPr>
              <a:t>inside</a:t>
            </a:r>
            <a:r>
              <a:rPr lang="fr-BE" sz="2000" dirty="0" smtClean="0">
                <a:latin typeface="Segoe UI Semibold" pitchFamily="34" charset="0"/>
              </a:rPr>
              <a:t> FLUKA ?</a:t>
            </a:r>
          </a:p>
          <a:p>
            <a:pPr lvl="1"/>
            <a:r>
              <a:rPr lang="fr-BE" sz="1800" dirty="0" err="1" smtClean="0"/>
              <a:t>Crystals</a:t>
            </a:r>
            <a:r>
              <a:rPr lang="fr-BE" sz="1800" dirty="0" smtClean="0"/>
              <a:t> are </a:t>
            </a:r>
            <a:r>
              <a:rPr lang="fr-BE" sz="1800" dirty="0" err="1" smtClean="0"/>
              <a:t>investigated</a:t>
            </a:r>
            <a:r>
              <a:rPr lang="fr-BE" sz="1800" dirty="0" smtClean="0"/>
              <a:t> as new possible solution for collimation @ CERN</a:t>
            </a:r>
          </a:p>
          <a:p>
            <a:pPr lvl="1"/>
            <a:r>
              <a:rPr lang="fr-BE" sz="1800" dirty="0" err="1" smtClean="0"/>
              <a:t>Energy</a:t>
            </a:r>
            <a:r>
              <a:rPr lang="fr-BE" sz="1800" dirty="0" smtClean="0"/>
              <a:t> </a:t>
            </a:r>
            <a:r>
              <a:rPr lang="fr-BE" sz="1800" dirty="0" err="1" smtClean="0"/>
              <a:t>deposition</a:t>
            </a:r>
            <a:r>
              <a:rPr lang="fr-BE" sz="1800" dirty="0" smtClean="0"/>
              <a:t> and </a:t>
            </a:r>
            <a:r>
              <a:rPr lang="fr-BE" sz="1800" dirty="0" err="1" smtClean="0"/>
              <a:t>tracking</a:t>
            </a:r>
            <a:r>
              <a:rPr lang="fr-BE" sz="1800" dirty="0" smtClean="0"/>
              <a:t> of secondaries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evaluated</a:t>
            </a:r>
            <a:endParaRPr lang="fr-BE" sz="1800" dirty="0"/>
          </a:p>
          <a:p>
            <a:pPr lvl="1"/>
            <a:r>
              <a:rPr lang="fr-BE" sz="1800" dirty="0" smtClean="0"/>
              <a:t>FLUKA is the Monte Carlo </a:t>
            </a:r>
            <a:r>
              <a:rPr lang="fr-BE" sz="1800" dirty="0" err="1" smtClean="0"/>
              <a:t>currently</a:t>
            </a:r>
            <a:r>
              <a:rPr lang="fr-BE" sz="1800" dirty="0" smtClean="0"/>
              <a:t> </a:t>
            </a:r>
            <a:r>
              <a:rPr lang="fr-BE" sz="1800" dirty="0" err="1" smtClean="0"/>
              <a:t>used</a:t>
            </a:r>
            <a:r>
              <a:rPr lang="fr-BE" sz="1800" dirty="0" smtClean="0"/>
              <a:t> to </a:t>
            </a:r>
            <a:r>
              <a:rPr lang="fr-BE" sz="1800" dirty="0" err="1" smtClean="0"/>
              <a:t>assess</a:t>
            </a:r>
            <a:r>
              <a:rPr lang="fr-BE" sz="1800" dirty="0" smtClean="0"/>
              <a:t> </a:t>
            </a:r>
            <a:r>
              <a:rPr lang="fr-BE" sz="1800" dirty="0" err="1" smtClean="0"/>
              <a:t>these</a:t>
            </a:r>
            <a:r>
              <a:rPr lang="fr-BE" sz="1800" dirty="0" smtClean="0"/>
              <a:t> values in the collimation system</a:t>
            </a:r>
          </a:p>
          <a:p>
            <a:endParaRPr lang="fr-BE" sz="2000" dirty="0" smtClean="0">
              <a:latin typeface="Segoe UI Semibold" pitchFamily="34" charset="0"/>
            </a:endParaRPr>
          </a:p>
          <a:p>
            <a:r>
              <a:rPr lang="fr-BE" sz="2000" dirty="0" smtClean="0">
                <a:latin typeface="Segoe UI Semibold" pitchFamily="34" charset="0"/>
              </a:rPr>
              <a:t>How </a:t>
            </a:r>
            <a:r>
              <a:rPr lang="fr-BE" sz="2000" dirty="0" err="1" smtClean="0">
                <a:latin typeface="Segoe UI Semibold" pitchFamily="34" charset="0"/>
              </a:rPr>
              <a:t>does</a:t>
            </a:r>
            <a:r>
              <a:rPr lang="fr-BE" sz="2000" dirty="0" smtClean="0">
                <a:latin typeface="Segoe UI Semibold" pitchFamily="34" charset="0"/>
              </a:rPr>
              <a:t> </a:t>
            </a:r>
            <a:r>
              <a:rPr lang="fr-BE" sz="2000" dirty="0" err="1" smtClean="0">
                <a:latin typeface="Segoe UI Semibold" pitchFamily="34" charset="0"/>
              </a:rPr>
              <a:t>it</a:t>
            </a:r>
            <a:r>
              <a:rPr lang="fr-BE" sz="2000" dirty="0" smtClean="0">
                <a:latin typeface="Segoe UI Semibold" pitchFamily="34" charset="0"/>
              </a:rPr>
              <a:t> </a:t>
            </a:r>
            <a:r>
              <a:rPr lang="fr-BE" sz="2000" dirty="0" err="1" smtClean="0">
                <a:latin typeface="Segoe UI Semibold" pitchFamily="34" charset="0"/>
              </a:rPr>
              <a:t>work</a:t>
            </a:r>
            <a:r>
              <a:rPr lang="fr-BE" sz="2000" dirty="0" smtClean="0">
                <a:latin typeface="Segoe UI Semibold" pitchFamily="34" charset="0"/>
              </a:rPr>
              <a:t> ?</a:t>
            </a:r>
          </a:p>
          <a:p>
            <a:pPr lvl="1"/>
            <a:r>
              <a:rPr lang="fr-BE" sz="1800" dirty="0" err="1" smtClean="0"/>
              <a:t>Microscopic</a:t>
            </a:r>
            <a:r>
              <a:rPr lang="fr-BE" sz="1800" dirty="0" smtClean="0"/>
              <a:t> description </a:t>
            </a:r>
            <a:r>
              <a:rPr lang="fr-BE" sz="1800" dirty="0" err="1" smtClean="0"/>
              <a:t>avoiding</a:t>
            </a:r>
            <a:r>
              <a:rPr lang="fr-BE" sz="1800" dirty="0" smtClean="0"/>
              <a:t> the use of </a:t>
            </a:r>
            <a:r>
              <a:rPr lang="fr-BE" sz="1800" dirty="0" err="1" smtClean="0"/>
              <a:t>empirical</a:t>
            </a:r>
            <a:r>
              <a:rPr lang="fr-BE" sz="1800" dirty="0" smtClean="0"/>
              <a:t> </a:t>
            </a:r>
            <a:r>
              <a:rPr lang="fr-BE" sz="1800" dirty="0" err="1" smtClean="0"/>
              <a:t>parameters</a:t>
            </a:r>
            <a:endParaRPr lang="fr-BE" sz="1800" dirty="0" smtClean="0"/>
          </a:p>
          <a:p>
            <a:pPr lvl="1"/>
            <a:r>
              <a:rPr lang="fr-BE" sz="1800" dirty="0" err="1" smtClean="0"/>
              <a:t>Crystals</a:t>
            </a:r>
            <a:r>
              <a:rPr lang="fr-BE" sz="1800" dirty="0"/>
              <a:t> </a:t>
            </a:r>
            <a:r>
              <a:rPr lang="fr-BE" sz="1800" dirty="0" err="1" smtClean="0"/>
              <a:t>defined</a:t>
            </a:r>
            <a:r>
              <a:rPr lang="fr-BE" sz="1800" dirty="0" smtClean="0"/>
              <a:t> as a </a:t>
            </a:r>
            <a:r>
              <a:rPr lang="fr-BE" sz="1800" dirty="0" err="1" smtClean="0"/>
              <a:t>region</a:t>
            </a:r>
            <a:r>
              <a:rPr lang="fr-BE" sz="1800" dirty="0" smtClean="0"/>
              <a:t> of the FLUKA </a:t>
            </a:r>
            <a:r>
              <a:rPr lang="fr-BE" sz="1800" dirty="0" err="1" smtClean="0"/>
              <a:t>geometry</a:t>
            </a:r>
            <a:r>
              <a:rPr lang="fr-BE" sz="1800" dirty="0"/>
              <a:t> </a:t>
            </a:r>
            <a:r>
              <a:rPr lang="fr-BE" sz="1800" dirty="0" err="1" smtClean="0"/>
              <a:t>layout</a:t>
            </a:r>
            <a:r>
              <a:rPr lang="fr-BE" sz="1800" dirty="0" smtClean="0"/>
              <a:t> in </a:t>
            </a:r>
            <a:r>
              <a:rPr lang="fr-BE" sz="1800" dirty="0" err="1" smtClean="0"/>
              <a:t>which</a:t>
            </a:r>
            <a:endParaRPr lang="fr-BE" sz="1800" dirty="0" smtClean="0"/>
          </a:p>
          <a:p>
            <a:pPr lvl="2"/>
            <a:r>
              <a:rPr lang="fr-BE" sz="1600" dirty="0" err="1" smtClean="0"/>
              <a:t>Particles</a:t>
            </a:r>
            <a:r>
              <a:rPr lang="fr-BE" sz="1600" dirty="0" smtClean="0"/>
              <a:t> </a:t>
            </a:r>
            <a:r>
              <a:rPr lang="fr-BE" sz="1600" dirty="0" err="1" smtClean="0"/>
              <a:t>can</a:t>
            </a:r>
            <a:r>
              <a:rPr lang="fr-BE" sz="1600" dirty="0" smtClean="0"/>
              <a:t> </a:t>
            </a:r>
            <a:r>
              <a:rPr lang="fr-BE" sz="1600" dirty="0" err="1" smtClean="0"/>
              <a:t>be</a:t>
            </a:r>
            <a:r>
              <a:rPr lang="fr-BE" sz="1600" dirty="0" smtClean="0"/>
              <a:t> channeled if </a:t>
            </a:r>
            <a:r>
              <a:rPr lang="fr-BE" sz="1600" dirty="0" err="1" smtClean="0"/>
              <a:t>their</a:t>
            </a:r>
            <a:r>
              <a:rPr lang="fr-BE" sz="1600" dirty="0" smtClean="0"/>
              <a:t> transverse </a:t>
            </a:r>
            <a:r>
              <a:rPr lang="fr-BE" sz="1600" dirty="0" err="1" smtClean="0"/>
              <a:t>energy</a:t>
            </a:r>
            <a:r>
              <a:rPr lang="fr-BE" sz="1600" dirty="0" smtClean="0"/>
              <a:t> is </a:t>
            </a:r>
            <a:r>
              <a:rPr lang="fr-BE" sz="1600" dirty="0" err="1" smtClean="0"/>
              <a:t>small</a:t>
            </a:r>
            <a:r>
              <a:rPr lang="fr-BE" sz="1600" dirty="0" smtClean="0"/>
              <a:t> </a:t>
            </a:r>
            <a:r>
              <a:rPr lang="fr-BE" sz="1600" dirty="0" err="1" smtClean="0"/>
              <a:t>enough</a:t>
            </a:r>
            <a:endParaRPr lang="fr-BE" sz="1600" dirty="0" smtClean="0"/>
          </a:p>
          <a:p>
            <a:pPr lvl="3"/>
            <a:r>
              <a:rPr lang="fr-BE" sz="1200" dirty="0" smtClean="0"/>
              <a:t>- </a:t>
            </a:r>
            <a:r>
              <a:rPr lang="fr-BE" sz="1200" dirty="0" err="1" smtClean="0"/>
              <a:t>Follow</a:t>
            </a:r>
            <a:r>
              <a:rPr lang="fr-BE" sz="1200" dirty="0" smtClean="0"/>
              <a:t> </a:t>
            </a:r>
            <a:r>
              <a:rPr lang="fr-BE" sz="1200" dirty="0" err="1" smtClean="0"/>
              <a:t>channel</a:t>
            </a:r>
            <a:r>
              <a:rPr lang="fr-BE" sz="1200" dirty="0" smtClean="0"/>
              <a:t> </a:t>
            </a:r>
            <a:r>
              <a:rPr lang="fr-BE" sz="1200" dirty="0" err="1" smtClean="0"/>
              <a:t>curvature</a:t>
            </a:r>
            <a:endParaRPr lang="fr-BE" sz="1200" dirty="0" smtClean="0"/>
          </a:p>
          <a:p>
            <a:pPr lvl="3"/>
            <a:r>
              <a:rPr lang="fr-BE" sz="1200" dirty="0" smtClean="0"/>
              <a:t>- </a:t>
            </a:r>
            <a:r>
              <a:rPr lang="fr-BE" sz="1200" dirty="0" err="1" smtClean="0"/>
              <a:t>Undergo</a:t>
            </a:r>
            <a:r>
              <a:rPr lang="fr-BE" sz="1200" dirty="0" smtClean="0"/>
              <a:t> </a:t>
            </a:r>
            <a:r>
              <a:rPr lang="fr-BE" sz="1200" dirty="0" err="1" smtClean="0"/>
              <a:t>reduced</a:t>
            </a:r>
            <a:r>
              <a:rPr lang="fr-BE" sz="1200" dirty="0" smtClean="0"/>
              <a:t> </a:t>
            </a:r>
            <a:r>
              <a:rPr lang="fr-BE" sz="1200" dirty="0" err="1" smtClean="0"/>
              <a:t>amount</a:t>
            </a:r>
            <a:r>
              <a:rPr lang="fr-BE" sz="1200" dirty="0" smtClean="0"/>
              <a:t> of interactions</a:t>
            </a:r>
          </a:p>
          <a:p>
            <a:pPr lvl="2"/>
            <a:r>
              <a:rPr lang="fr-BE" sz="1600" dirty="0" smtClean="0"/>
              <a:t>Interactions are </a:t>
            </a:r>
            <a:r>
              <a:rPr lang="fr-BE" sz="1600" dirty="0" err="1" smtClean="0"/>
              <a:t>carried</a:t>
            </a:r>
            <a:r>
              <a:rPr lang="fr-BE" sz="1600" dirty="0" smtClean="0"/>
              <a:t> on </a:t>
            </a:r>
            <a:r>
              <a:rPr lang="fr-BE" sz="1600" dirty="0" err="1" smtClean="0"/>
              <a:t>using</a:t>
            </a:r>
            <a:r>
              <a:rPr lang="fr-BE" sz="1600" dirty="0" smtClean="0"/>
              <a:t> FLUKA </a:t>
            </a:r>
            <a:r>
              <a:rPr lang="fr-BE" sz="1600" dirty="0" err="1" smtClean="0"/>
              <a:t>models</a:t>
            </a:r>
            <a:endParaRPr lang="fr-BE" sz="1600" dirty="0" smtClean="0"/>
          </a:p>
          <a:p>
            <a:pPr lvl="2"/>
            <a:r>
              <a:rPr lang="fr-BE" sz="1600" dirty="0" smtClean="0"/>
              <a:t>Quasi-channeled </a:t>
            </a:r>
            <a:r>
              <a:rPr lang="fr-BE" sz="1600" dirty="0" err="1" smtClean="0"/>
              <a:t>particles</a:t>
            </a:r>
            <a:r>
              <a:rPr lang="fr-BE" sz="1600" dirty="0" smtClean="0"/>
              <a:t> </a:t>
            </a:r>
            <a:r>
              <a:rPr lang="fr-BE" sz="1600" dirty="0" err="1" smtClean="0"/>
              <a:t>can</a:t>
            </a:r>
            <a:r>
              <a:rPr lang="fr-BE" sz="1600" dirty="0" smtClean="0"/>
              <a:t>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reflected</a:t>
            </a:r>
            <a:r>
              <a:rPr lang="fr-BE" sz="1600" dirty="0" smtClean="0"/>
              <a:t> or </a:t>
            </a:r>
            <a:r>
              <a:rPr lang="fr-BE" sz="1600" dirty="0" err="1" smtClean="0"/>
              <a:t>captured</a:t>
            </a:r>
            <a:endParaRPr lang="fr-BE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7704856" cy="584775"/>
          </a:xfrm>
          <a:prstGeom prst="rect">
            <a:avLst/>
          </a:prstGeom>
          <a:noFill/>
          <a:ln>
            <a:solidFill>
              <a:srgbClr val="3861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>
                <a:latin typeface="Cambria" pitchFamily="18" charset="0"/>
              </a:rPr>
              <a:t>Presently</a:t>
            </a:r>
            <a:r>
              <a:rPr lang="fr-BE" sz="1600" dirty="0" smtClean="0">
                <a:latin typeface="Cambria" pitchFamily="18" charset="0"/>
              </a:rPr>
              <a:t>, a </a:t>
            </a:r>
            <a:r>
              <a:rPr lang="fr-BE" sz="1600" dirty="0" err="1" smtClean="0">
                <a:latin typeface="Cambria" pitchFamily="18" charset="0"/>
              </a:rPr>
              <a:t>standalone</a:t>
            </a:r>
            <a:r>
              <a:rPr lang="fr-BE" sz="1600" dirty="0" smtClean="0">
                <a:latin typeface="Cambria" pitchFamily="18" charset="0"/>
              </a:rPr>
              <a:t> </a:t>
            </a:r>
            <a:r>
              <a:rPr lang="fr-BE" sz="1600" dirty="0" err="1" smtClean="0">
                <a:latin typeface="Cambria" pitchFamily="18" charset="0"/>
              </a:rPr>
              <a:t>event</a:t>
            </a:r>
            <a:r>
              <a:rPr lang="fr-BE" sz="1600" dirty="0" smtClean="0">
                <a:latin typeface="Cambria" pitchFamily="18" charset="0"/>
              </a:rPr>
              <a:t> </a:t>
            </a:r>
            <a:r>
              <a:rPr lang="fr-BE" sz="1600" dirty="0" err="1" smtClean="0">
                <a:latin typeface="Cambria" pitchFamily="18" charset="0"/>
              </a:rPr>
              <a:t>generator</a:t>
            </a:r>
            <a:r>
              <a:rPr lang="fr-BE" sz="1600" dirty="0" smtClean="0">
                <a:latin typeface="Cambria" pitchFamily="18" charset="0"/>
              </a:rPr>
              <a:t> has been </a:t>
            </a:r>
            <a:r>
              <a:rPr lang="fr-BE" sz="1600" dirty="0" err="1" smtClean="0">
                <a:latin typeface="Cambria" pitchFamily="18" charset="0"/>
              </a:rPr>
              <a:t>developed</a:t>
            </a:r>
            <a:r>
              <a:rPr lang="fr-BE" sz="1600" dirty="0" smtClean="0">
                <a:latin typeface="Cambria" pitchFamily="18" charset="0"/>
              </a:rPr>
              <a:t> and </a:t>
            </a:r>
            <a:r>
              <a:rPr lang="fr-BE" sz="1600" dirty="0" err="1" smtClean="0">
                <a:latin typeface="Cambria" pitchFamily="18" charset="0"/>
              </a:rPr>
              <a:t>benchmarked</a:t>
            </a:r>
            <a:r>
              <a:rPr lang="fr-BE" sz="1600" dirty="0" smtClean="0">
                <a:latin typeface="Cambria" pitchFamily="18" charset="0"/>
              </a:rPr>
              <a:t>. </a:t>
            </a:r>
            <a:r>
              <a:rPr lang="fr-BE" sz="1600" dirty="0" err="1" smtClean="0">
                <a:latin typeface="Cambria" pitchFamily="18" charset="0"/>
              </a:rPr>
              <a:t>Integration</a:t>
            </a:r>
            <a:r>
              <a:rPr lang="fr-BE" sz="1600" dirty="0" smtClean="0">
                <a:latin typeface="Cambria" pitchFamily="18" charset="0"/>
              </a:rPr>
              <a:t> </a:t>
            </a:r>
            <a:r>
              <a:rPr lang="fr-BE" sz="1600" dirty="0" err="1" smtClean="0">
                <a:latin typeface="Cambria" pitchFamily="18" charset="0"/>
              </a:rPr>
              <a:t>into</a:t>
            </a:r>
            <a:r>
              <a:rPr lang="fr-BE" sz="1600" dirty="0" smtClean="0">
                <a:latin typeface="Cambria" pitchFamily="18" charset="0"/>
              </a:rPr>
              <a:t> FLUKA not </a:t>
            </a:r>
            <a:r>
              <a:rPr lang="fr-BE" sz="1600" dirty="0" err="1" smtClean="0">
                <a:latin typeface="Cambria" pitchFamily="18" charset="0"/>
              </a:rPr>
              <a:t>yet</a:t>
            </a:r>
            <a:r>
              <a:rPr lang="fr-BE" sz="1600" dirty="0" smtClean="0">
                <a:latin typeface="Cambria" pitchFamily="18" charset="0"/>
              </a:rPr>
              <a:t> </a:t>
            </a:r>
            <a:r>
              <a:rPr lang="fr-BE" sz="1600" dirty="0" err="1" smtClean="0">
                <a:latin typeface="Cambria" pitchFamily="18" charset="0"/>
              </a:rPr>
              <a:t>completed</a:t>
            </a:r>
            <a:r>
              <a:rPr lang="fr-BE" sz="1600" dirty="0" smtClean="0">
                <a:latin typeface="Cambria" pitchFamily="18" charset="0"/>
              </a:rPr>
              <a:t>.</a:t>
            </a:r>
            <a:endParaRPr lang="en-GB" sz="1600" dirty="0">
              <a:latin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15" y="2791991"/>
            <a:ext cx="3357325" cy="1529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Frame of </a:t>
            </a:r>
            <a:r>
              <a:rPr lang="fr-BE" dirty="0" err="1" smtClean="0"/>
              <a:t>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6347048" cy="5544616"/>
          </a:xfrm>
        </p:spPr>
        <p:txBody>
          <a:bodyPr>
            <a:normAutofit/>
          </a:bodyPr>
          <a:lstStyle/>
          <a:p>
            <a:r>
              <a:rPr lang="fr-BE" sz="2000" dirty="0" smtClean="0">
                <a:latin typeface="Segoe UI Semibold" pitchFamily="34" charset="0"/>
              </a:rPr>
              <a:t>Crystal </a:t>
            </a:r>
            <a:r>
              <a:rPr lang="fr-BE" sz="2000" dirty="0" err="1" smtClean="0">
                <a:latin typeface="Segoe UI Semibold" pitchFamily="34" charset="0"/>
              </a:rPr>
              <a:t>defined</a:t>
            </a:r>
            <a:r>
              <a:rPr lang="fr-BE" sz="2000" dirty="0" smtClean="0">
                <a:latin typeface="Segoe UI Semibold" pitchFamily="34" charset="0"/>
              </a:rPr>
              <a:t> in FLUKA </a:t>
            </a:r>
            <a:r>
              <a:rPr lang="fr-BE" sz="2000" dirty="0" err="1" smtClean="0">
                <a:latin typeface="Segoe UI Semibold" pitchFamily="34" charset="0"/>
              </a:rPr>
              <a:t>combinatorial</a:t>
            </a:r>
            <a:r>
              <a:rPr lang="fr-BE" sz="2000" dirty="0" smtClean="0">
                <a:latin typeface="Segoe UI Semibold" pitchFamily="34" charset="0"/>
              </a:rPr>
              <a:t> </a:t>
            </a:r>
            <a:r>
              <a:rPr lang="fr-BE" sz="2000" dirty="0" err="1" smtClean="0">
                <a:latin typeface="Segoe UI Semibold" pitchFamily="34" charset="0"/>
              </a:rPr>
              <a:t>geometry</a:t>
            </a:r>
            <a:endParaRPr lang="fr-BE" sz="2000" dirty="0" smtClean="0">
              <a:latin typeface="Segoe UI Semibold" pitchFamily="34" charset="0"/>
            </a:endParaRPr>
          </a:p>
          <a:p>
            <a:pPr lvl="1"/>
            <a:r>
              <a:rPr lang="fr-BE" sz="1800" dirty="0" smtClean="0"/>
              <a:t>Object </a:t>
            </a:r>
            <a:r>
              <a:rPr lang="fr-BE" sz="1800" dirty="0" err="1" smtClean="0"/>
              <a:t>situated</a:t>
            </a:r>
            <a:r>
              <a:rPr lang="fr-BE" sz="1800" dirty="0" smtClean="0"/>
              <a:t> in the </a:t>
            </a:r>
            <a:r>
              <a:rPr lang="fr-BE" sz="1800" dirty="0" err="1" smtClean="0"/>
              <a:t>laboratory</a:t>
            </a:r>
            <a:endParaRPr lang="fr-BE" sz="1800" dirty="0" smtClean="0"/>
          </a:p>
          <a:p>
            <a:pPr lvl="1"/>
            <a:r>
              <a:rPr lang="fr-BE" sz="1800" dirty="0" err="1" smtClean="0"/>
              <a:t>Region</a:t>
            </a:r>
            <a:r>
              <a:rPr lang="fr-BE" sz="1800" dirty="0" smtClean="0"/>
              <a:t> </a:t>
            </a:r>
            <a:r>
              <a:rPr lang="fr-BE" sz="1800" dirty="0" err="1" smtClean="0"/>
              <a:t>flagged</a:t>
            </a:r>
            <a:r>
              <a:rPr lang="fr-BE" sz="1800" dirty="0" smtClean="0"/>
              <a:t> as crystal </a:t>
            </a:r>
            <a:r>
              <a:rPr lang="fr-BE" sz="1800" dirty="0" smtClean="0">
                <a:sym typeface="Wingdings" pitchFamily="2" charset="2"/>
              </a:rPr>
              <a:t> trigger channeling-</a:t>
            </a:r>
            <a:r>
              <a:rPr lang="fr-BE" sz="1800" dirty="0" err="1" smtClean="0">
                <a:sym typeface="Wingdings" pitchFamily="2" charset="2"/>
              </a:rPr>
              <a:t>related</a:t>
            </a:r>
            <a:r>
              <a:rPr lang="fr-BE" sz="1800" dirty="0" smtClean="0">
                <a:sym typeface="Wingdings" pitchFamily="2" charset="2"/>
              </a:rPr>
              <a:t> </a:t>
            </a:r>
            <a:r>
              <a:rPr lang="fr-BE" sz="1800" dirty="0" err="1" smtClean="0">
                <a:sym typeface="Wingdings" pitchFamily="2" charset="2"/>
              </a:rPr>
              <a:t>effects</a:t>
            </a:r>
            <a:endParaRPr lang="fr-BE" sz="1800" dirty="0" smtClean="0">
              <a:sym typeface="Wingdings" pitchFamily="2" charset="2"/>
            </a:endParaRPr>
          </a:p>
          <a:p>
            <a:pPr lvl="1"/>
            <a:endParaRPr lang="fr-BE" sz="1800" dirty="0" smtClean="0">
              <a:sym typeface="Wingdings" pitchFamily="2" charset="2"/>
            </a:endParaRPr>
          </a:p>
          <a:p>
            <a:r>
              <a:rPr lang="fr-BE" sz="2000" dirty="0" smtClean="0">
                <a:sym typeface="Wingdings" pitchFamily="2" charset="2"/>
              </a:rPr>
              <a:t>Crystal planes </a:t>
            </a:r>
            <a:r>
              <a:rPr lang="fr-BE" sz="2000" dirty="0" err="1" smtClean="0">
                <a:sym typeface="Wingdings" pitchFamily="2" charset="2"/>
              </a:rPr>
              <a:t>defined</a:t>
            </a:r>
            <a:r>
              <a:rPr lang="fr-BE" sz="2000" dirty="0" smtClean="0">
                <a:sym typeface="Wingdings" pitchFamily="2" charset="2"/>
              </a:rPr>
              <a:t> </a:t>
            </a:r>
            <a:r>
              <a:rPr lang="fr-BE" sz="2000" dirty="0" err="1" smtClean="0">
                <a:sym typeface="Wingdings" pitchFamily="2" charset="2"/>
              </a:rPr>
              <a:t>inside</a:t>
            </a:r>
            <a:r>
              <a:rPr lang="fr-BE" sz="2000" dirty="0" smtClean="0">
                <a:sym typeface="Wingdings" pitchFamily="2" charset="2"/>
              </a:rPr>
              <a:t> crystal by 2 </a:t>
            </a:r>
            <a:r>
              <a:rPr lang="fr-BE" sz="2000" dirty="0" err="1" smtClean="0">
                <a:sym typeface="Wingdings" pitchFamily="2" charset="2"/>
              </a:rPr>
              <a:t>vectors</a:t>
            </a:r>
            <a:endParaRPr lang="fr-BE" sz="2000" dirty="0" smtClean="0">
              <a:sym typeface="Wingdings" pitchFamily="2" charset="2"/>
            </a:endParaRPr>
          </a:p>
          <a:p>
            <a:pPr lvl="1"/>
            <a:r>
              <a:rPr lang="fr-BE" sz="1800" b="1" i="1" dirty="0" smtClean="0">
                <a:sym typeface="Wingdings" pitchFamily="2" charset="2"/>
              </a:rPr>
              <a:t>A</a:t>
            </a:r>
            <a:r>
              <a:rPr lang="fr-BE" sz="1800" b="1" dirty="0" smtClean="0">
                <a:sym typeface="Wingdings" pitchFamily="2" charset="2"/>
              </a:rPr>
              <a:t> </a:t>
            </a:r>
            <a:r>
              <a:rPr lang="fr-BE" sz="1800" dirty="0" smtClean="0">
                <a:sym typeface="Wingdings" pitchFamily="2" charset="2"/>
              </a:rPr>
              <a:t> : </a:t>
            </a:r>
            <a:r>
              <a:rPr lang="fr-BE" sz="1800" dirty="0" err="1" smtClean="0">
                <a:sym typeface="Wingdings" pitchFamily="2" charset="2"/>
              </a:rPr>
              <a:t>along</a:t>
            </a:r>
            <a:r>
              <a:rPr lang="fr-BE" sz="1800" dirty="0" smtClean="0">
                <a:sym typeface="Wingdings" pitchFamily="2" charset="2"/>
              </a:rPr>
              <a:t> the </a:t>
            </a:r>
            <a:r>
              <a:rPr lang="fr-BE" sz="1800" dirty="0" err="1" smtClean="0">
                <a:sym typeface="Wingdings" pitchFamily="2" charset="2"/>
              </a:rPr>
              <a:t>channel</a:t>
            </a:r>
            <a:r>
              <a:rPr lang="fr-BE" sz="1800" dirty="0" smtClean="0">
                <a:sym typeface="Wingdings" pitchFamily="2" charset="2"/>
              </a:rPr>
              <a:t> direction</a:t>
            </a:r>
          </a:p>
          <a:p>
            <a:pPr lvl="1"/>
            <a:r>
              <a:rPr lang="fr-BE" sz="1800" b="1" i="1" dirty="0" smtClean="0">
                <a:sym typeface="Wingdings" pitchFamily="2" charset="2"/>
              </a:rPr>
              <a:t>B</a:t>
            </a:r>
            <a:r>
              <a:rPr lang="fr-BE" sz="1800" dirty="0" smtClean="0">
                <a:sym typeface="Wingdings" pitchFamily="2" charset="2"/>
              </a:rPr>
              <a:t> : </a:t>
            </a:r>
            <a:r>
              <a:rPr lang="fr-BE" sz="1800" dirty="0" err="1" smtClean="0">
                <a:sym typeface="Wingdings" pitchFamily="2" charset="2"/>
              </a:rPr>
              <a:t>perpendicular</a:t>
            </a:r>
            <a:r>
              <a:rPr lang="fr-BE" sz="1800" dirty="0" smtClean="0">
                <a:sym typeface="Wingdings" pitchFamily="2" charset="2"/>
              </a:rPr>
              <a:t> to </a:t>
            </a:r>
            <a:r>
              <a:rPr lang="fr-BE" sz="1800" b="1" i="1" dirty="0" smtClean="0">
                <a:sym typeface="Wingdings" pitchFamily="2" charset="2"/>
              </a:rPr>
              <a:t>A</a:t>
            </a:r>
            <a:r>
              <a:rPr lang="fr-BE" sz="1800" dirty="0" smtClean="0">
                <a:sym typeface="Wingdings" pitchFamily="2" charset="2"/>
              </a:rPr>
              <a:t>, </a:t>
            </a:r>
            <a:r>
              <a:rPr lang="fr-BE" sz="1800" dirty="0" err="1" smtClean="0">
                <a:sym typeface="Wingdings" pitchFamily="2" charset="2"/>
              </a:rPr>
              <a:t>giving</a:t>
            </a:r>
            <a:r>
              <a:rPr lang="fr-BE" sz="1800" dirty="0" smtClean="0">
                <a:sym typeface="Wingdings" pitchFamily="2" charset="2"/>
              </a:rPr>
              <a:t> the crystal planes orientation</a:t>
            </a:r>
          </a:p>
          <a:p>
            <a:pPr lvl="1"/>
            <a:r>
              <a:rPr lang="fr-BE" sz="1800" dirty="0" err="1" smtClean="0">
                <a:sym typeface="Wingdings" pitchFamily="2" charset="2"/>
              </a:rPr>
              <a:t>Vectors</a:t>
            </a:r>
            <a:r>
              <a:rPr lang="fr-BE" sz="1800" dirty="0" smtClean="0">
                <a:sym typeface="Wingdings" pitchFamily="2" charset="2"/>
              </a:rPr>
              <a:t> are </a:t>
            </a:r>
            <a:r>
              <a:rPr lang="fr-BE" sz="1800" dirty="0" err="1" smtClean="0">
                <a:sym typeface="Wingdings" pitchFamily="2" charset="2"/>
              </a:rPr>
              <a:t>independent</a:t>
            </a:r>
            <a:r>
              <a:rPr lang="fr-BE" sz="1800" dirty="0" smtClean="0">
                <a:sym typeface="Wingdings" pitchFamily="2" charset="2"/>
              </a:rPr>
              <a:t> </a:t>
            </a:r>
            <a:r>
              <a:rPr lang="fr-BE" sz="1800" dirty="0" err="1" smtClean="0">
                <a:sym typeface="Wingdings" pitchFamily="2" charset="2"/>
              </a:rPr>
              <a:t>from</a:t>
            </a:r>
            <a:r>
              <a:rPr lang="fr-BE" sz="1800" dirty="0" smtClean="0">
                <a:sym typeface="Wingdings" pitchFamily="2" charset="2"/>
              </a:rPr>
              <a:t> the </a:t>
            </a:r>
            <a:r>
              <a:rPr lang="fr-BE" sz="1800" dirty="0" err="1" smtClean="0">
                <a:sym typeface="Wingdings" pitchFamily="2" charset="2"/>
              </a:rPr>
              <a:t>region</a:t>
            </a:r>
            <a:r>
              <a:rPr lang="fr-BE" sz="1800" dirty="0" smtClean="0">
                <a:sym typeface="Wingdings" pitchFamily="2" charset="2"/>
              </a:rPr>
              <a:t> </a:t>
            </a:r>
          </a:p>
          <a:p>
            <a:pPr lvl="2"/>
            <a:r>
              <a:rPr lang="fr-BE" sz="1600" dirty="0" smtClean="0">
                <a:sym typeface="Wingdings" pitchFamily="2" charset="2"/>
              </a:rPr>
              <a:t>Natural reproduction of miscut</a:t>
            </a:r>
          </a:p>
          <a:p>
            <a:pPr lvl="2"/>
            <a:endParaRPr lang="fr-BE" sz="1600" dirty="0">
              <a:sym typeface="Wingdings" pitchFamily="2" charset="2"/>
            </a:endParaRPr>
          </a:p>
          <a:p>
            <a:r>
              <a:rPr lang="fr-BE" sz="2000" dirty="0" smtClean="0">
                <a:sym typeface="Wingdings" pitchFamily="2" charset="2"/>
              </a:rPr>
              <a:t>Torsion </a:t>
            </a:r>
          </a:p>
          <a:p>
            <a:pPr lvl="1"/>
            <a:r>
              <a:rPr lang="fr-BE" sz="1800" dirty="0" smtClean="0">
                <a:sym typeface="Wingdings" pitchFamily="2" charset="2"/>
              </a:rPr>
              <a:t>Change in the </a:t>
            </a:r>
            <a:r>
              <a:rPr lang="fr-BE" sz="1800" dirty="0" err="1" smtClean="0">
                <a:sym typeface="Wingdings" pitchFamily="2" charset="2"/>
              </a:rPr>
              <a:t>channel</a:t>
            </a:r>
            <a:r>
              <a:rPr lang="fr-BE" sz="1800" dirty="0" smtClean="0">
                <a:sym typeface="Wingdings" pitchFamily="2" charset="2"/>
              </a:rPr>
              <a:t> orientation </a:t>
            </a:r>
            <a:r>
              <a:rPr lang="fr-BE" sz="1800" dirty="0" err="1" smtClean="0">
                <a:sym typeface="Wingdings" pitchFamily="2" charset="2"/>
              </a:rPr>
              <a:t>along</a:t>
            </a:r>
            <a:r>
              <a:rPr lang="fr-BE" sz="1800" dirty="0" smtClean="0">
                <a:sym typeface="Wingdings" pitchFamily="2" charset="2"/>
              </a:rPr>
              <a:t> </a:t>
            </a:r>
            <a:r>
              <a:rPr lang="fr-BE" sz="1800" b="1" i="1" dirty="0" smtClean="0">
                <a:sym typeface="Wingdings" pitchFamily="2" charset="2"/>
              </a:rPr>
              <a:t>B</a:t>
            </a:r>
          </a:p>
          <a:p>
            <a:pPr lvl="1"/>
            <a:r>
              <a:rPr lang="fr-BE" sz="1800" dirty="0" smtClean="0">
                <a:sym typeface="Wingdings" pitchFamily="2" charset="2"/>
              </a:rPr>
              <a:t>Change the radius of </a:t>
            </a:r>
            <a:r>
              <a:rPr lang="fr-BE" sz="1800" dirty="0" err="1" smtClean="0">
                <a:sym typeface="Wingdings" pitchFamily="2" charset="2"/>
              </a:rPr>
              <a:t>curvature</a:t>
            </a:r>
            <a:r>
              <a:rPr lang="fr-BE" sz="1800" dirty="0" smtClean="0">
                <a:sym typeface="Wingdings" pitchFamily="2" charset="2"/>
              </a:rPr>
              <a:t> </a:t>
            </a:r>
            <a:r>
              <a:rPr lang="fr-BE" sz="1800" dirty="0" err="1" smtClean="0">
                <a:sym typeface="Wingdings" pitchFamily="2" charset="2"/>
              </a:rPr>
              <a:t>proportional</a:t>
            </a:r>
            <a:r>
              <a:rPr lang="fr-BE" sz="1800" dirty="0" smtClean="0">
                <a:sym typeface="Wingdings" pitchFamily="2" charset="2"/>
              </a:rPr>
              <a:t> to excursion </a:t>
            </a:r>
            <a:r>
              <a:rPr lang="fr-BE" sz="1800" dirty="0" err="1" smtClean="0">
                <a:sym typeface="Wingdings" pitchFamily="2" charset="2"/>
              </a:rPr>
              <a:t>along</a:t>
            </a:r>
            <a:r>
              <a:rPr lang="fr-BE" sz="1800" dirty="0" smtClean="0">
                <a:sym typeface="Wingdings" pitchFamily="2" charset="2"/>
              </a:rPr>
              <a:t> </a:t>
            </a:r>
            <a:r>
              <a:rPr lang="fr-BE" sz="1800" b="1" i="1" dirty="0" smtClean="0">
                <a:sym typeface="Wingdings" pitchFamily="2" charset="2"/>
              </a:rPr>
              <a:t>B</a:t>
            </a:r>
            <a:endParaRPr lang="fr-BE" sz="1800" i="1" dirty="0" smtClean="0">
              <a:sym typeface="Wingdings" pitchFamily="2" charset="2"/>
            </a:endParaRPr>
          </a:p>
          <a:p>
            <a:pPr lvl="1"/>
            <a:endParaRPr lang="fr-BE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fr-BE" b="1" dirty="0" smtClean="0">
              <a:sym typeface="Wingdings" pitchFamily="2" charset="2"/>
            </a:endParaRP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8" y="4321757"/>
            <a:ext cx="2311155" cy="2109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24129"/>
            <a:ext cx="1821830" cy="169735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327" y="836712"/>
                <a:ext cx="5266928" cy="60212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fr-BE" sz="1600" dirty="0" smtClean="0"/>
                  <a:t>Straight crystal</a:t>
                </a:r>
              </a:p>
              <a:p>
                <a:pPr marL="857250" lvl="1" indent="-457200"/>
                <a:r>
                  <a:rPr lang="fr-BE" sz="1400" dirty="0" err="1" smtClean="0"/>
                  <a:t>Lindhard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formalism</a:t>
                </a:r>
                <a:endParaRPr lang="fr-BE" sz="1400" dirty="0" smtClean="0"/>
              </a:p>
              <a:p>
                <a:pPr marL="1257300" lvl="2" indent="-457200"/>
                <a:r>
                  <a:rPr lang="fr-BE" sz="1200" dirty="0" smtClean="0"/>
                  <a:t>For </a:t>
                </a:r>
                <a:r>
                  <a:rPr lang="fr-BE" sz="1200" dirty="0" err="1" smtClean="0"/>
                  <a:t>small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incoming</a:t>
                </a:r>
                <a:r>
                  <a:rPr lang="fr-BE" sz="1200" dirty="0" smtClean="0"/>
                  <a:t> angles relative to the crystal planes, successive interactions of the </a:t>
                </a:r>
                <a:r>
                  <a:rPr lang="fr-BE" sz="1200" dirty="0" err="1" smtClean="0"/>
                  <a:t>particle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with</a:t>
                </a:r>
                <a:r>
                  <a:rPr lang="fr-BE" sz="1200" dirty="0" smtClean="0"/>
                  <a:t> the </a:t>
                </a:r>
                <a:r>
                  <a:rPr lang="fr-BE" sz="1200" dirty="0" err="1" smtClean="0"/>
                  <a:t>lattice</a:t>
                </a:r>
                <a:r>
                  <a:rPr lang="fr-BE" sz="1200" dirty="0" smtClean="0"/>
                  <a:t> plane are </a:t>
                </a:r>
                <a:r>
                  <a:rPr lang="fr-BE" sz="1200" dirty="0" err="1" smtClean="0"/>
                  <a:t>correlated</a:t>
                </a:r>
                <a:r>
                  <a:rPr lang="fr-BE" sz="1200" dirty="0" smtClean="0"/>
                  <a:t>. </a:t>
                </a:r>
              </a:p>
              <a:p>
                <a:pPr marL="1257300" lvl="2" indent="-457200"/>
                <a:r>
                  <a:rPr lang="fr-BE" sz="1200" dirty="0" err="1" smtClean="0"/>
                  <a:t>Hence</a:t>
                </a:r>
                <a:r>
                  <a:rPr lang="fr-BE" sz="1200" dirty="0" smtClean="0"/>
                  <a:t>, </a:t>
                </a:r>
                <a:r>
                  <a:rPr lang="fr-BE" sz="1200" dirty="0" err="1" smtClean="0"/>
                  <a:t>we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consider</a:t>
                </a:r>
                <a:r>
                  <a:rPr lang="fr-BE" sz="1200" dirty="0" smtClean="0"/>
                  <a:t> interactions </a:t>
                </a:r>
                <a:r>
                  <a:rPr lang="fr-BE" sz="1200" dirty="0" err="1" smtClean="0"/>
                  <a:t>with</a:t>
                </a:r>
                <a:r>
                  <a:rPr lang="fr-BE" sz="1200" dirty="0" smtClean="0"/>
                  <a:t> the plane as a </a:t>
                </a:r>
                <a:r>
                  <a:rPr lang="fr-BE" sz="1200" dirty="0" err="1" smtClean="0"/>
                  <a:t>whole</a:t>
                </a:r>
                <a:endParaRPr lang="fr-BE" sz="1200" dirty="0"/>
              </a:p>
              <a:p>
                <a:pPr marL="1257300" lvl="2" indent="-457200"/>
                <a:r>
                  <a:rPr lang="fr-BE" sz="1200" dirty="0" smtClean="0"/>
                  <a:t>« </a:t>
                </a:r>
                <a:r>
                  <a:rPr lang="fr-BE" sz="1200" dirty="0" err="1" smtClean="0"/>
                  <a:t>Continuous</a:t>
                </a:r>
                <a:r>
                  <a:rPr lang="fr-BE" sz="1200" dirty="0" smtClean="0"/>
                  <a:t> » strings of </a:t>
                </a:r>
                <a:r>
                  <a:rPr lang="fr-BE" sz="1200" dirty="0" err="1" smtClean="0"/>
                  <a:t>atoms</a:t>
                </a:r>
                <a:r>
                  <a:rPr lang="fr-BE" sz="1200" dirty="0" smtClean="0"/>
                  <a:t> </a:t>
                </a:r>
                <a:r>
                  <a:rPr lang="fr-BE" sz="1200" dirty="0" smtClean="0">
                    <a:sym typeface="Wingdings" pitchFamily="2" charset="2"/>
                  </a:rPr>
                  <a:t> </a:t>
                </a:r>
                <a:r>
                  <a:rPr lang="fr-BE" sz="1200" dirty="0" err="1" smtClean="0">
                    <a:sym typeface="Wingdings" pitchFamily="2" charset="2"/>
                  </a:rPr>
                  <a:t>Continuous</a:t>
                </a:r>
                <a:r>
                  <a:rPr lang="fr-BE" sz="1200" dirty="0" smtClean="0">
                    <a:sym typeface="Wingdings" pitchFamily="2" charset="2"/>
                  </a:rPr>
                  <a:t> </a:t>
                </a:r>
                <a:r>
                  <a:rPr lang="fr-BE" sz="1200" dirty="0" err="1" smtClean="0">
                    <a:sym typeface="Wingdings" pitchFamily="2" charset="2"/>
                  </a:rPr>
                  <a:t>potential</a:t>
                </a:r>
                <a:endParaRPr lang="fr-BE" sz="1200" dirty="0" smtClean="0">
                  <a:sym typeface="Wingdings" pitchFamily="2" charset="2"/>
                </a:endParaRPr>
              </a:p>
              <a:p>
                <a:pPr marL="857250" lvl="1" indent="-457200"/>
                <a:r>
                  <a:rPr lang="fr-BE" sz="1400" dirty="0" err="1" smtClean="0">
                    <a:sym typeface="Wingdings" pitchFamily="2" charset="2"/>
                  </a:rPr>
                  <a:t>Moliere</a:t>
                </a:r>
                <a:r>
                  <a:rPr lang="fr-BE" sz="1400" dirty="0" smtClean="0">
                    <a:sym typeface="Wingdings" pitchFamily="2" charset="2"/>
                  </a:rPr>
                  <a:t> screening </a:t>
                </a:r>
                <a:r>
                  <a:rPr lang="fr-BE" sz="1400" dirty="0" err="1" smtClean="0">
                    <a:sym typeface="Wingdings" pitchFamily="2" charset="2"/>
                  </a:rPr>
                  <a:t>function</a:t>
                </a:r>
                <a:endParaRPr lang="fr-BE" sz="1400" dirty="0">
                  <a:sym typeface="Wingdings" pitchFamily="2" charset="2"/>
                </a:endParaRPr>
              </a:p>
              <a:p>
                <a:pPr marL="857250" lvl="1" indent="-457200"/>
                <a:r>
                  <a:rPr lang="fr-BE" sz="1400" dirty="0" smtClean="0">
                    <a:sym typeface="Wingdings" pitchFamily="2" charset="2"/>
                  </a:rPr>
                  <a:t>Thermal vibrations</a:t>
                </a:r>
              </a:p>
              <a:p>
                <a:pPr marL="1257300" lvl="2" indent="-457200"/>
                <a:r>
                  <a:rPr lang="fr-BE" sz="1200" dirty="0" err="1" smtClean="0"/>
                  <a:t>Average</a:t>
                </a:r>
                <a:r>
                  <a:rPr lang="fr-BE" sz="1200" dirty="0" smtClean="0"/>
                  <a:t> the </a:t>
                </a:r>
                <a:r>
                  <a:rPr lang="fr-BE" sz="1200" dirty="0" err="1" smtClean="0"/>
                  <a:t>cont</a:t>
                </a:r>
                <a:r>
                  <a:rPr lang="fr-BE" sz="1200" dirty="0" smtClean="0"/>
                  <a:t>. pot. over the </a:t>
                </a:r>
                <a:r>
                  <a:rPr lang="fr-BE" sz="1200" dirty="0" err="1" smtClean="0"/>
                  <a:t>gaussian</a:t>
                </a:r>
                <a:r>
                  <a:rPr lang="fr-BE" sz="1200" dirty="0" smtClean="0"/>
                  <a:t> thermal motion</a:t>
                </a:r>
              </a:p>
              <a:p>
                <a:pPr marL="1257300" lvl="2" indent="-457200"/>
                <a:r>
                  <a:rPr lang="fr-BE" sz="1200" dirty="0">
                    <a:sym typeface="Wingdings" pitchFamily="2" charset="2"/>
                  </a:rPr>
                  <a:t>RMS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2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1200" i="1">
                            <a:latin typeface="Cambria Math"/>
                            <a:sym typeface="Wingdings" pitchFamily="2" charset="2"/>
                          </a:rPr>
                          <m:t>𝑢</m:t>
                        </m:r>
                      </m:e>
                      <m:sub>
                        <m:r>
                          <a:rPr lang="fr-BE" sz="1200" i="1">
                            <a:latin typeface="Cambria Math"/>
                            <a:sym typeface="Wingdings" pitchFamily="2" charset="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200" dirty="0"/>
                  <a:t> = 0.075 Å at room temp</a:t>
                </a:r>
                <a:r>
                  <a:rPr lang="en-GB" sz="1200" dirty="0" smtClean="0"/>
                  <a:t>.</a:t>
                </a:r>
                <a:endParaRPr lang="fr-BE" sz="1200" dirty="0" smtClean="0"/>
              </a:p>
              <a:p>
                <a:pPr marL="1257300" lvl="2" indent="-457200"/>
                <a:endParaRPr lang="fr-BE" sz="12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fr-BE" sz="1600" dirty="0" err="1" smtClean="0"/>
                  <a:t>Bent</a:t>
                </a:r>
                <a:r>
                  <a:rPr lang="fr-BE" sz="1600" dirty="0" smtClean="0"/>
                  <a:t> crystal</a:t>
                </a:r>
              </a:p>
              <a:p>
                <a:pPr marL="857250" lvl="1" indent="-457200"/>
                <a:r>
                  <a:rPr lang="fr-BE" sz="1400" dirty="0" err="1" smtClean="0"/>
                  <a:t>Centrifugal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Potential</a:t>
                </a:r>
                <a:r>
                  <a:rPr lang="fr-BE" sz="1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BE" sz="1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fr-BE" sz="1400" b="0" i="1" smtClean="0">
                        <a:latin typeface="Cambria Math"/>
                      </a:rPr>
                      <m:t>(</m:t>
                    </m:r>
                    <m:r>
                      <a:rPr lang="fr-BE" sz="1400" b="0" i="1" smtClean="0">
                        <a:latin typeface="Cambria Math"/>
                      </a:rPr>
                      <m:t>𝑥</m:t>
                    </m:r>
                    <m:r>
                      <a:rPr lang="fr-BE" sz="1400" b="0" i="1" smtClean="0">
                        <a:latin typeface="Cambria Math"/>
                      </a:rPr>
                      <m:t>)=−</m:t>
                    </m:r>
                    <m:f>
                      <m:fPr>
                        <m:ctrlPr>
                          <a:rPr lang="fr-BE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1400" b="0" i="1" smtClean="0">
                            <a:latin typeface="Cambria Math"/>
                          </a:rPr>
                          <m:t>𝑝𝑣</m:t>
                        </m:r>
                      </m:num>
                      <m:den>
                        <m:r>
                          <a:rPr lang="fr-BE" sz="14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fr-BE" sz="1400" b="0" i="1" smtClean="0">
                        <a:latin typeface="Cambria Math"/>
                      </a:rPr>
                      <m:t>𝑥</m:t>
                    </m:r>
                  </m:oMath>
                </a14:m>
                <a:endParaRPr lang="en-GB" sz="1400" dirty="0" smtClean="0"/>
              </a:p>
              <a:p>
                <a:pPr marL="857250" lvl="1" indent="-457200"/>
                <a:r>
                  <a:rPr lang="fr-BE" sz="1400" dirty="0" smtClean="0"/>
                  <a:t>The effective </a:t>
                </a:r>
                <a:r>
                  <a:rPr lang="fr-BE" sz="1400" dirty="0" err="1" smtClean="0"/>
                  <a:t>potential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barrier</a:t>
                </a:r>
                <a:r>
                  <a:rPr lang="fr-BE" sz="1400" dirty="0" smtClean="0"/>
                  <a:t> is </a:t>
                </a:r>
                <a:r>
                  <a:rPr lang="fr-BE" sz="1400" dirty="0" err="1" smtClean="0"/>
                  <a:t>reduced</a:t>
                </a:r>
                <a:r>
                  <a:rPr lang="fr-BE" sz="1400" dirty="0" smtClean="0"/>
                  <a:t> on the </a:t>
                </a:r>
                <a:r>
                  <a:rPr lang="fr-BE" sz="1400" dirty="0" err="1" smtClean="0"/>
                  <a:t>outer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side</a:t>
                </a:r>
                <a:endParaRPr lang="fr-BE" sz="1400" dirty="0" smtClean="0"/>
              </a:p>
              <a:p>
                <a:pPr marL="1257300" lvl="2" indent="-457200"/>
                <a:r>
                  <a:rPr lang="fr-BE" sz="1200" dirty="0" smtClean="0"/>
                  <a:t>For a certain </a:t>
                </a:r>
                <a:r>
                  <a:rPr lang="fr-BE" sz="1200" dirty="0" err="1" smtClean="0"/>
                  <a:t>bending</a:t>
                </a:r>
                <a:r>
                  <a:rPr lang="fr-BE" sz="1200" dirty="0" smtClean="0"/>
                  <a:t>, the </a:t>
                </a:r>
                <a:r>
                  <a:rPr lang="fr-BE" sz="1200" dirty="0" err="1" smtClean="0"/>
                  <a:t>potential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well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does</a:t>
                </a:r>
                <a:r>
                  <a:rPr lang="fr-BE" sz="1200" dirty="0" smtClean="0"/>
                  <a:t> not </a:t>
                </a:r>
                <a:r>
                  <a:rPr lang="fr-BE" sz="1200" dirty="0" err="1" smtClean="0"/>
                  <a:t>exist</a:t>
                </a:r>
                <a:r>
                  <a:rPr lang="fr-BE" sz="1200" dirty="0" smtClean="0"/>
                  <a:t> </a:t>
                </a:r>
                <a:r>
                  <a:rPr lang="fr-BE" sz="1200" dirty="0" err="1" smtClean="0"/>
                  <a:t>anymore</a:t>
                </a:r>
                <a:endParaRPr lang="fr-BE" sz="1200" dirty="0" smtClean="0"/>
              </a:p>
              <a:p>
                <a:pPr marL="1257300" lvl="2" indent="-457200"/>
                <a:r>
                  <a:rPr lang="fr-BE" sz="1200" dirty="0" smtClean="0">
                    <a:sym typeface="Wingdings" pitchFamily="2" charset="2"/>
                  </a:rPr>
                  <a:t></a:t>
                </a:r>
                <a:r>
                  <a:rPr lang="fr-BE" sz="1200" i="1" dirty="0" smtClean="0"/>
                  <a:t> </a:t>
                </a:r>
                <a:r>
                  <a:rPr lang="fr-BE" sz="1200" i="1" dirty="0" err="1" smtClean="0"/>
                  <a:t>critical</a:t>
                </a:r>
                <a:r>
                  <a:rPr lang="fr-BE" sz="1200" i="1" dirty="0" smtClean="0"/>
                  <a:t> radius</a:t>
                </a:r>
                <a:endParaRPr lang="en-GB" sz="1200" i="1" dirty="0" smtClean="0"/>
              </a:p>
              <a:p>
                <a:pPr marL="857250" lvl="1" indent="-457200"/>
                <a:r>
                  <a:rPr lang="fr-BE" sz="1400" dirty="0" smtClean="0"/>
                  <a:t>Effective </a:t>
                </a:r>
                <a:r>
                  <a:rPr lang="fr-BE" sz="1400" dirty="0" err="1" smtClean="0"/>
                  <a:t>Potential</a:t>
                </a:r>
                <a:endParaRPr lang="fr-BE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327" y="836712"/>
                <a:ext cx="5266928" cy="6021288"/>
              </a:xfrm>
              <a:blipFill rotWithShape="1">
                <a:blip r:embed="rId2"/>
                <a:stretch>
                  <a:fillRect l="-926" t="-810" r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88" y="3070037"/>
            <a:ext cx="3092421" cy="201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88" y="3070037"/>
            <a:ext cx="3092421" cy="2013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88" y="3068682"/>
            <a:ext cx="3092421" cy="201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Continuous</a:t>
            </a:r>
            <a:r>
              <a:rPr lang="fr-BE" dirty="0"/>
              <a:t> </a:t>
            </a:r>
            <a:r>
              <a:rPr lang="fr-BE" dirty="0" err="1"/>
              <a:t>Potential</a:t>
            </a:r>
            <a:r>
              <a:rPr lang="fr-BE" dirty="0"/>
              <a:t> in a Crystal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12" y="3070322"/>
            <a:ext cx="3094829" cy="201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4549" y="5589240"/>
                <a:ext cx="4968552" cy="64556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i="1" smtClean="0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𝑝𝑙</m:t>
                          </m:r>
                        </m:sub>
                      </m:sSub>
                      <m:d>
                        <m:d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BE" sz="1600" i="1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sz="1600" i="1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BE" sz="1600" b="0" i="1" smtClean="0">
                              <a:ln cmpd="dbl">
                                <a:noFill/>
                              </a:ln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𝑝𝑙</m:t>
                          </m:r>
                        </m:sub>
                      </m:sSub>
                      <m:d>
                        <m:d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𝑥</m:t>
                          </m:r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1600" i="1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BE" sz="1600" i="1">
                                      <a:ln cmpd="dbl">
                                        <a:noFill/>
                                      </a:ln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sz="1600" i="1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BE" sz="1600" b="0" i="1" smtClean="0">
                              <a:ln cmpd="dbl">
                                <a:noFill/>
                              </a:ln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sz="1600" b="0" i="1" smtClean="0">
                                  <a:ln cmpd="dbl">
                                    <a:noFill/>
                                  </a:ln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BE" sz="1600" i="1">
                              <a:ln cmpd="dbl">
                                <a:noFill/>
                              </a:ln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 (</m:t>
                      </m:r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𝑥</m:t>
                      </m:r>
                      <m:r>
                        <a:rPr lang="fr-BE" sz="1600" i="1">
                          <a:ln cmpd="dbl">
                            <a:noFill/>
                          </a:ln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BE" sz="1600" dirty="0">
                  <a:ln cmpd="dbl">
                    <a:noFill/>
                  </a:ln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49" y="5589240"/>
                <a:ext cx="4968552" cy="64556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0392" y="2782290"/>
            <a:ext cx="97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latin typeface="Cambria" pitchFamily="18" charset="0"/>
              </a:rPr>
              <a:t>Outer</a:t>
            </a:r>
            <a:r>
              <a:rPr lang="fr-BE" sz="1400" dirty="0" smtClean="0">
                <a:latin typeface="Cambria" pitchFamily="18" charset="0"/>
              </a:rPr>
              <a:t> </a:t>
            </a:r>
            <a:r>
              <a:rPr lang="fr-BE" sz="1400" dirty="0" err="1" smtClean="0">
                <a:latin typeface="Cambria" pitchFamily="18" charset="0"/>
              </a:rPr>
              <a:t>side</a:t>
            </a:r>
            <a:endParaRPr lang="en-GB" sz="14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2782290"/>
            <a:ext cx="972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latin typeface="Cambria" pitchFamily="18" charset="0"/>
              </a:rPr>
              <a:t>Inner</a:t>
            </a:r>
            <a:r>
              <a:rPr lang="fr-BE" sz="1400" dirty="0" smtClean="0">
                <a:latin typeface="Cambria" pitchFamily="18" charset="0"/>
              </a:rPr>
              <a:t> </a:t>
            </a:r>
            <a:r>
              <a:rPr lang="fr-BE" sz="1400" dirty="0" err="1" smtClean="0">
                <a:latin typeface="Cambria" pitchFamily="18" charset="0"/>
              </a:rPr>
              <a:t>side</a:t>
            </a:r>
            <a:endParaRPr lang="en-GB" sz="1400" dirty="0">
              <a:latin typeface="Cambr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74" y="1196752"/>
            <a:ext cx="3549304" cy="104659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28184" y="4376137"/>
            <a:ext cx="2520280" cy="307777"/>
            <a:chOff x="6228184" y="4376137"/>
            <a:chExt cx="2520280" cy="30777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228184" y="4653136"/>
              <a:ext cx="2520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308429" y="4376137"/>
              <a:ext cx="431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b="1" i="1" dirty="0" err="1" smtClean="0">
                  <a:latin typeface="Cambria" pitchFamily="18" charset="0"/>
                </a:rPr>
                <a:t>d</a:t>
              </a:r>
              <a:r>
                <a:rPr lang="fr-BE" sz="1050" b="1" i="1" dirty="0" err="1" smtClean="0">
                  <a:latin typeface="Cambria" pitchFamily="18" charset="0"/>
                </a:rPr>
                <a:t>p</a:t>
              </a:r>
              <a:endParaRPr lang="en-GB" b="1" i="1" dirty="0">
                <a:latin typeface="Cambria" pitchFamily="18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mpd="sng">
            <a:noFill/>
          </a:ln>
        </p:spPr>
        <p:txBody>
          <a:bodyPr/>
          <a:lstStyle/>
          <a:p>
            <a:r>
              <a:rPr lang="fr-BE" dirty="0" err="1"/>
              <a:t>Continuous</a:t>
            </a:r>
            <a:r>
              <a:rPr lang="fr-BE" dirty="0"/>
              <a:t> </a:t>
            </a:r>
            <a:r>
              <a:rPr lang="fr-BE" dirty="0" err="1"/>
              <a:t>Potential</a:t>
            </a:r>
            <a:r>
              <a:rPr lang="fr-BE" dirty="0"/>
              <a:t> in a Crystal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36712"/>
                <a:ext cx="4673624" cy="561662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fr-BE" sz="1800" dirty="0" smtClean="0"/>
                  <a:t>Channeling condition</a:t>
                </a:r>
              </a:p>
              <a:p>
                <a:pPr marL="808038" lvl="1" indent="-407988"/>
                <a:r>
                  <a:rPr lang="fr-BE" sz="1600" dirty="0" err="1" smtClean="0"/>
                  <a:t>Energy</a:t>
                </a:r>
                <a:r>
                  <a:rPr lang="fr-BE" sz="1600" dirty="0" smtClean="0"/>
                  <a:t> of the transverse motion</a:t>
                </a:r>
              </a:p>
              <a:p>
                <a:pPr marL="400050" lvl="1" indent="0">
                  <a:buNone/>
                </a:pPr>
                <a:r>
                  <a:rPr lang="fr-BE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BE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BE" sz="16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BE" sz="1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BE" sz="1600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fr-B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fr-BE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BE" sz="1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fr-BE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BE" sz="1600" b="0" i="1" smtClean="0">
                            <a:latin typeface="Cambria Math"/>
                          </a:rPr>
                          <m:t>2</m:t>
                        </m:r>
                        <m:r>
                          <a:rPr lang="fr-BE" sz="1600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fr-BE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fr-BE" sz="16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1600" b="0" i="1" smtClean="0">
                            <a:latin typeface="Cambria Math"/>
                          </a:rPr>
                          <m:t>𝑝𝑣</m:t>
                        </m:r>
                      </m:num>
                      <m:den>
                        <m:r>
                          <a:rPr lang="fr-BE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BE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16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fr-BE" sz="16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fr-BE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BE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fr-BE" sz="1600" b="0" i="1" smtClean="0">
                        <a:latin typeface="Cambria Math"/>
                      </a:rPr>
                      <m:t>(</m:t>
                    </m:r>
                    <m:r>
                      <a:rPr lang="fr-BE" sz="1600" b="0" i="1" smtClean="0">
                        <a:latin typeface="Cambria Math"/>
                      </a:rPr>
                      <m:t>𝑥</m:t>
                    </m:r>
                    <m:r>
                      <a:rPr lang="fr-BE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fr-BE" sz="1600" b="0" dirty="0" smtClean="0"/>
              </a:p>
              <a:p>
                <a:pPr lvl="1" indent="-342900"/>
                <a:endParaRPr lang="fr-BE" sz="1600" b="0" dirty="0" smtClean="0"/>
              </a:p>
              <a:p>
                <a:pPr lvl="1" indent="-342900"/>
                <a:r>
                  <a:rPr lang="fr-BE" sz="1600" dirty="0" err="1" smtClean="0"/>
                  <a:t>Potential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Energy</a:t>
                </a:r>
                <a:r>
                  <a:rPr lang="fr-BE" sz="1600" dirty="0" smtClean="0"/>
                  <a:t> ?</a:t>
                </a:r>
              </a:p>
              <a:p>
                <a:pPr marL="1085850" lvl="2" indent="-285750"/>
                <a:r>
                  <a:rPr lang="fr-BE" sz="1400" dirty="0" err="1" smtClean="0"/>
                  <a:t>depends</a:t>
                </a:r>
                <a:r>
                  <a:rPr lang="fr-BE" sz="1400" dirty="0" smtClean="0"/>
                  <a:t> on the initial transverse position</a:t>
                </a:r>
              </a:p>
              <a:p>
                <a:pPr marL="1085850" lvl="2" indent="-285750"/>
                <a:r>
                  <a:rPr lang="fr-BE" sz="1400" dirty="0" err="1" smtClean="0"/>
                  <a:t>random</a:t>
                </a:r>
                <a:r>
                  <a:rPr lang="fr-BE" sz="1400" dirty="0" smtClean="0"/>
                  <a:t> variable, </a:t>
                </a:r>
                <a:r>
                  <a:rPr lang="fr-BE" sz="1400" dirty="0" err="1" smtClean="0"/>
                  <a:t>uniform</a:t>
                </a:r>
                <a:r>
                  <a:rPr lang="fr-BE" sz="1400" dirty="0" smtClean="0"/>
                  <a:t>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BE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1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BE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BE" sz="14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BE" sz="14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fr-BE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4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BE" sz="14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fr-BE" sz="1400" dirty="0" smtClean="0"/>
              </a:p>
              <a:p>
                <a:pPr lvl="2" indent="-342900"/>
                <a:endParaRPr lang="fr-BE" sz="1400" dirty="0" smtClean="0"/>
              </a:p>
              <a:p>
                <a:pPr lvl="1" indent="-342900"/>
                <a:r>
                  <a:rPr lang="fr-BE" sz="1600" b="0" dirty="0" err="1" smtClean="0"/>
                  <a:t>Particle</a:t>
                </a:r>
                <a:r>
                  <a:rPr lang="fr-BE" sz="1600" b="0" dirty="0" smtClean="0"/>
                  <a:t> is channeled if :</a:t>
                </a:r>
              </a:p>
              <a:p>
                <a:pPr lvl="1" indent="-342900"/>
                <a:endParaRPr lang="fr-BE" sz="1600" b="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B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r-B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 </m:t>
                      </m:r>
                      <m:sSub>
                        <m:sSubPr>
                          <m:ctrlPr>
                            <a:rPr lang="fr-BE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fr-BE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fr-BE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1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fr-B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BE" sz="1600" dirty="0"/>
              </a:p>
              <a:p>
                <a:pPr marL="400050" lvl="1" indent="0">
                  <a:buNone/>
                </a:pPr>
                <a:endParaRPr lang="fr-BE" sz="1600" b="0" dirty="0" smtClean="0"/>
              </a:p>
              <a:p>
                <a:pPr lvl="1" indent="-342900"/>
                <a:r>
                  <a:rPr lang="fr-BE" sz="1600" dirty="0" smtClean="0"/>
                  <a:t>Maximal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BE" sz="1600" dirty="0" smtClean="0"/>
                  <a:t> angle </a:t>
                </a:r>
                <a:r>
                  <a:rPr lang="en-US" sz="1600" dirty="0" smtClean="0"/>
                  <a:t>allowing</a:t>
                </a:r>
                <a:r>
                  <a:rPr lang="fr-BE" sz="1600" dirty="0" smtClean="0"/>
                  <a:t> channeling in a </a:t>
                </a:r>
                <a:r>
                  <a:rPr lang="fr-BE" sz="1600" dirty="0" err="1" smtClean="0"/>
                  <a:t>given</a:t>
                </a:r>
                <a:r>
                  <a:rPr lang="fr-BE" sz="1600" dirty="0" smtClean="0"/>
                  <a:t> crystal </a:t>
                </a:r>
                <a:r>
                  <a:rPr lang="fr-BE" sz="1600" dirty="0" err="1" smtClean="0"/>
                  <a:t>at</a:t>
                </a:r>
                <a:r>
                  <a:rPr lang="fr-BE" sz="1600" dirty="0" smtClean="0"/>
                  <a:t> a </a:t>
                </a:r>
                <a:r>
                  <a:rPr lang="fr-BE" sz="1600" dirty="0" err="1" smtClean="0"/>
                  <a:t>given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energy</a:t>
                </a:r>
                <a:r>
                  <a:rPr lang="fr-BE" sz="1600" dirty="0" smtClean="0"/>
                  <a:t> </a:t>
                </a:r>
              </a:p>
              <a:p>
                <a:pPr marL="400050" lvl="1" indent="0">
                  <a:buNone/>
                </a:pPr>
                <a:r>
                  <a:rPr lang="fr-BE" sz="1600" dirty="0"/>
                  <a:t>	</a:t>
                </a:r>
                <a:r>
                  <a:rPr lang="fr-BE" sz="1600" dirty="0" smtClean="0"/>
                  <a:t>= </a:t>
                </a:r>
                <a:r>
                  <a:rPr lang="fr-BE" sz="1600" i="1" dirty="0" err="1" smtClean="0"/>
                  <a:t>critical</a:t>
                </a:r>
                <a:r>
                  <a:rPr lang="fr-BE" sz="1600" i="1" dirty="0" smtClean="0"/>
                  <a:t> angle</a:t>
                </a:r>
              </a:p>
              <a:p>
                <a:pPr marL="400050" lvl="1" indent="407988">
                  <a:buNone/>
                </a:pPr>
                <a:endParaRPr lang="fr-BE" sz="1600" b="0" dirty="0" smtClean="0"/>
              </a:p>
              <a:p>
                <a:pPr marL="400050" lvl="1" indent="0">
                  <a:buNone/>
                </a:pPr>
                <a:endParaRPr lang="fr-B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36712"/>
                <a:ext cx="4673624" cy="5616624"/>
              </a:xfrm>
              <a:blipFill rotWithShape="1">
                <a:blip r:embed="rId2"/>
                <a:stretch>
                  <a:fillRect l="-1304" t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2" y="1951346"/>
            <a:ext cx="4039344" cy="2629782"/>
          </a:xfrm>
          <a:prstGeom prst="rect">
            <a:avLst/>
          </a:prstGeom>
          <a:effectLst/>
        </p:spPr>
      </p:pic>
      <p:cxnSp>
        <p:nvCxnSpPr>
          <p:cNvPr id="7" name="Straight Connector 6"/>
          <p:cNvCxnSpPr/>
          <p:nvPr/>
        </p:nvCxnSpPr>
        <p:spPr>
          <a:xfrm flipH="1">
            <a:off x="6012160" y="2873307"/>
            <a:ext cx="2736304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691680" y="3960000"/>
            <a:ext cx="1512168" cy="576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81627"/>
            <a:ext cx="1660896" cy="77170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09528" y="827604"/>
                <a:ext cx="5626968" cy="591376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fr-BE" sz="2000" dirty="0" smtClean="0">
                    <a:latin typeface="Segoe UI Semibold" pitchFamily="34" charset="0"/>
                  </a:rPr>
                  <a:t>Oscillations</a:t>
                </a:r>
              </a:p>
              <a:p>
                <a:pPr marL="857250" lvl="1" indent="-457200"/>
                <a:r>
                  <a:rPr lang="fr-BE" sz="1800" dirty="0" err="1"/>
                  <a:t>Particle</a:t>
                </a:r>
                <a:r>
                  <a:rPr lang="fr-BE" sz="1800" dirty="0"/>
                  <a:t> </a:t>
                </a:r>
                <a:r>
                  <a:rPr lang="fr-BE" sz="1800" dirty="0" err="1"/>
                  <a:t>oscillate</a:t>
                </a:r>
                <a:r>
                  <a:rPr lang="fr-BE" sz="1800" dirty="0"/>
                  <a:t> </a:t>
                </a:r>
                <a:r>
                  <a:rPr lang="fr-BE" sz="1800" dirty="0" err="1" smtClean="0"/>
                  <a:t>between</a:t>
                </a:r>
                <a:r>
                  <a:rPr lang="fr-BE" sz="1800" dirty="0" smtClean="0"/>
                  <a:t> </a:t>
                </a:r>
                <a:r>
                  <a:rPr lang="fr-BE" sz="1800" dirty="0"/>
                  <a:t>planes</a:t>
                </a:r>
              </a:p>
              <a:p>
                <a:pPr marL="1257300" lvl="2" indent="-457200"/>
                <a:r>
                  <a:rPr lang="fr-BE" sz="1600" dirty="0" err="1"/>
                  <a:t>Approx</a:t>
                </a:r>
                <a:r>
                  <a:rPr lang="fr-BE" sz="1600" dirty="0"/>
                  <a:t>. : </a:t>
                </a:r>
                <a:r>
                  <a:rPr lang="fr-BE" sz="1600" dirty="0" err="1"/>
                  <a:t>Harmonic</a:t>
                </a:r>
                <a:r>
                  <a:rPr lang="fr-BE" sz="1600" dirty="0"/>
                  <a:t> </a:t>
                </a:r>
                <a:r>
                  <a:rPr lang="fr-BE" sz="1600" dirty="0" err="1"/>
                  <a:t>potential</a:t>
                </a:r>
                <a:endParaRPr lang="fr-BE" sz="1600" dirty="0"/>
              </a:p>
              <a:p>
                <a:pPr marL="1257300" lvl="2" indent="-457200"/>
                <a:r>
                  <a:rPr lang="fr-BE" sz="1600" dirty="0">
                    <a:sym typeface="Wingdings" pitchFamily="2" charset="2"/>
                  </a:rPr>
                  <a:t> </a:t>
                </a:r>
                <a:r>
                  <a:rPr lang="fr-BE" sz="1600" dirty="0" err="1">
                    <a:sym typeface="Wingdings" pitchFamily="2" charset="2"/>
                  </a:rPr>
                  <a:t>Sinusoidal</a:t>
                </a:r>
                <a:r>
                  <a:rPr lang="fr-BE" sz="1600" dirty="0">
                    <a:sym typeface="Wingdings" pitchFamily="2" charset="2"/>
                  </a:rPr>
                  <a:t> oscillations</a:t>
                </a:r>
                <a:endParaRPr lang="fr-BE" sz="1600" dirty="0"/>
              </a:p>
              <a:p>
                <a:pPr marL="857250" lvl="1" indent="-457200"/>
                <a:r>
                  <a:rPr lang="fr-BE" sz="1800" dirty="0" smtClean="0"/>
                  <a:t>Oscillation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BE" sz="1800" dirty="0" smtClean="0"/>
                  <a:t> </a:t>
                </a:r>
                <a:r>
                  <a:rPr lang="fr-BE" sz="1800" dirty="0" err="1" smtClean="0"/>
                  <a:t>depends</a:t>
                </a:r>
                <a:r>
                  <a:rPr lang="fr-BE" sz="18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fr-BE" sz="1800" dirty="0" smtClean="0"/>
              </a:p>
              <a:p>
                <a:pPr marL="857250" lvl="1" indent="-457200"/>
                <a:endParaRPr lang="fr-BE" sz="18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fr-BE" sz="2000" dirty="0" smtClean="0">
                    <a:latin typeface="Segoe UI Semibold" pitchFamily="34" charset="0"/>
                  </a:rPr>
                  <a:t>Coulomb </a:t>
                </a:r>
                <a:r>
                  <a:rPr lang="fr-BE" sz="2000" dirty="0" err="1" smtClean="0">
                    <a:latin typeface="Segoe UI Semibold" pitchFamily="34" charset="0"/>
                  </a:rPr>
                  <a:t>scattering</a:t>
                </a:r>
                <a:endParaRPr lang="fr-BE" sz="2000" dirty="0" smtClean="0">
                  <a:latin typeface="Segoe UI Semibold" pitchFamily="34" charset="0"/>
                </a:endParaRPr>
              </a:p>
              <a:p>
                <a:pPr marL="857250" lvl="1" indent="-457200"/>
                <a:r>
                  <a:rPr lang="fr-BE" sz="1800" dirty="0" smtClean="0"/>
                  <a:t>CH </a:t>
                </a:r>
                <a:r>
                  <a:rPr lang="fr-BE" sz="1800" dirty="0" err="1" smtClean="0"/>
                  <a:t>particles</a:t>
                </a:r>
                <a:r>
                  <a:rPr lang="fr-BE" sz="1800" dirty="0" smtClean="0"/>
                  <a:t> </a:t>
                </a:r>
                <a:r>
                  <a:rPr lang="fr-BE" sz="1800" dirty="0" smtClean="0">
                    <a:sym typeface="Wingdings" pitchFamily="2" charset="2"/>
                  </a:rPr>
                  <a:t> s</a:t>
                </a:r>
                <a:r>
                  <a:rPr lang="fr-BE" sz="1800" dirty="0" smtClean="0"/>
                  <a:t>ingle-</a:t>
                </a:r>
                <a:r>
                  <a:rPr lang="fr-BE" sz="1800" dirty="0" err="1" smtClean="0"/>
                  <a:t>scattering</a:t>
                </a:r>
                <a:r>
                  <a:rPr lang="fr-BE" sz="1800" dirty="0" smtClean="0"/>
                  <a:t> mode</a:t>
                </a:r>
              </a:p>
              <a:p>
                <a:pPr marL="857250" lvl="1" indent="-457200"/>
                <a:r>
                  <a:rPr lang="fr-BE" sz="1800" dirty="0" smtClean="0"/>
                  <a:t>Transverse </a:t>
                </a:r>
                <a:r>
                  <a:rPr lang="fr-BE" sz="1800" dirty="0" err="1" smtClean="0"/>
                  <a:t>energy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modified</a:t>
                </a:r>
                <a:r>
                  <a:rPr lang="fr-BE" sz="1800" dirty="0" smtClean="0"/>
                  <a:t> by interactions</a:t>
                </a:r>
              </a:p>
              <a:p>
                <a:pPr marL="857250" lvl="1" indent="-457200"/>
                <a:r>
                  <a:rPr lang="fr-BE" sz="1800" dirty="0" err="1" smtClean="0"/>
                  <a:t>According</a:t>
                </a:r>
                <a:r>
                  <a:rPr lang="fr-BE" sz="1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BE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BE" sz="1800" dirty="0" smtClean="0"/>
                  <a:t>, interaction </a:t>
                </a:r>
                <a:r>
                  <a:rPr lang="fr-BE" sz="1800" dirty="0" err="1" smtClean="0"/>
                  <a:t>with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nuclei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can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be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rejected</a:t>
                </a:r>
                <a:endParaRPr lang="fr-BE" sz="1800" dirty="0" smtClean="0"/>
              </a:p>
              <a:p>
                <a:pPr marL="1257300" lvl="2" indent="-457200"/>
                <a:r>
                  <a:rPr lang="fr-BE" sz="1600" dirty="0" err="1" smtClean="0"/>
                  <a:t>Classical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view</a:t>
                </a:r>
                <a:r>
                  <a:rPr lang="fr-BE" sz="1600" dirty="0" smtClean="0"/>
                  <a:t> : </a:t>
                </a:r>
                <a:r>
                  <a:rPr lang="fr-BE" sz="1600" dirty="0" err="1" smtClean="0"/>
                  <a:t>particle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never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comes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closer</a:t>
                </a:r>
                <a:r>
                  <a:rPr lang="fr-BE" sz="1600" dirty="0" smtClean="0"/>
                  <a:t> to the </a:t>
                </a:r>
                <a:r>
                  <a:rPr lang="fr-BE" sz="1600" dirty="0" err="1" smtClean="0"/>
                  <a:t>lattice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than</a:t>
                </a:r>
                <a:r>
                  <a:rPr lang="fr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BE" sz="1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BE" sz="1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BE" sz="16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1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BE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BE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fr-BE" sz="16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fr-BE" sz="1600" dirty="0" smtClean="0"/>
              </a:p>
              <a:p>
                <a:pPr marL="1257300" lvl="2" indent="-457200"/>
                <a:r>
                  <a:rPr lang="fr-BE" sz="1600" dirty="0" smtClean="0">
                    <a:sym typeface="Wingdings" pitchFamily="2" charset="2"/>
                  </a:rPr>
                  <a:t>Quantum </a:t>
                </a:r>
                <a:r>
                  <a:rPr lang="fr-BE" sz="1600" dirty="0" err="1" smtClean="0">
                    <a:sym typeface="Wingdings" pitchFamily="2" charset="2"/>
                  </a:rPr>
                  <a:t>form</a:t>
                </a:r>
                <a:r>
                  <a:rPr lang="fr-BE" sz="1600" dirty="0" smtClean="0">
                    <a:sym typeface="Wingdings" pitchFamily="2" charset="2"/>
                  </a:rPr>
                  <a:t> factor </a:t>
                </a:r>
                <a:r>
                  <a:rPr lang="fr-BE" sz="1600" dirty="0" err="1" smtClean="0">
                    <a:sym typeface="Wingdings" pitchFamily="2" charset="2"/>
                  </a:rPr>
                  <a:t>relating</a:t>
                </a:r>
                <a:r>
                  <a:rPr lang="fr-BE" sz="1600" dirty="0" smtClean="0">
                    <a:sym typeface="Wingdings" pitchFamily="2" charset="2"/>
                  </a:rPr>
                  <a:t> the </a:t>
                </a:r>
                <a:r>
                  <a:rPr lang="fr-BE" sz="1600" dirty="0" err="1" smtClean="0">
                    <a:sym typeface="Wingdings" pitchFamily="2" charset="2"/>
                  </a:rPr>
                  <a:t>momentum</a:t>
                </a:r>
                <a:r>
                  <a:rPr lang="fr-BE" sz="1600" dirty="0" smtClean="0">
                    <a:sym typeface="Wingdings" pitchFamily="2" charset="2"/>
                  </a:rPr>
                  <a:t> </a:t>
                </a:r>
                <a:r>
                  <a:rPr lang="fr-BE" sz="1600" dirty="0" err="1" smtClean="0">
                    <a:sym typeface="Wingdings" pitchFamily="2" charset="2"/>
                  </a:rPr>
                  <a:t>transfer</a:t>
                </a:r>
                <a:r>
                  <a:rPr lang="fr-BE" sz="1600" dirty="0" smtClean="0">
                    <a:sym typeface="Wingdings" pitchFamily="2" charset="2"/>
                  </a:rPr>
                  <a:t> and impact </a:t>
                </a:r>
                <a:r>
                  <a:rPr lang="fr-BE" sz="1600" dirty="0" err="1" smtClean="0">
                    <a:sym typeface="Wingdings" pitchFamily="2" charset="2"/>
                  </a:rPr>
                  <a:t>parameter</a:t>
                </a:r>
                <a:endParaRPr lang="fr-BE" sz="1600" dirty="0" smtClean="0">
                  <a:sym typeface="Wingdings" pitchFamily="2" charset="2"/>
                </a:endParaRPr>
              </a:p>
              <a:p>
                <a:pPr marL="857250" lvl="1" indent="-457200"/>
                <a:r>
                  <a:rPr lang="fr-BE" sz="1800" dirty="0" smtClean="0"/>
                  <a:t>Electrons </a:t>
                </a:r>
                <a:r>
                  <a:rPr lang="fr-BE" sz="1800" dirty="0" err="1" smtClean="0"/>
                  <a:t>taken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into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account</a:t>
                </a:r>
                <a:r>
                  <a:rPr lang="fr-BE" sz="1800" dirty="0" smtClean="0"/>
                  <a:t> through the Fano correction</a:t>
                </a:r>
              </a:p>
              <a:p>
                <a:pPr marL="685800" lvl="1">
                  <a:buFont typeface="Wingdings"/>
                  <a:buChar char="à"/>
                </a:pPr>
                <a:r>
                  <a:rPr lang="fr-BE" sz="1800" dirty="0" smtClean="0"/>
                  <a:t>Dechanneling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8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800" dirty="0" smtClean="0"/>
                  <a:t> </a:t>
                </a:r>
                <a:r>
                  <a:rPr lang="en-GB" sz="1800" dirty="0" smtClean="0"/>
                  <a:t>goes above</a:t>
                </a:r>
                <a14:m>
                  <m:oMath xmlns:m="http://schemas.openxmlformats.org/officeDocument/2006/math">
                    <m:r>
                      <a:rPr lang="fr-BE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B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BE" sz="1800" i="1">
                            <a:latin typeface="Cambria Math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fr-BE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sz="1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BE" sz="1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1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fr-BE" sz="1800" dirty="0" smtClean="0"/>
              </a:p>
              <a:p>
                <a:pPr marL="400050" lvl="1" indent="0">
                  <a:buNone/>
                </a:pPr>
                <a:r>
                  <a:rPr lang="fr-BE" sz="1800" dirty="0">
                    <a:solidFill>
                      <a:schemeClr val="bg1"/>
                    </a:solidFill>
                  </a:rPr>
                  <a:t>.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9528" y="827604"/>
                <a:ext cx="5626968" cy="5913764"/>
              </a:xfrm>
              <a:blipFill rotWithShape="1">
                <a:blip r:embed="rId2"/>
                <a:stretch>
                  <a:fillRect l="-1408" t="-1649" r="-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Interactions in </a:t>
            </a:r>
            <a:r>
              <a:rPr lang="fr-BE" dirty="0" smtClean="0"/>
              <a:t>channeling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8" y="980728"/>
            <a:ext cx="2088233" cy="14416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9077" y="3212976"/>
            <a:ext cx="2088233" cy="1224136"/>
            <a:chOff x="679077" y="3212976"/>
            <a:chExt cx="2088233" cy="1224136"/>
          </a:xfrm>
        </p:grpSpPr>
        <p:grpSp>
          <p:nvGrpSpPr>
            <p:cNvPr id="8" name="Group 7"/>
            <p:cNvGrpSpPr/>
            <p:nvPr/>
          </p:nvGrpSpPr>
          <p:grpSpPr>
            <a:xfrm>
              <a:off x="679077" y="3212976"/>
              <a:ext cx="2088233" cy="1224136"/>
              <a:chOff x="467544" y="3789040"/>
              <a:chExt cx="2754345" cy="186388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3789040"/>
                <a:ext cx="2754345" cy="1863882"/>
              </a:xfrm>
              <a:prstGeom prst="rect">
                <a:avLst/>
              </a:prstGeom>
            </p:spPr>
          </p:pic>
          <p:sp>
            <p:nvSpPr>
              <p:cNvPr id="7" name="Explosion 1 6"/>
              <p:cNvSpPr/>
              <p:nvPr/>
            </p:nvSpPr>
            <p:spPr>
              <a:xfrm>
                <a:off x="2123728" y="4608000"/>
                <a:ext cx="144016" cy="144016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989322" y="3573016"/>
              <a:ext cx="709716" cy="225355"/>
            </a:xfrm>
            <a:prstGeom prst="straightConnector1">
              <a:avLst/>
            </a:prstGeom>
            <a:ln w="12700" cap="rnd">
              <a:solidFill>
                <a:schemeClr val="tx1">
                  <a:lumMod val="75000"/>
                  <a:lumOff val="2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5085184"/>
            <a:ext cx="3006079" cy="702551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P. Schoofs, Update on the modelling of CC for FLUKA, CollUSM#28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9726">
            <a:off x="3126647" y="4419507"/>
            <a:ext cx="789567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41" y="1133421"/>
            <a:ext cx="3170871" cy="229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83029"/>
            <a:ext cx="3168352" cy="2266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Interactions in Channeling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836712"/>
                <a:ext cx="5544616" cy="554461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fr-BE" sz="2000" dirty="0" err="1" smtClean="0">
                    <a:latin typeface="Segoe UI Semibold" pitchFamily="34" charset="0"/>
                  </a:rPr>
                  <a:t>Nuclear</a:t>
                </a:r>
                <a:r>
                  <a:rPr lang="fr-BE" sz="2000" dirty="0" smtClean="0">
                    <a:latin typeface="Segoe UI Semibold" pitchFamily="34" charset="0"/>
                  </a:rPr>
                  <a:t> Interactions</a:t>
                </a:r>
              </a:p>
              <a:p>
                <a:pPr marL="857250" lvl="1" indent="-457200"/>
                <a:r>
                  <a:rPr lang="fr-BE" sz="1800" dirty="0" err="1" smtClean="0"/>
                  <a:t>Scaling</a:t>
                </a:r>
                <a:r>
                  <a:rPr lang="fr-BE" sz="1800" dirty="0" smtClean="0"/>
                  <a:t> factor to the cross sections</a:t>
                </a:r>
              </a:p>
              <a:p>
                <a:pPr marL="857250" lvl="1" indent="-457200"/>
                <a:r>
                  <a:rPr lang="fr-BE" sz="1800" dirty="0" smtClean="0"/>
                  <a:t>= </a:t>
                </a:r>
                <a:r>
                  <a:rPr lang="fr-BE" sz="1800" dirty="0" err="1" smtClean="0"/>
                  <a:t>average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nuclei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density</a:t>
                </a:r>
                <a:endParaRPr lang="fr-BE" sz="1800" dirty="0" smtClean="0"/>
              </a:p>
              <a:p>
                <a:pPr marL="857250" lvl="1" indent="-457200"/>
                <a:r>
                  <a:rPr lang="fr-BE" sz="1800" dirty="0" err="1" smtClean="0"/>
                  <a:t>Nuclear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density</a:t>
                </a:r>
                <a:r>
                  <a:rPr lang="fr-BE" sz="1800" dirty="0" smtClean="0"/>
                  <a:t> in the </a:t>
                </a:r>
                <a:r>
                  <a:rPr lang="fr-BE" sz="1800" dirty="0" err="1" smtClean="0"/>
                  <a:t>channel</a:t>
                </a:r>
                <a:r>
                  <a:rPr lang="fr-BE" sz="1800" dirty="0" smtClean="0"/>
                  <a:t> :</a:t>
                </a:r>
                <a:endParaRPr lang="fr-BE" sz="1800" dirty="0"/>
              </a:p>
              <a:p>
                <a:pPr marL="857250" lvl="1" indent="-457200"/>
                <a:endParaRPr lang="fr-BE" sz="1800" dirty="0" smtClean="0"/>
              </a:p>
              <a:p>
                <a:pPr marL="857250" lvl="1" indent="-457200"/>
                <a:endParaRPr lang="fr-BE" sz="1800" dirty="0" smtClean="0"/>
              </a:p>
              <a:p>
                <a:pPr marL="857250" lvl="1" indent="-457200"/>
                <a:endParaRPr lang="fr-BE" sz="1800" dirty="0"/>
              </a:p>
              <a:p>
                <a:pPr marL="857250" lvl="1" indent="-457200"/>
                <a:endParaRPr lang="fr-BE" sz="1800" dirty="0" smtClean="0"/>
              </a:p>
              <a:p>
                <a:pPr marL="857250" lvl="1" indent="-457200"/>
                <a:r>
                  <a:rPr lang="fr-BE" sz="1800" dirty="0" err="1" smtClean="0"/>
                  <a:t>Folding</a:t>
                </a:r>
                <a:r>
                  <a:rPr lang="fr-BE" sz="1800" dirty="0" smtClean="0"/>
                  <a:t> of the </a:t>
                </a:r>
                <a:r>
                  <a:rPr lang="fr-BE" sz="1800" dirty="0" err="1" smtClean="0"/>
                  <a:t>density</a:t>
                </a:r>
                <a:r>
                  <a:rPr lang="fr-BE" sz="1800" dirty="0" smtClean="0"/>
                  <a:t> over the sine </a:t>
                </a:r>
                <a:r>
                  <a:rPr lang="fr-BE" sz="1800" dirty="0" err="1" smtClean="0"/>
                  <a:t>trajectory</a:t>
                </a:r>
                <a:endParaRPr lang="fr-BE" sz="1800" dirty="0" smtClean="0"/>
              </a:p>
              <a:p>
                <a:pPr marL="857250" lvl="1" indent="-457200"/>
                <a:endParaRPr lang="fr-BE" sz="1800" dirty="0" smtClean="0"/>
              </a:p>
              <a:p>
                <a:pPr marL="857250" lvl="1" indent="-457200"/>
                <a:endParaRPr lang="fr-BE" sz="1800" dirty="0"/>
              </a:p>
              <a:p>
                <a:pPr marL="857250" lvl="1" indent="-457200"/>
                <a:endParaRPr lang="fr-BE" sz="1800" dirty="0" smtClean="0"/>
              </a:p>
              <a:p>
                <a:pPr marL="857250" lvl="1" indent="-457200"/>
                <a:r>
                  <a:rPr lang="fr-BE" sz="1800" dirty="0" err="1" smtClean="0"/>
                  <a:t>Typical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scaling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factors</a:t>
                </a:r>
                <a:r>
                  <a:rPr lang="fr-BE" sz="1800" dirty="0" smtClean="0"/>
                  <a:t> range </a:t>
                </a:r>
                <a:r>
                  <a:rPr lang="fr-BE" sz="1800" dirty="0" err="1" smtClean="0"/>
                  <a:t>from</a:t>
                </a:r>
                <a:r>
                  <a:rPr lang="fr-BE" sz="1800" dirty="0" smtClean="0"/>
                  <a:t> 0 to 2.5 for </a:t>
                </a:r>
                <a:r>
                  <a:rPr lang="fr-BE" sz="1800" dirty="0" err="1" smtClean="0"/>
                  <a:t>individual</a:t>
                </a:r>
                <a:r>
                  <a:rPr lang="fr-BE" sz="1800" dirty="0" smtClean="0"/>
                  <a:t> </a:t>
                </a:r>
                <a:r>
                  <a:rPr lang="fr-BE" sz="1800" dirty="0" err="1" smtClean="0"/>
                  <a:t>particles</a:t>
                </a:r>
                <a:endParaRPr lang="fr-BE" sz="1800" dirty="0" smtClean="0"/>
              </a:p>
              <a:p>
                <a:pPr marL="857250" lvl="1" indent="-457200"/>
                <a:endParaRPr lang="fr-BE" sz="1800" dirty="0"/>
              </a:p>
              <a:p>
                <a:pPr marL="857250" lvl="1" indent="-457200"/>
                <a:r>
                  <a:rPr lang="fr-BE" sz="1800" dirty="0" err="1"/>
                  <a:t>R</a:t>
                </a:r>
                <a:r>
                  <a:rPr lang="fr-BE" sz="1800" dirty="0" err="1" smtClean="0"/>
                  <a:t>eduction</a:t>
                </a:r>
                <a:r>
                  <a:rPr lang="fr-BE" sz="1800" dirty="0" smtClean="0"/>
                  <a:t> rates of the </a:t>
                </a:r>
                <a:r>
                  <a:rPr lang="fr-BE" sz="1800" dirty="0" err="1" smtClean="0"/>
                  <a:t>order</a:t>
                </a:r>
                <a:r>
                  <a:rPr lang="fr-BE" sz="1800" dirty="0" smtClean="0"/>
                  <a:t> of 12</a:t>
                </a:r>
              </a:p>
              <a:p>
                <a:pPr marL="800100" lvl="2" indent="0">
                  <a:buNone/>
                </a:pPr>
                <a:r>
                  <a:rPr lang="fr-BE" sz="1600" dirty="0" smtClean="0"/>
                  <a:t>	For 400GeV/c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BE" sz="1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fr-BE" sz="16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BE" sz="1600" dirty="0" smtClean="0"/>
                  <a:t>, R=13m, </a:t>
                </a:r>
                <a:r>
                  <a:rPr lang="el-GR" sz="1600" i="1" dirty="0" smtClean="0"/>
                  <a:t>σ</a:t>
                </a:r>
                <a:r>
                  <a:rPr lang="fr-BE" sz="1050" i="1" dirty="0" smtClean="0"/>
                  <a:t>x’</a:t>
                </a:r>
                <a:r>
                  <a:rPr lang="fr-BE" sz="1600" dirty="0" smtClean="0"/>
                  <a:t> = 10 </a:t>
                </a:r>
                <a:r>
                  <a:rPr lang="fr-BE" sz="1600" dirty="0" err="1" smtClean="0"/>
                  <a:t>urad</a:t>
                </a:r>
                <a:endParaRPr lang="fr-BE" sz="1800" dirty="0" smtClean="0"/>
              </a:p>
              <a:p>
                <a:pPr marL="857250" lvl="1" indent="-457200"/>
                <a:endParaRPr lang="fr-BE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836712"/>
                <a:ext cx="5544616" cy="5544616"/>
              </a:xfrm>
              <a:blipFill rotWithShape="1">
                <a:blip r:embed="rId5"/>
                <a:stretch>
                  <a:fillRect l="-1429" t="-1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3" y="3681028"/>
            <a:ext cx="3903767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17690"/>
            <a:ext cx="3120465" cy="72367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P. Schoofs, Update on the modelling of CC for FLUKA, CollUSM#28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Volume </a:t>
            </a:r>
            <a:r>
              <a:rPr lang="fr-BE" dirty="0" err="1" smtClean="0"/>
              <a:t>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3" y="836711"/>
                <a:ext cx="5647489" cy="5755121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fr-BE" sz="2000" dirty="0" smtClean="0"/>
                  <a:t>Quasi-Channeling</a:t>
                </a:r>
                <a:endParaRPr lang="fr-BE" sz="1800" dirty="0" smtClean="0"/>
              </a:p>
              <a:p>
                <a:pPr marL="857250" lvl="1" indent="-457200"/>
                <a:r>
                  <a:rPr lang="fr-BE" sz="1600" dirty="0" smtClean="0"/>
                  <a:t>Non channeled </a:t>
                </a:r>
                <a:r>
                  <a:rPr lang="fr-BE" sz="1600" dirty="0" err="1" smtClean="0"/>
                  <a:t>particles</a:t>
                </a:r>
                <a:endParaRPr lang="fr-BE" sz="1600" dirty="0" smtClean="0"/>
              </a:p>
              <a:p>
                <a:pPr marL="857250" lvl="1" indent="-457200"/>
                <a:r>
                  <a:rPr lang="fr-BE" sz="1600" dirty="0" smtClean="0"/>
                  <a:t>Crystal </a:t>
                </a:r>
                <a:r>
                  <a:rPr lang="fr-BE" sz="1600" dirty="0" err="1" smtClean="0"/>
                  <a:t>bending</a:t>
                </a:r>
                <a:r>
                  <a:rPr lang="fr-BE" sz="1600" dirty="0" smtClean="0"/>
                  <a:t> </a:t>
                </a:r>
                <a:r>
                  <a:rPr lang="fr-BE" sz="1600" dirty="0" smtClean="0">
                    <a:sym typeface="Wingdings" pitchFamily="2" charset="2"/>
                  </a:rPr>
                  <a:t> </a:t>
                </a:r>
                <a:r>
                  <a:rPr lang="fr-BE" sz="1600" dirty="0" err="1" smtClean="0">
                    <a:sym typeface="Wingdings" pitchFamily="2" charset="2"/>
                  </a:rPr>
                  <a:t>Tangency</a:t>
                </a:r>
                <a:r>
                  <a:rPr lang="fr-BE" sz="1600" dirty="0" smtClean="0">
                    <a:sym typeface="Wingdings" pitchFamily="2" charset="2"/>
                  </a:rPr>
                  <a:t> </a:t>
                </a:r>
                <a:r>
                  <a:rPr lang="fr-BE" sz="1600" dirty="0" err="1" smtClean="0">
                    <a:sym typeface="Wingdings" pitchFamily="2" charset="2"/>
                  </a:rPr>
                  <a:t>at</a:t>
                </a:r>
                <a:r>
                  <a:rPr lang="fr-BE" sz="1600" dirty="0" smtClean="0">
                    <a:sym typeface="Wingdings" pitchFamily="2" charset="2"/>
                  </a:rPr>
                  <a:t> </a:t>
                </a:r>
                <a:r>
                  <a:rPr lang="fr-BE" sz="1600" dirty="0" err="1" smtClean="0">
                    <a:sym typeface="Wingdings" pitchFamily="2" charset="2"/>
                  </a:rPr>
                  <a:t>some</a:t>
                </a:r>
                <a:r>
                  <a:rPr lang="fr-BE" sz="1600" dirty="0" smtClean="0">
                    <a:sym typeface="Wingdings" pitchFamily="2" charset="2"/>
                  </a:rPr>
                  <a:t> point</a:t>
                </a:r>
              </a:p>
              <a:p>
                <a:pPr marL="857250" lvl="1" indent="-457200"/>
                <a:r>
                  <a:rPr lang="fr-BE" sz="1600" dirty="0" smtClean="0">
                    <a:sym typeface="Wingdings" pitchFamily="2" charset="2"/>
                  </a:rPr>
                  <a:t>Single-</a:t>
                </a:r>
                <a:r>
                  <a:rPr lang="fr-BE" sz="1600" dirty="0" err="1" smtClean="0">
                    <a:sym typeface="Wingdings" pitchFamily="2" charset="2"/>
                  </a:rPr>
                  <a:t>scattering</a:t>
                </a:r>
                <a:r>
                  <a:rPr lang="fr-BE" sz="1600" dirty="0" smtClean="0">
                    <a:sym typeface="Wingdings" pitchFamily="2" charset="2"/>
                  </a:rPr>
                  <a:t> mode</a:t>
                </a:r>
              </a:p>
              <a:p>
                <a:pPr marL="857250" lvl="1" indent="-457200"/>
                <a:endParaRPr lang="fr-BE" sz="1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fr-BE" sz="2000" dirty="0" smtClean="0"/>
                  <a:t>Volume capture</a:t>
                </a:r>
              </a:p>
              <a:p>
                <a:pPr marL="857250" lvl="1" indent="-457200"/>
                <a:r>
                  <a:rPr lang="fr-BE" sz="1600" dirty="0" err="1" smtClean="0"/>
                  <a:t>Tangency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region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begins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when</a:t>
                </a:r>
                <a:r>
                  <a:rPr lang="fr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fr-BE" sz="160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fr-BE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GB" sz="1600" dirty="0" smtClean="0"/>
              </a:p>
              <a:p>
                <a:pPr marL="1257300" lvl="2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/>
                            <a:sym typeface="Wingdings" pitchFamily="2" charset="2"/>
                          </a:rPr>
                          <m:t>𝐸</m:t>
                        </m:r>
                      </m:e>
                      <m:sub>
                        <m:r>
                          <a:rPr lang="fr-BE" sz="1400" i="1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sub>
                    </m:sSub>
                    <m:r>
                      <a:rPr lang="fr-BE" sz="1400" i="1"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𝑈</m:t>
                        </m:r>
                      </m:e>
                      <m:sub>
                        <m: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</m:sub>
                    </m:sSub>
                    <m:r>
                      <a:rPr lang="fr-BE" sz="1400" i="1">
                        <a:latin typeface="Cambria Math"/>
                        <a:ea typeface="Cambria Math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𝑑</m:t>
                        </m:r>
                      </m:e>
                      <m:sub>
                        <m:r>
                          <a:rPr lang="fr-BE" sz="1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𝑝</m:t>
                        </m:r>
                      </m:sub>
                    </m:sSub>
                    <m:r>
                      <a:rPr lang="fr-BE" sz="1400" i="1">
                        <a:latin typeface="Cambria Math"/>
                        <a:ea typeface="Cambria Math"/>
                        <a:sym typeface="Wingdings" pitchFamily="2" charset="2"/>
                      </a:rPr>
                      <m:t>/2)</m:t>
                    </m:r>
                  </m:oMath>
                </a14:m>
                <a:endParaRPr lang="en-GB" sz="1400" dirty="0"/>
              </a:p>
              <a:p>
                <a:pPr marL="857250" lvl="1" indent="-457200"/>
                <a:r>
                  <a:rPr lang="fr-BE" sz="1600" dirty="0" smtClean="0"/>
                  <a:t>Transverse </a:t>
                </a:r>
                <a:r>
                  <a:rPr lang="fr-BE" sz="1600" dirty="0" err="1" smtClean="0"/>
                  <a:t>energy</a:t>
                </a:r>
                <a:r>
                  <a:rPr lang="fr-BE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6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BE" sz="1600" i="1">
                        <a:latin typeface="Cambria Math"/>
                      </a:rPr>
                      <m:t> </m:t>
                    </m:r>
                  </m:oMath>
                </a14:m>
                <a:r>
                  <a:rPr lang="fr-BE" sz="1600" dirty="0" smtClean="0"/>
                  <a:t> associated </a:t>
                </a:r>
                <a:r>
                  <a:rPr lang="fr-BE" sz="1600" dirty="0" err="1" smtClean="0"/>
                  <a:t>with</a:t>
                </a:r>
                <a:r>
                  <a:rPr lang="fr-BE" sz="1600" dirty="0" smtClean="0"/>
                  <a:t> the quasi-channeled </a:t>
                </a:r>
                <a:r>
                  <a:rPr lang="fr-BE" sz="1600" dirty="0" err="1" smtClean="0"/>
                  <a:t>particle</a:t>
                </a:r>
                <a:endParaRPr lang="en-GB" sz="1600" dirty="0" smtClean="0"/>
              </a:p>
              <a:p>
                <a:pPr marL="8572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6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600" dirty="0" smtClean="0"/>
                  <a:t> can be modified by </a:t>
                </a:r>
                <a:r>
                  <a:rPr lang="en-GB" sz="1600" dirty="0"/>
                  <a:t>C</a:t>
                </a:r>
                <a:r>
                  <a:rPr lang="en-GB" sz="1600" dirty="0" smtClean="0"/>
                  <a:t>oulomb scatterings</a:t>
                </a:r>
              </a:p>
              <a:p>
                <a:pPr marL="857250" lvl="1" indent="-457200"/>
                <a:r>
                  <a:rPr lang="fr-BE" sz="1600" b="1" dirty="0" smtClean="0"/>
                  <a:t>IF</a:t>
                </a:r>
                <a:r>
                  <a:rPr lang="fr-BE" sz="1600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BE" sz="16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600" dirty="0" smtClean="0"/>
                  <a:t> drops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BE" sz="16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𝑈</m:t>
                        </m:r>
                      </m:e>
                      <m:sub>
                        <m:r>
                          <a:rPr lang="fr-BE" sz="16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fr-BE" sz="16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BE" sz="16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BE" sz="16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BE" sz="16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fr-BE" sz="1600" i="1">
                                    <a:latin typeface="Cambria Math"/>
                                    <a:ea typeface="Cambria Math"/>
                                    <a:sym typeface="Wingdings" pitchFamily="2" charset="2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fr-BE" sz="1600" i="1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 smtClean="0">
                    <a:sym typeface="Wingdings" pitchFamily="2" charset="2"/>
                  </a:rPr>
                  <a:t> </a:t>
                </a:r>
                <a:r>
                  <a:rPr lang="en-GB" sz="1600" dirty="0" smtClean="0"/>
                  <a:t>CAPTURE</a:t>
                </a:r>
              </a:p>
              <a:p>
                <a:pPr marL="857250" lvl="1" indent="-457200"/>
                <a:endParaRPr lang="en-GB" sz="1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fr-BE" sz="2000" dirty="0" smtClean="0"/>
                  <a:t>Volume </a:t>
                </a:r>
                <a:r>
                  <a:rPr lang="fr-BE" sz="2000" dirty="0" err="1" smtClean="0"/>
                  <a:t>reflection</a:t>
                </a:r>
                <a:endParaRPr lang="fr-BE" sz="2000" dirty="0" smtClean="0"/>
              </a:p>
              <a:p>
                <a:pPr marL="857250" lvl="1" indent="-457200"/>
                <a:r>
                  <a:rPr lang="fr-BE" sz="1600" b="1" dirty="0" smtClean="0"/>
                  <a:t>IF NOT </a:t>
                </a:r>
                <a:r>
                  <a:rPr lang="fr-BE" sz="1600" dirty="0" smtClean="0"/>
                  <a:t>: </a:t>
                </a:r>
                <a:r>
                  <a:rPr lang="fr-BE" sz="1600" dirty="0" err="1" smtClean="0"/>
                  <a:t>Particle</a:t>
                </a:r>
                <a:r>
                  <a:rPr lang="fr-BE" sz="1600" dirty="0" smtClean="0"/>
                  <a:t> escapes the </a:t>
                </a:r>
                <a:r>
                  <a:rPr lang="fr-BE" sz="1600" dirty="0" err="1" smtClean="0"/>
                  <a:t>region</a:t>
                </a:r>
                <a:r>
                  <a:rPr lang="fr-BE" sz="1600" dirty="0" smtClean="0"/>
                  <a:t> and is </a:t>
                </a:r>
                <a:r>
                  <a:rPr lang="fr-BE" sz="1600" dirty="0" err="1" smtClean="0"/>
                  <a:t>reflected</a:t>
                </a:r>
                <a:endParaRPr lang="fr-BE" sz="1600" dirty="0" smtClean="0"/>
              </a:p>
              <a:p>
                <a:pPr marL="857250" lvl="1" indent="-457200"/>
                <a:r>
                  <a:rPr lang="fr-BE" sz="1600" dirty="0" smtClean="0"/>
                  <a:t>One-time kick </a:t>
                </a:r>
                <a:r>
                  <a:rPr lang="fr-BE" sz="1600" dirty="0" err="1" smtClean="0"/>
                  <a:t>towards</a:t>
                </a:r>
                <a:r>
                  <a:rPr lang="fr-BE" sz="1600" dirty="0" smtClean="0"/>
                  <a:t> the </a:t>
                </a:r>
                <a:r>
                  <a:rPr lang="fr-BE" sz="1600" dirty="0" err="1" smtClean="0"/>
                  <a:t>outer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side</a:t>
                </a:r>
                <a:r>
                  <a:rPr lang="fr-BE" sz="1600" dirty="0" smtClean="0"/>
                  <a:t> of the </a:t>
                </a:r>
                <a:r>
                  <a:rPr lang="fr-BE" sz="1600" dirty="0" err="1" smtClean="0"/>
                  <a:t>bend</a:t>
                </a:r>
                <a:endParaRPr lang="fr-BE" sz="1600" dirty="0" smtClean="0"/>
              </a:p>
              <a:p>
                <a:pPr marL="857250" lvl="1" indent="-457200"/>
                <a:endParaRPr lang="fr-BE" sz="1600" dirty="0"/>
              </a:p>
              <a:p>
                <a:pPr marL="857250" lvl="1" indent="-457200"/>
                <a:endParaRPr lang="fr-BE" sz="1600" dirty="0" smtClean="0"/>
              </a:p>
              <a:p>
                <a:pPr marL="857250" lvl="1" indent="-457200"/>
                <a:endParaRPr lang="fr-BE" sz="1600" dirty="0"/>
              </a:p>
              <a:p>
                <a:pPr marL="857250" lvl="1" indent="-457200"/>
                <a:r>
                  <a:rPr lang="fr-BE" sz="1600" dirty="0" smtClean="0"/>
                  <a:t>Exception : </a:t>
                </a:r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non-channeled </a:t>
                </a:r>
                <a:r>
                  <a:rPr lang="fr-BE" sz="16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particles</a:t>
                </a:r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fr-BE" sz="16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with</a:t>
                </a:r>
                <a:r>
                  <a:rPr lang="fr-BE" sz="16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BE" sz="1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16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16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fr-BE" sz="16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fr-BE" sz="16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≤ </m:t>
                    </m:r>
                    <m:sSub>
                      <m:sSubPr>
                        <m:ctrlPr>
                          <a:rPr lang="fr-BE" sz="1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fr-BE" sz="16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GB" sz="1600" b="1" dirty="0" smtClean="0"/>
              </a:p>
              <a:p>
                <a:pPr marL="1257300" lvl="2" indent="-457200"/>
                <a:r>
                  <a:rPr lang="fr-BE" sz="1400" dirty="0" smtClean="0"/>
                  <a:t>VR kick </a:t>
                </a:r>
                <a:r>
                  <a:rPr lang="fr-BE" sz="1400" dirty="0" err="1" smtClean="0"/>
                  <a:t>gradually</a:t>
                </a:r>
                <a:r>
                  <a:rPr lang="fr-BE" sz="1400" dirty="0" smtClean="0"/>
                  <a:t> </a:t>
                </a:r>
                <a:r>
                  <a:rPr lang="fr-BE" sz="1400" dirty="0" err="1" smtClean="0"/>
                  <a:t>increasing</a:t>
                </a:r>
                <a:r>
                  <a:rPr lang="fr-BE" sz="1400" dirty="0" smtClean="0"/>
                  <a:t> </a:t>
                </a:r>
                <a:endParaRPr lang="fr-BE" sz="1600" dirty="0" smtClean="0"/>
              </a:p>
              <a:p>
                <a:pPr marL="857250" lvl="1" indent="-457200">
                  <a:buFont typeface="+mj-lt"/>
                  <a:buAutoNum type="arabicPeriod"/>
                </a:pPr>
                <a:endParaRPr lang="en-GB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3" y="836711"/>
                <a:ext cx="5647489" cy="5755121"/>
              </a:xfrm>
              <a:blipFill rotWithShape="1">
                <a:blip r:embed="rId2"/>
                <a:stretch>
                  <a:fillRect l="-1296" t="-1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0" y="5176455"/>
            <a:ext cx="2204412" cy="56719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64088" y="868650"/>
            <a:ext cx="3600400" cy="1408222"/>
            <a:chOff x="5220072" y="868650"/>
            <a:chExt cx="3672408" cy="1264206"/>
          </a:xfrm>
        </p:grpSpPr>
        <p:sp>
          <p:nvSpPr>
            <p:cNvPr id="10" name="Flowchart: Process 9"/>
            <p:cNvSpPr/>
            <p:nvPr/>
          </p:nvSpPr>
          <p:spPr>
            <a:xfrm>
              <a:off x="5220072" y="1278000"/>
              <a:ext cx="288032" cy="35280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8104" y="1268760"/>
              <a:ext cx="1440160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0072" y="1268760"/>
              <a:ext cx="367240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66000" y="1268760"/>
              <a:ext cx="432048" cy="3600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7416000" y="1268760"/>
              <a:ext cx="1476000" cy="360040"/>
            </a:xfrm>
            <a:prstGeom prst="flowChart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7182024" y="1196752"/>
              <a:ext cx="8976" cy="72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/>
            <p:cNvSpPr/>
            <p:nvPr/>
          </p:nvSpPr>
          <p:spPr>
            <a:xfrm>
              <a:off x="7146000" y="1988856"/>
              <a:ext cx="90000" cy="1440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08104" y="1645334"/>
                  <a:ext cx="1440140" cy="407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50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Quasi-channeling</a:t>
                  </a:r>
                </a:p>
                <a:p>
                  <a:pPr algn="ctr"/>
                  <a:r>
                    <a:rPr lang="en-GB" sz="1000" b="1" dirty="0" smtClean="0">
                      <a:solidFill>
                        <a:schemeClr val="accent6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BE" sz="9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  <m:r>
                        <a:rPr lang="fr-BE" sz="9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sub>
                      </m:sSub>
                      <m:r>
                        <a:rPr lang="fr-BE" sz="900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9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BE" sz="9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fr-BE" sz="9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&lt;−</m:t>
                      </m:r>
                      <m:sSub>
                        <m:sSubPr>
                          <m:ctrlP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fr-BE" sz="9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  <m:r>
                        <a:rPr lang="fr-BE" sz="9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GB" sz="9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1645334"/>
                  <a:ext cx="1440140" cy="407804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95243" y="868650"/>
                  <a:ext cx="1542411" cy="359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Possible </a:t>
                  </a:r>
                  <a:r>
                    <a:rPr lang="fr-BE" sz="1000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Channeling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fr-BE" sz="1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10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0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BE" sz="1000" b="1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fr-BE" sz="1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≤ </m:t>
                        </m:r>
                        <m:sSub>
                          <m:sSubPr>
                            <m:ctrlPr>
                              <a:rPr lang="fr-BE" sz="1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1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fr-BE" sz="1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en-GB" sz="1000" b="1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243" y="868650"/>
                  <a:ext cx="1542411" cy="359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452340" y="1628800"/>
                  <a:ext cx="1440140" cy="407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050" b="1" dirty="0" smtClean="0">
                      <a:solidFill>
                        <a:schemeClr val="accent2">
                          <a:lumMod val="75000"/>
                        </a:schemeClr>
                      </a:solidFill>
                    </a:rPr>
                    <a:t>Amorphous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GB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fr-BE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fr-BE" sz="9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&gt;</m:t>
                        </m:r>
                        <m:sSub>
                          <m:sSubPr>
                            <m:ctrlPr>
                              <a:rPr lang="fr-BE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fr-BE" sz="9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fr-BE" sz="9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en-GB" sz="9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40" y="1628800"/>
                  <a:ext cx="1440140" cy="407804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7056276" y="1832702"/>
              <a:ext cx="3960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208564" y="5322508"/>
            <a:ext cx="257742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/>
            <a:r>
              <a:rPr lang="fr-BE" sz="1000" dirty="0" smtClean="0">
                <a:latin typeface="Cambria" pitchFamily="18" charset="0"/>
              </a:rPr>
              <a:t>[M</a:t>
            </a:r>
            <a:r>
              <a:rPr lang="fr-BE" sz="1000" dirty="0">
                <a:latin typeface="Cambria" pitchFamily="18" charset="0"/>
              </a:rPr>
              <a:t>. Bondarenco, arXiv:0911.0107v3, </a:t>
            </a:r>
            <a:r>
              <a:rPr lang="fr-BE" sz="1000" dirty="0" smtClean="0">
                <a:latin typeface="Cambria" pitchFamily="18" charset="0"/>
              </a:rPr>
              <a:t>2010]</a:t>
            </a:r>
            <a:endParaRPr lang="fr-BE" sz="1000" dirty="0">
              <a:latin typeface="Cambria" pitchFamily="18" charset="0"/>
            </a:endParaRPr>
          </a:p>
          <a:p>
            <a:r>
              <a:rPr lang="fr-BE" dirty="0" smtClean="0"/>
              <a:t> 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14" y="2303173"/>
            <a:ext cx="2844172" cy="148586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754993" y="3762739"/>
            <a:ext cx="3533023" cy="1644548"/>
            <a:chOff x="5754993" y="3762739"/>
            <a:chExt cx="3533023" cy="16445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93" y="3762739"/>
              <a:ext cx="2818589" cy="1551495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7340488" y="4437112"/>
              <a:ext cx="327856" cy="73934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96336" y="5176455"/>
              <a:ext cx="16916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00" dirty="0" err="1" smtClean="0">
                  <a:solidFill>
                    <a:srgbClr val="2C2C2C"/>
                  </a:solidFill>
                  <a:latin typeface="Cambria" pitchFamily="18" charset="0"/>
                </a:rPr>
                <a:t>tangency</a:t>
              </a:r>
              <a:r>
                <a:rPr lang="fr-BE" sz="900" dirty="0" smtClean="0">
                  <a:solidFill>
                    <a:srgbClr val="2C2C2C"/>
                  </a:solidFill>
                  <a:latin typeface="Cambria" pitchFamily="18" charset="0"/>
                </a:rPr>
                <a:t> </a:t>
              </a:r>
              <a:r>
                <a:rPr lang="fr-BE" sz="900" dirty="0" err="1" smtClean="0">
                  <a:solidFill>
                    <a:srgbClr val="2C2C2C"/>
                  </a:solidFill>
                  <a:latin typeface="Cambria" pitchFamily="18" charset="0"/>
                </a:rPr>
                <a:t>region</a:t>
              </a:r>
              <a:endParaRPr lang="en-GB" sz="900" dirty="0">
                <a:solidFill>
                  <a:srgbClr val="2C2C2C"/>
                </a:solidFill>
                <a:latin typeface="Cambria" pitchFamily="18" charset="0"/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20, 2013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P. Schoofs, Update on the modelling of CC for FLUKA, CollUSM#28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D315-5386-4778-97B7-869335F3B6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74476" y="5743757"/>
            <a:ext cx="309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3861AA"/>
                </a:solidFill>
                <a:latin typeface="Cambria" panose="02040503050406030204" pitchFamily="18" charset="0"/>
              </a:rPr>
              <a:t>(</a:t>
            </a:r>
            <a:r>
              <a:rPr lang="fr-BE" sz="1200" dirty="0" err="1" smtClean="0">
                <a:solidFill>
                  <a:srgbClr val="3861AA"/>
                </a:solidFill>
                <a:latin typeface="Cambria" panose="02040503050406030204" pitchFamily="18" charset="0"/>
              </a:rPr>
              <a:t>Thanks</a:t>
            </a:r>
            <a:r>
              <a:rPr lang="fr-BE" sz="1200" dirty="0" smtClean="0">
                <a:solidFill>
                  <a:srgbClr val="3861AA"/>
                </a:solidFill>
                <a:latin typeface="Cambria" panose="02040503050406030204" pitchFamily="18" charset="0"/>
              </a:rPr>
              <a:t> to Daniele for </a:t>
            </a:r>
            <a:r>
              <a:rPr lang="fr-BE" sz="1200" dirty="0" err="1" smtClean="0">
                <a:solidFill>
                  <a:srgbClr val="3861AA"/>
                </a:solidFill>
                <a:latin typeface="Cambria" panose="02040503050406030204" pitchFamily="18" charset="0"/>
              </a:rPr>
              <a:t>pointing</a:t>
            </a:r>
            <a:r>
              <a:rPr lang="fr-BE" sz="1200" dirty="0" smtClean="0">
                <a:solidFill>
                  <a:srgbClr val="3861AA"/>
                </a:solidFill>
                <a:latin typeface="Cambria" panose="02040503050406030204" pitchFamily="18" charset="0"/>
              </a:rPr>
              <a:t> </a:t>
            </a:r>
            <a:r>
              <a:rPr lang="fr-BE" sz="1200" dirty="0" err="1" smtClean="0">
                <a:solidFill>
                  <a:srgbClr val="3861AA"/>
                </a:solidFill>
                <a:latin typeface="Cambria" panose="02040503050406030204" pitchFamily="18" charset="0"/>
              </a:rPr>
              <a:t>this</a:t>
            </a:r>
            <a:r>
              <a:rPr lang="fr-BE" sz="1200" dirty="0" smtClean="0">
                <a:solidFill>
                  <a:srgbClr val="3861AA"/>
                </a:solidFill>
                <a:latin typeface="Cambria" panose="02040503050406030204" pitchFamily="18" charset="0"/>
              </a:rPr>
              <a:t> out ! </a:t>
            </a:r>
            <a:r>
              <a:rPr lang="fr-BE" sz="1200" smtClean="0">
                <a:solidFill>
                  <a:srgbClr val="3861AA"/>
                </a:solidFill>
                <a:latin typeface="Cambria" panose="02040503050406030204" pitchFamily="18" charset="0"/>
              </a:rPr>
              <a:t>)</a:t>
            </a:r>
            <a:endParaRPr lang="en-GB" sz="1200" dirty="0">
              <a:solidFill>
                <a:srgbClr val="3861A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theme/theme1.xml><?xml version="1.0" encoding="utf-8"?>
<a:theme xmlns:a="http://schemas.openxmlformats.org/drawingml/2006/main" name="FLUKA model of crystal channe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10393</TotalTime>
  <Words>1549</Words>
  <Application>Microsoft Office PowerPoint</Application>
  <PresentationFormat>On-screen Show (4:3)</PresentationFormat>
  <Paragraphs>333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FLUKA model of crystal channeling</vt:lpstr>
      <vt:lpstr>Update on the modelling of crystal channeling for FLUKA</vt:lpstr>
      <vt:lpstr>Outline</vt:lpstr>
      <vt:lpstr>Introduction</vt:lpstr>
      <vt:lpstr>Frame of reference</vt:lpstr>
      <vt:lpstr>Continuous Potential in a Crystal</vt:lpstr>
      <vt:lpstr>Continuous Potential in a Crystal</vt:lpstr>
      <vt:lpstr>Interactions in channeling</vt:lpstr>
      <vt:lpstr>Interactions in Channeling</vt:lpstr>
      <vt:lpstr>Volume effects</vt:lpstr>
      <vt:lpstr>Exit kick</vt:lpstr>
      <vt:lpstr>Results</vt:lpstr>
      <vt:lpstr>Results</vt:lpstr>
      <vt:lpstr>Results</vt:lpstr>
      <vt:lpstr>Results</vt:lpstr>
      <vt:lpstr>Results</vt:lpstr>
      <vt:lpstr>Conclusions</vt:lpstr>
      <vt:lpstr> </vt:lpstr>
      <vt:lpstr>Backup</vt:lpstr>
      <vt:lpstr>Backup</vt:lpstr>
      <vt:lpstr>Backup</vt:lpstr>
      <vt:lpstr>Backup</vt:lpstr>
      <vt:lpstr>Backup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FLUKA model of crystal channeling</dc:title>
  <dc:creator>pschoofs</dc:creator>
  <cp:lastModifiedBy>Philippe Schoofs</cp:lastModifiedBy>
  <cp:revision>229</cp:revision>
  <cp:lastPrinted>2013-04-23T07:13:59Z</cp:lastPrinted>
  <dcterms:created xsi:type="dcterms:W3CDTF">2012-04-19T15:23:27Z</dcterms:created>
  <dcterms:modified xsi:type="dcterms:W3CDTF">2013-09-20T13:42:28Z</dcterms:modified>
</cp:coreProperties>
</file>