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24"/>
  </p:notesMasterIdLst>
  <p:handoutMasterIdLst>
    <p:handoutMasterId r:id="rId25"/>
  </p:handoutMasterIdLst>
  <p:sldIdLst>
    <p:sldId id="273" r:id="rId5"/>
    <p:sldId id="274" r:id="rId6"/>
    <p:sldId id="278" r:id="rId7"/>
    <p:sldId id="279" r:id="rId8"/>
    <p:sldId id="264" r:id="rId9"/>
    <p:sldId id="275" r:id="rId10"/>
    <p:sldId id="280" r:id="rId11"/>
    <p:sldId id="265" r:id="rId12"/>
    <p:sldId id="281" r:id="rId13"/>
    <p:sldId id="269" r:id="rId14"/>
    <p:sldId id="271" r:id="rId15"/>
    <p:sldId id="272" r:id="rId16"/>
    <p:sldId id="267" r:id="rId17"/>
    <p:sldId id="270" r:id="rId18"/>
    <p:sldId id="277" r:id="rId19"/>
    <p:sldId id="282" r:id="rId20"/>
    <p:sldId id="284" r:id="rId21"/>
    <p:sldId id="283" r:id="rId22"/>
    <p:sldId id="285" r:id="rId23"/>
  </p:sldIdLst>
  <p:sldSz cx="9906000" cy="6858000" type="A4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io Ramos" initials="" lastIdx="8" clrIdx="0"/>
  <p:cmAuthor id="1" name="Fede" initials="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E582A"/>
    <a:srgbClr val="FF0101"/>
    <a:srgbClr val="FFFFFF"/>
    <a:srgbClr val="FF0066"/>
    <a:srgbClr val="FF6600"/>
    <a:srgbClr val="FF2525"/>
    <a:srgbClr val="FF6161"/>
    <a:srgbClr val="558CBF"/>
    <a:srgbClr val="C9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3" autoAdjust="0"/>
    <p:restoredTop sz="99882" autoAdjust="0"/>
  </p:normalViewPr>
  <p:slideViewPr>
    <p:cSldViewPr snapToGrid="0">
      <p:cViewPr>
        <p:scale>
          <a:sx n="100" d="100"/>
          <a:sy n="100" d="100"/>
        </p:scale>
        <p:origin x="-1716" y="-60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86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Copper</a:t>
            </a:r>
            <a:endParaRPr lang="fr-FR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Sheet1!$A$1:$A$12</c:f>
              <c:numCache>
                <c:formatCode>General</c:formatCode>
                <c:ptCount val="12"/>
                <c:pt idx="0">
                  <c:v>-73</c:v>
                </c:pt>
                <c:pt idx="1">
                  <c:v>27</c:v>
                </c:pt>
                <c:pt idx="2">
                  <c:v>127</c:v>
                </c:pt>
                <c:pt idx="3">
                  <c:v>227</c:v>
                </c:pt>
                <c:pt idx="4">
                  <c:v>327</c:v>
                </c:pt>
                <c:pt idx="5">
                  <c:v>427</c:v>
                </c:pt>
                <c:pt idx="6">
                  <c:v>527</c:v>
                </c:pt>
                <c:pt idx="7">
                  <c:v>627</c:v>
                </c:pt>
                <c:pt idx="8">
                  <c:v>727</c:v>
                </c:pt>
                <c:pt idx="9">
                  <c:v>827</c:v>
                </c:pt>
                <c:pt idx="10">
                  <c:v>927</c:v>
                </c:pt>
                <c:pt idx="11">
                  <c:v>1027</c:v>
                </c:pt>
              </c:numCache>
            </c:numRef>
          </c:xVal>
          <c:yVal>
            <c:numRef>
              <c:f>Sheet1!$B$1:$B$12</c:f>
              <c:numCache>
                <c:formatCode>0.00E+00</c:formatCode>
                <c:ptCount val="12"/>
                <c:pt idx="0">
                  <c:v>1.044E-8</c:v>
                </c:pt>
                <c:pt idx="1">
                  <c:v>1.7199999999999999E-8</c:v>
                </c:pt>
                <c:pt idx="2">
                  <c:v>2.4E-8</c:v>
                </c:pt>
                <c:pt idx="3">
                  <c:v>3.0899999999999999E-8</c:v>
                </c:pt>
                <c:pt idx="4">
                  <c:v>3.7900000000000002E-8</c:v>
                </c:pt>
                <c:pt idx="5">
                  <c:v>4.51E-8</c:v>
                </c:pt>
                <c:pt idx="6">
                  <c:v>5.2600000000000001E-8</c:v>
                </c:pt>
                <c:pt idx="7">
                  <c:v>6.0399999999999998E-8</c:v>
                </c:pt>
                <c:pt idx="8">
                  <c:v>6.8600000000000005E-8</c:v>
                </c:pt>
                <c:pt idx="9">
                  <c:v>7.7200000000000003E-8</c:v>
                </c:pt>
                <c:pt idx="10">
                  <c:v>8.6200000000000004E-8</c:v>
                </c:pt>
                <c:pt idx="11">
                  <c:v>9.5900000000000005E-8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72224"/>
        <c:axId val="85174144"/>
      </c:scatterChart>
      <c:valAx>
        <c:axId val="8517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Temperature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174144"/>
        <c:crosses val="autoZero"/>
        <c:crossBetween val="midCat"/>
      </c:valAx>
      <c:valAx>
        <c:axId val="85174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Electric</a:t>
                </a:r>
                <a:r>
                  <a:rPr lang="fr-FR" baseline="0"/>
                  <a:t> resistivity (</a:t>
                </a:r>
                <a:r>
                  <a:rPr lang="el-GR" baseline="0">
                    <a:latin typeface="Arial"/>
                    <a:cs typeface="Arial"/>
                  </a:rPr>
                  <a:t>Ω</a:t>
                </a:r>
                <a:r>
                  <a:rPr lang="en-US" baseline="0">
                    <a:latin typeface="Arial"/>
                    <a:cs typeface="Arial"/>
                  </a:rPr>
                  <a:t>m</a:t>
                </a:r>
                <a:r>
                  <a:rPr lang="fr-FR" baseline="0"/>
                  <a:t>)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2.7777777777777779E-3"/>
              <c:y val="0.24759212194048769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spPr>
          <a:noFill/>
        </c:spPr>
        <c:crossAx val="851722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0.17083</cdr:x>
      <cdr:y>0.51741</cdr:y>
    </cdr:from>
    <cdr:to>
      <cdr:x>0.37083</cdr:x>
      <cdr:y>0.85075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1050" y="1419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0.15486</cdr:x>
      <cdr:y>0.6151</cdr:y>
    </cdr:from>
    <cdr:to>
      <cdr:x>0.27569</cdr:x>
      <cdr:y>0.68917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8025" y="1873228"/>
          <a:ext cx="552450" cy="225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>
              <a:solidFill>
                <a:srgbClr val="0000FF"/>
              </a:solidFill>
            </a:rPr>
            <a:t>1.7</a:t>
          </a:r>
          <a:r>
            <a:rPr lang="fr-FR" sz="1100" baseline="30000" dirty="0" smtClean="0">
              <a:solidFill>
                <a:srgbClr val="0000FF"/>
              </a:solidFill>
            </a:rPr>
            <a:t>e-8</a:t>
          </a:r>
          <a:endParaRPr lang="fr-FR" sz="1100" baseline="300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0.38542</cdr:x>
      <cdr:y>0.49625</cdr:y>
    </cdr:from>
    <cdr:to>
      <cdr:x>0.50625</cdr:x>
      <cdr:y>0.57032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62125" y="1511277"/>
          <a:ext cx="552450" cy="225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rgbClr val="0000FF"/>
              </a:solidFill>
            </a:rPr>
            <a:t>4.3</a:t>
          </a:r>
          <a:r>
            <a:rPr lang="fr-FR" sz="1100" baseline="30000" dirty="0" smtClean="0">
              <a:solidFill>
                <a:srgbClr val="0000FF"/>
              </a:solidFill>
            </a:rPr>
            <a:t>e</a:t>
          </a:r>
          <a:r>
            <a:rPr lang="fr-FR" baseline="30000" dirty="0">
              <a:solidFill>
                <a:srgbClr val="0000FF"/>
              </a:solidFill>
            </a:rPr>
            <a:t>-8</a:t>
          </a:r>
          <a:endParaRPr lang="fr-FR" sz="1100" baseline="30000" dirty="0" smtClean="0">
            <a:solidFill>
              <a:srgbClr val="0000FF"/>
            </a:solidFill>
          </a:endParaRPr>
        </a:p>
        <a:p xmlns:a="http://schemas.openxmlformats.org/drawingml/2006/main">
          <a:endParaRPr lang="fr-FR" sz="1100" dirty="0">
            <a:solidFill>
              <a:srgbClr val="0000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987" cy="49729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529" y="0"/>
            <a:ext cx="2890987" cy="49729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9A0F4B-1E08-4893-8CFB-3D6275498224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748"/>
            <a:ext cx="2890987" cy="49729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529" y="9427748"/>
            <a:ext cx="2890987" cy="49729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2F57A-5C54-41A7-B811-11AFCB48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414" cy="49569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101" y="1"/>
            <a:ext cx="2889414" cy="49569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31421C-40F9-4257-A8DB-AF3B8FEE34D2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474"/>
            <a:ext cx="5335270" cy="4466027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748"/>
            <a:ext cx="2889414" cy="49729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101" y="9427748"/>
            <a:ext cx="2889414" cy="49729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A77AFB-CB1E-4642-974B-BA8E701B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36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16/08/2013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LR - BBC Pre-Study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"/>
            <a:ext cx="9906000" cy="720000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220" y="6408010"/>
            <a:ext cx="2311400" cy="213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r>
              <a:rPr lang="en-US" dirty="0" smtClean="0"/>
              <a:t>16/08/2013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10"/>
            <a:ext cx="4011600" cy="221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r>
              <a:rPr lang="en-US" dirty="0" smtClean="0"/>
              <a:t>LR - BBC Pre-Study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408011"/>
            <a:ext cx="1400300" cy="208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7220" y="6330287"/>
            <a:ext cx="885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 bwMode="auto">
          <a:xfrm rot="16200000">
            <a:off x="-1152000" y="3543843"/>
            <a:ext cx="3130009" cy="3847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500" b="0" i="0" kern="1200" spc="-40" baseline="0" dirty="0">
                <a:solidFill>
                  <a:srgbClr val="0055A0"/>
                </a:solidFill>
                <a:effectLst/>
                <a:latin typeface="Calibri" pitchFamily="34" charset="0"/>
                <a:ea typeface="Palatino" charset="0"/>
                <a:cs typeface="Calibri" pitchFamily="34" charset="0"/>
              </a:rPr>
              <a:t>Engineering Department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 rot="16200000">
            <a:off x="108000" y="1440000"/>
            <a:ext cx="614768" cy="666000"/>
          </a:xfrm>
          <a:prstGeom prst="ellipse">
            <a:avLst/>
          </a:prstGeom>
          <a:solidFill>
            <a:srgbClr val="6E6E6E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79375" dist="38100" dir="2700000" algn="ctr" rotWithShape="0">
              <a:schemeClr val="bg1">
                <a:lumMod val="65000"/>
                <a:alpha val="92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08000" y="5517712"/>
            <a:ext cx="576960" cy="57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456" y="1152000"/>
            <a:ext cx="792000" cy="50853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 - BBC Pre-Study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4350" y="1628800"/>
            <a:ext cx="9048750" cy="36724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</a:rPr>
              <a:t>STATUS of BBC  </a:t>
            </a:r>
            <a:r>
              <a:rPr lang="en-US" sz="4000" b="1" dirty="0">
                <a:solidFill>
                  <a:srgbClr val="002060"/>
                </a:solidFill>
              </a:rPr>
              <a:t>D</a:t>
            </a:r>
            <a:r>
              <a:rPr lang="en-US" sz="4000" b="1" dirty="0" smtClean="0">
                <a:solidFill>
                  <a:srgbClr val="002060"/>
                </a:solidFill>
              </a:rPr>
              <a:t>ESIGN </a:t>
            </a:r>
            <a:r>
              <a:rPr lang="en-US" sz="4000" b="1" dirty="0" smtClean="0">
                <a:solidFill>
                  <a:srgbClr val="002060"/>
                </a:solidFill>
              </a:rPr>
              <a:t>and </a:t>
            </a:r>
            <a:r>
              <a:rPr lang="en-US" sz="4000" b="1" dirty="0" smtClean="0">
                <a:solidFill>
                  <a:srgbClr val="002060"/>
                </a:solidFill>
              </a:rPr>
              <a:t>ENGINEERING : PRELIMINARY </a:t>
            </a:r>
            <a:r>
              <a:rPr lang="en-US" sz="4000" b="1" dirty="0" smtClean="0">
                <a:solidFill>
                  <a:srgbClr val="002060"/>
                </a:solidFill>
              </a:rPr>
              <a:t>RESULTS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G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smtClean="0">
                <a:solidFill>
                  <a:srgbClr val="002060"/>
                </a:solidFill>
              </a:rPr>
              <a:t>MAITREJEAN, L</a:t>
            </a:r>
            <a:r>
              <a:rPr lang="en-US" sz="2000" dirty="0">
                <a:solidFill>
                  <a:srgbClr val="002060"/>
                </a:solidFill>
              </a:rPr>
              <a:t>. GENTINI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LR - BBC </a:t>
            </a:r>
            <a:r>
              <a:rPr lang="en-US" dirty="0" smtClean="0"/>
              <a:t>Pre-Study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</a:t>
            </a:r>
            <a:r>
              <a:rPr lang="fr-FR" dirty="0" err="1"/>
              <a:t>Wire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t="20698" r="10634" b="60167"/>
          <a:stretch/>
        </p:blipFill>
        <p:spPr bwMode="auto">
          <a:xfrm>
            <a:off x="841829" y="857250"/>
            <a:ext cx="87825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000" r="9687" b="60667"/>
          <a:stretch/>
        </p:blipFill>
        <p:spPr bwMode="auto">
          <a:xfrm>
            <a:off x="841829" y="2616382"/>
            <a:ext cx="8782562" cy="157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9867" y="4537670"/>
            <a:ext cx="3106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Temperature</a:t>
            </a:r>
            <a:r>
              <a:rPr lang="fr-FR" b="1" dirty="0"/>
              <a:t> </a:t>
            </a:r>
            <a:r>
              <a:rPr lang="fr-FR" b="1" dirty="0" smtClean="0"/>
              <a:t>max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Inermet </a:t>
            </a:r>
            <a:r>
              <a:rPr lang="fr-FR" dirty="0" err="1"/>
              <a:t>Jaw</a:t>
            </a:r>
            <a:r>
              <a:rPr lang="fr-FR" dirty="0"/>
              <a:t>:  101.1ºC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err="1">
                <a:solidFill>
                  <a:srgbClr val="FF0000"/>
                </a:solidFill>
              </a:rPr>
              <a:t>Wire</a:t>
            </a:r>
            <a:r>
              <a:rPr lang="fr-FR" b="1" dirty="0">
                <a:solidFill>
                  <a:srgbClr val="FF0000"/>
                </a:solidFill>
              </a:rPr>
              <a:t>: 15800ºC</a:t>
            </a:r>
          </a:p>
          <a:p>
            <a:endParaRPr lang="fr-FR" sz="1600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670550" y="4537670"/>
            <a:ext cx="305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/>
              <a:t>Average</a:t>
            </a:r>
            <a:r>
              <a:rPr lang="fr-FR" b="1" dirty="0"/>
              <a:t> </a:t>
            </a:r>
            <a:r>
              <a:rPr lang="fr-FR" b="1" dirty="0" err="1"/>
              <a:t>temperature</a:t>
            </a:r>
            <a:endParaRPr lang="fr-F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Inermet </a:t>
            </a:r>
            <a:r>
              <a:rPr lang="fr-FR" dirty="0" err="1"/>
              <a:t>Jaw</a:t>
            </a:r>
            <a:r>
              <a:rPr lang="fr-FR" dirty="0"/>
              <a:t> : 34ºC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Glidcop </a:t>
            </a:r>
            <a:r>
              <a:rPr lang="fr-FR" dirty="0" err="1"/>
              <a:t>Jaw</a:t>
            </a:r>
            <a:r>
              <a:rPr lang="fr-FR" dirty="0"/>
              <a:t> : 31.4ºC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6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LR - BBC Pre-Study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</a:t>
            </a:r>
            <a:r>
              <a:rPr lang="fr-FR" dirty="0" err="1" smtClean="0"/>
              <a:t>Wires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21000" r="23541" b="64000"/>
          <a:stretch/>
        </p:blipFill>
        <p:spPr bwMode="auto">
          <a:xfrm>
            <a:off x="873760" y="838200"/>
            <a:ext cx="895604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1167" r="23333" b="62833"/>
          <a:stretch/>
        </p:blipFill>
        <p:spPr bwMode="auto">
          <a:xfrm>
            <a:off x="873760" y="2562860"/>
            <a:ext cx="8956040" cy="16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9867" y="4537670"/>
            <a:ext cx="31065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Temperature</a:t>
            </a:r>
            <a:r>
              <a:rPr lang="fr-FR" sz="1600" b="1" dirty="0"/>
              <a:t> </a:t>
            </a:r>
            <a:r>
              <a:rPr lang="fr-FR" sz="1600" b="1" dirty="0" smtClean="0"/>
              <a:t>max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err="1" smtClean="0"/>
              <a:t>Jaw</a:t>
            </a:r>
            <a:r>
              <a:rPr lang="fr-FR" sz="1600" dirty="0" smtClean="0"/>
              <a:t>:  116.8ºC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err="1" smtClean="0">
                <a:solidFill>
                  <a:srgbClr val="FF0000"/>
                </a:solidFill>
              </a:rPr>
              <a:t>Wire</a:t>
            </a:r>
            <a:r>
              <a:rPr lang="fr-FR" sz="1600" b="1" dirty="0" smtClean="0">
                <a:solidFill>
                  <a:srgbClr val="FF0000"/>
                </a:solidFill>
              </a:rPr>
              <a:t>: 19600ºC</a:t>
            </a:r>
            <a:endParaRPr lang="fr-FR" sz="1600" b="1" dirty="0">
              <a:solidFill>
                <a:srgbClr val="FF0000"/>
              </a:solidFill>
            </a:endParaRPr>
          </a:p>
          <a:p>
            <a:endParaRPr lang="fr-FR" sz="1600" dirty="0"/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670550" y="4537670"/>
            <a:ext cx="305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/>
              <a:t>Average</a:t>
            </a:r>
            <a:r>
              <a:rPr lang="fr-FR" b="1" dirty="0"/>
              <a:t> </a:t>
            </a:r>
            <a:r>
              <a:rPr lang="fr-FR" b="1" dirty="0" err="1"/>
              <a:t>temperature</a:t>
            </a:r>
            <a:endParaRPr lang="fr-F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Inermet </a:t>
            </a:r>
            <a:r>
              <a:rPr lang="fr-FR" dirty="0" err="1"/>
              <a:t>Jaw</a:t>
            </a:r>
            <a:r>
              <a:rPr lang="fr-FR" dirty="0"/>
              <a:t> : </a:t>
            </a:r>
            <a:r>
              <a:rPr lang="fr-FR" dirty="0" smtClean="0"/>
              <a:t>36.6ºC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Glidcop </a:t>
            </a:r>
            <a:r>
              <a:rPr lang="fr-FR" dirty="0" err="1"/>
              <a:t>Jaw</a:t>
            </a:r>
            <a:r>
              <a:rPr lang="fr-FR" dirty="0"/>
              <a:t> : </a:t>
            </a:r>
            <a:r>
              <a:rPr lang="fr-FR" dirty="0" smtClean="0"/>
              <a:t>31ºC</a:t>
            </a:r>
            <a:endParaRPr lang="fr-FR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31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LR - BBC Pre-Study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thermal bridge system</a:t>
            </a:r>
            <a:endParaRPr lang="en-US" dirty="0"/>
          </a:p>
        </p:txBody>
      </p:sp>
      <p:pic>
        <p:nvPicPr>
          <p:cNvPr id="7170" name="Picture 2" descr="C:\Users\gmaitrej\Desktop\BBC\Resultats\BBC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r="15943"/>
          <a:stretch/>
        </p:blipFill>
        <p:spPr bwMode="auto">
          <a:xfrm>
            <a:off x="3743379" y="759993"/>
            <a:ext cx="2425701" cy="250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5" t="17524" r="41508" b="43618"/>
          <a:stretch/>
        </p:blipFill>
        <p:spPr bwMode="auto">
          <a:xfrm>
            <a:off x="6574971" y="952154"/>
            <a:ext cx="3033487" cy="44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11447" r="34583" b="46334"/>
          <a:stretch/>
        </p:blipFill>
        <p:spPr bwMode="auto">
          <a:xfrm>
            <a:off x="1003300" y="759993"/>
            <a:ext cx="2489200" cy="482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>
            <a:stCxn id="28" idx="1"/>
          </p:cNvCxnSpPr>
          <p:nvPr/>
        </p:nvCxnSpPr>
        <p:spPr>
          <a:xfrm flipH="1" flipV="1">
            <a:off x="2425700" y="2819400"/>
            <a:ext cx="1705029" cy="997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336800" y="3302000"/>
            <a:ext cx="17526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803400" y="3302000"/>
            <a:ext cx="22860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30729" y="3632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Glidcop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4089400" y="417726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Steel</a:t>
            </a:r>
            <a:endParaRPr lang="en-US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1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LR - BBC Pre-Study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</a:t>
            </a:r>
            <a:r>
              <a:rPr lang="fr-FR" dirty="0" err="1" smtClean="0"/>
              <a:t>Wire</a:t>
            </a:r>
            <a:r>
              <a:rPr lang="fr-FR" dirty="0" smtClean="0"/>
              <a:t> – </a:t>
            </a:r>
            <a:r>
              <a:rPr lang="fr-FR" dirty="0" err="1" smtClean="0"/>
              <a:t>Optimized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r>
              <a:rPr lang="fr-FR" dirty="0" smtClean="0"/>
              <a:t> system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000" r="8958" b="57750"/>
          <a:stretch/>
        </p:blipFill>
        <p:spPr bwMode="auto">
          <a:xfrm>
            <a:off x="1005908" y="671201"/>
            <a:ext cx="8330653" cy="170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29600" y="1092837"/>
            <a:ext cx="428625" cy="4286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963078" y="1521462"/>
            <a:ext cx="3266522" cy="22012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6328" y="2951216"/>
            <a:ext cx="2840478" cy="2143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5775727" y="3420479"/>
            <a:ext cx="31065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max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Tungsten Jaw:  42.1ºC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Wire: 440ºC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Average 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Inermet Jaw : 32.5ºC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Glidcop Jaw : 30ºC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3" t="15750" r="32500" b="48680"/>
          <a:stretch/>
        </p:blipFill>
        <p:spPr bwMode="auto">
          <a:xfrm>
            <a:off x="2139028" y="2963916"/>
            <a:ext cx="2824050" cy="212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05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LR - BBC Pre-Study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</a:t>
            </a:r>
            <a:r>
              <a:rPr lang="fr-FR" dirty="0" err="1" smtClean="0"/>
              <a:t>Wires</a:t>
            </a:r>
            <a:r>
              <a:rPr lang="fr-FR" dirty="0" smtClean="0"/>
              <a:t> </a:t>
            </a:r>
            <a:r>
              <a:rPr lang="fr-FR" dirty="0"/>
              <a:t>- </a:t>
            </a:r>
            <a:r>
              <a:rPr lang="fr-FR" dirty="0" err="1"/>
              <a:t>Optimized</a:t>
            </a:r>
            <a:r>
              <a:rPr lang="fr-FR" dirty="0"/>
              <a:t> </a:t>
            </a:r>
            <a:r>
              <a:rPr lang="fr-FR" dirty="0" err="1"/>
              <a:t>Cooling</a:t>
            </a:r>
            <a:r>
              <a:rPr lang="fr-FR" dirty="0"/>
              <a:t>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5727" y="3420479"/>
            <a:ext cx="31065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max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Tungsten Jaw:  49.2ºC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Wire: 431ºC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Average 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Inermet Jaw : 34.6ºC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Glidcop Jaw : 29.7ºC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8267" r="13437" b="57483"/>
          <a:stretch/>
        </p:blipFill>
        <p:spPr bwMode="auto">
          <a:xfrm>
            <a:off x="1007110" y="628650"/>
            <a:ext cx="787521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22334" r="34523" b="47666"/>
          <a:stretch/>
        </p:blipFill>
        <p:spPr bwMode="auto">
          <a:xfrm>
            <a:off x="1808275" y="3344279"/>
            <a:ext cx="284047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15275" y="714375"/>
            <a:ext cx="428625" cy="4286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648753" y="1143000"/>
            <a:ext cx="3266522" cy="22012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08275" y="3344279"/>
            <a:ext cx="2840478" cy="2143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007110" y="5852160"/>
            <a:ext cx="78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350A DC not compatible </a:t>
            </a:r>
            <a:r>
              <a:rPr lang="fr-FR" b="1" dirty="0" err="1" smtClean="0">
                <a:solidFill>
                  <a:srgbClr val="FF0000"/>
                </a:solidFill>
              </a:rPr>
              <a:t>with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present</a:t>
            </a:r>
            <a:r>
              <a:rPr lang="fr-FR" b="1" dirty="0" smtClean="0">
                <a:solidFill>
                  <a:srgbClr val="FF0000"/>
                </a:solidFill>
              </a:rPr>
              <a:t> design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8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LR - BBC Pre-Study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issues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6148" y="742950"/>
            <a:ext cx="844000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r>
              <a:rPr lang="en-US" sz="1600" dirty="0" smtClean="0"/>
              <a:t>Electric resistivity not constant over temperature : </a:t>
            </a:r>
            <a:r>
              <a:rPr lang="en-US" sz="1600" dirty="0" smtClean="0">
                <a:solidFill>
                  <a:srgbClr val="FF0000"/>
                </a:solidFill>
              </a:rPr>
              <a:t>the hotter, the higher the heat generation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281600"/>
              </p:ext>
            </p:extLst>
          </p:nvPr>
        </p:nvGraphicFramePr>
        <p:xfrm>
          <a:off x="2762250" y="1581150"/>
          <a:ext cx="4572000" cy="304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930273" y="4864695"/>
            <a:ext cx="8455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Electric resistivity at 400ºC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>
                <a:solidFill>
                  <a:srgbClr val="FF0000"/>
                </a:solidFill>
              </a:rPr>
              <a:t>2.5 </a:t>
            </a:r>
            <a:r>
              <a:rPr lang="en-US" dirty="0">
                <a:solidFill>
                  <a:srgbClr val="FF0000"/>
                </a:solidFill>
              </a:rPr>
              <a:t>times the one at 27ºC 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Temperatures reached are clearly underestimated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800600" y="3367088"/>
            <a:ext cx="0" cy="67482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746500" y="3759340"/>
            <a:ext cx="0" cy="2921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98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 - BBC Pre-Study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conclusion : Thermal issues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82700" y="518669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Both d</a:t>
            </a:r>
            <a:r>
              <a:rPr lang="en-US" sz="2000" dirty="0" smtClean="0">
                <a:solidFill>
                  <a:srgbClr val="FF0000"/>
                </a:solidFill>
              </a:rPr>
              <a:t>esigns </a:t>
            </a:r>
            <a:r>
              <a:rPr lang="en-US" sz="2000" dirty="0" smtClean="0">
                <a:solidFill>
                  <a:srgbClr val="FF0000"/>
                </a:solidFill>
              </a:rPr>
              <a:t>not acceptable (yet !)</a:t>
            </a: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/>
              <a:t>Challenge: must cool </a:t>
            </a:r>
            <a:r>
              <a:rPr lang="en-US" sz="2000" dirty="0"/>
              <a:t>the </a:t>
            </a:r>
            <a:r>
              <a:rPr lang="en-US" sz="2000" dirty="0" smtClean="0"/>
              <a:t>wires </a:t>
            </a:r>
            <a:r>
              <a:rPr lang="en-US" sz="2000" dirty="0"/>
              <a:t>in the hottest zones!</a:t>
            </a:r>
            <a:endParaRPr lang="fr-F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0" t="28082" r="21875" b="58151"/>
          <a:stretch/>
        </p:blipFill>
        <p:spPr bwMode="auto">
          <a:xfrm>
            <a:off x="1311259" y="1967087"/>
            <a:ext cx="3190876" cy="8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06535" y="2235102"/>
            <a:ext cx="0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54485" y="2685952"/>
            <a:ext cx="0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6535" y="2876452"/>
            <a:ext cx="2647950" cy="45720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7575" y="2779713"/>
            <a:ext cx="6815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50mm</a:t>
            </a:r>
            <a:endParaRPr lang="fr-FR" sz="1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305285" y="2324002"/>
            <a:ext cx="279400" cy="26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02135" y="2097545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20ºC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1450959" y="1789287"/>
            <a:ext cx="155576" cy="308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0735" y="1526045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20ºC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459" y="1897490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350 A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4109" y="528065"/>
            <a:ext cx="506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A DC with constant electric </a:t>
            </a:r>
            <a:r>
              <a:rPr lang="en-US" dirty="0" smtClean="0"/>
              <a:t>resistivity at RT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42526" y="2454177"/>
            <a:ext cx="492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A DC with </a:t>
            </a:r>
            <a:r>
              <a:rPr lang="en-US" dirty="0" smtClean="0"/>
              <a:t>T-</a:t>
            </a:r>
            <a:r>
              <a:rPr lang="en-US" dirty="0" err="1" smtClean="0"/>
              <a:t>dependant</a:t>
            </a:r>
            <a:r>
              <a:rPr lang="en-US" dirty="0" smtClean="0"/>
              <a:t> </a:t>
            </a:r>
            <a:r>
              <a:rPr lang="en-US" dirty="0" smtClean="0"/>
              <a:t>electric </a:t>
            </a:r>
            <a:r>
              <a:rPr lang="en-US" dirty="0" smtClean="0"/>
              <a:t>resistivity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18111" r="39063" b="64167"/>
          <a:stretch/>
        </p:blipFill>
        <p:spPr bwMode="auto">
          <a:xfrm>
            <a:off x="5239643" y="2881400"/>
            <a:ext cx="4324295" cy="13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t="18000" r="39271" b="65294"/>
          <a:stretch/>
        </p:blipFill>
        <p:spPr bwMode="auto">
          <a:xfrm>
            <a:off x="5323462" y="898579"/>
            <a:ext cx="4324295" cy="12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86859" y="4430592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Taking into </a:t>
            </a:r>
            <a:r>
              <a:rPr lang="en-US" smtClean="0"/>
              <a:t>account </a:t>
            </a:r>
            <a:r>
              <a:rPr lang="en-US" smtClean="0"/>
              <a:t>dependency </a:t>
            </a:r>
            <a:r>
              <a:rPr lang="en-US" dirty="0" smtClean="0"/>
              <a:t>in T :</a:t>
            </a:r>
          </a:p>
          <a:p>
            <a:pPr algn="ctr"/>
            <a:r>
              <a:rPr lang="en-US" dirty="0" smtClean="0"/>
              <a:t>Strong increase of the final temperature</a:t>
            </a:r>
            <a:endParaRPr lang="en-US" dirty="0"/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4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 - BBC Pre-Study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 </a:t>
            </a:r>
            <a:r>
              <a:rPr lang="en-US" dirty="0" smtClean="0"/>
              <a:t>slide</a:t>
            </a:r>
            <a:endParaRPr lang="fr-FR" dirty="0"/>
          </a:p>
        </p:txBody>
      </p:sp>
      <p:pic>
        <p:nvPicPr>
          <p:cNvPr id="8194" name="Picture 2" descr="C:\Users\gmaitrej\Desktop\BBC\Resultats\Presentation\BBC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7" y="1155700"/>
            <a:ext cx="7805092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2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 - BBC Pre-Study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4884" y="1324064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 </a:t>
            </a:r>
            <a:r>
              <a:rPr lang="fr-FR" sz="1600" dirty="0" err="1" smtClean="0"/>
              <a:t>Wires</a:t>
            </a:r>
            <a:r>
              <a:rPr lang="fr-FR" sz="1600" dirty="0" smtClean="0"/>
              <a:t> design -  Thermal </a:t>
            </a:r>
            <a:r>
              <a:rPr lang="fr-FR" sz="1600" dirty="0" err="1" smtClean="0"/>
              <a:t>load</a:t>
            </a:r>
            <a:r>
              <a:rPr lang="fr-FR" sz="1600" dirty="0" smtClean="0"/>
              <a:t>: </a:t>
            </a:r>
            <a:r>
              <a:rPr lang="fr-FR" sz="1600" dirty="0" smtClean="0"/>
              <a:t>350 </a:t>
            </a:r>
            <a:r>
              <a:rPr lang="fr-FR" sz="1600" dirty="0" smtClean="0"/>
              <a:t>A </a:t>
            </a:r>
            <a:r>
              <a:rPr lang="fr-FR" sz="1600" dirty="0" err="1" smtClean="0"/>
              <a:t>with</a:t>
            </a:r>
            <a:r>
              <a:rPr lang="fr-FR" sz="1600" dirty="0" smtClean="0"/>
              <a:t> constant </a:t>
            </a:r>
            <a:r>
              <a:rPr lang="fr-FR" sz="1600" dirty="0" err="1" smtClean="0"/>
              <a:t>electric</a:t>
            </a:r>
            <a:r>
              <a:rPr lang="fr-FR" sz="1600" dirty="0" smtClean="0"/>
              <a:t> </a:t>
            </a:r>
            <a:r>
              <a:rPr lang="fr-FR" sz="1600" dirty="0" err="1" smtClean="0"/>
              <a:t>resistivity</a:t>
            </a:r>
            <a:r>
              <a:rPr lang="fr-FR" sz="1600" dirty="0" smtClean="0"/>
              <a:t> (</a:t>
            </a:r>
            <a:r>
              <a:rPr lang="fr-FR" sz="1600" dirty="0" err="1" smtClean="0"/>
              <a:t>at</a:t>
            </a:r>
            <a:r>
              <a:rPr lang="fr-FR" sz="1600" dirty="0" smtClean="0"/>
              <a:t> 400ºC)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4" t="17889" r="7083" b="54667"/>
          <a:stretch/>
        </p:blipFill>
        <p:spPr bwMode="auto">
          <a:xfrm>
            <a:off x="844884" y="2146300"/>
            <a:ext cx="855913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90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16/08/2013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 - BBC Pre-Study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 slide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9" t="17833" r="2187" b="44500"/>
          <a:stretch/>
        </p:blipFill>
        <p:spPr bwMode="auto">
          <a:xfrm>
            <a:off x="1104900" y="2206524"/>
            <a:ext cx="8591550" cy="27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4884" y="1324064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 </a:t>
            </a:r>
            <a:r>
              <a:rPr lang="fr-FR" sz="1600" dirty="0" err="1" smtClean="0"/>
              <a:t>Wires</a:t>
            </a:r>
            <a:r>
              <a:rPr lang="fr-FR" sz="1600" dirty="0" smtClean="0"/>
              <a:t> design -  Thermal </a:t>
            </a:r>
            <a:r>
              <a:rPr lang="fr-FR" sz="1600" dirty="0" err="1" smtClean="0"/>
              <a:t>load</a:t>
            </a:r>
            <a:r>
              <a:rPr lang="fr-FR" sz="1600" dirty="0" smtClean="0"/>
              <a:t>: </a:t>
            </a:r>
            <a:r>
              <a:rPr lang="fr-FR" sz="1600" dirty="0" smtClean="0"/>
              <a:t>300 </a:t>
            </a:r>
            <a:r>
              <a:rPr lang="fr-FR" sz="1600" dirty="0" smtClean="0"/>
              <a:t>A </a:t>
            </a:r>
            <a:r>
              <a:rPr lang="fr-FR" sz="1600" dirty="0" err="1" smtClean="0"/>
              <a:t>with</a:t>
            </a:r>
            <a:r>
              <a:rPr lang="fr-FR" sz="1600" dirty="0" smtClean="0"/>
              <a:t> constant </a:t>
            </a:r>
            <a:r>
              <a:rPr lang="fr-FR" sz="1600" dirty="0" err="1" smtClean="0"/>
              <a:t>electric</a:t>
            </a:r>
            <a:r>
              <a:rPr lang="fr-FR" sz="1600" dirty="0" smtClean="0"/>
              <a:t> </a:t>
            </a:r>
            <a:r>
              <a:rPr lang="fr-FR" sz="1600" dirty="0" err="1" smtClean="0"/>
              <a:t>resistivity</a:t>
            </a:r>
            <a:r>
              <a:rPr lang="fr-FR" sz="1600" dirty="0" smtClean="0"/>
              <a:t> (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smtClean="0"/>
              <a:t>27ºC</a:t>
            </a:r>
            <a:r>
              <a:rPr lang="fr-FR" sz="1600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0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 - BBC Pre-Study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941620" y="2375162"/>
            <a:ext cx="685957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Specifications: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e-use </a:t>
            </a:r>
            <a:r>
              <a:rPr lang="en-GB" b="1" dirty="0">
                <a:solidFill>
                  <a:srgbClr val="C00000"/>
                </a:solidFill>
              </a:rPr>
              <a:t>nearly 100%</a:t>
            </a:r>
            <a:r>
              <a:rPr lang="en-GB" dirty="0"/>
              <a:t> of existing TCTP </a:t>
            </a:r>
            <a:r>
              <a:rPr lang="en-GB" dirty="0" smtClean="0"/>
              <a:t>design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Electrified wire as close as possible to the beam axis:</a:t>
            </a:r>
          </a:p>
          <a:p>
            <a:pPr lvl="1"/>
            <a:r>
              <a:rPr lang="en-US" dirty="0" smtClean="0"/>
              <a:t>distance the center of the wire - the surface of the jaw </a:t>
            </a:r>
            <a:r>
              <a:rPr lang="en-US" b="1" dirty="0" smtClean="0">
                <a:solidFill>
                  <a:srgbClr val="C00000"/>
                </a:solidFill>
              </a:rPr>
              <a:t>&lt;3mm</a:t>
            </a:r>
          </a:p>
          <a:p>
            <a:pPr lvl="1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Maximum diameter of the copper </a:t>
            </a:r>
            <a:r>
              <a:rPr lang="en-US" b="1" dirty="0" smtClean="0">
                <a:solidFill>
                  <a:srgbClr val="C00000"/>
                </a:solidFill>
              </a:rPr>
              <a:t>2mm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Maximum input current: </a:t>
            </a:r>
            <a:r>
              <a:rPr lang="en-US" b="1" dirty="0" smtClean="0">
                <a:solidFill>
                  <a:srgbClr val="C00000"/>
                </a:solidFill>
              </a:rPr>
              <a:t>350A DC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possible, </a:t>
            </a:r>
            <a:r>
              <a:rPr lang="en-US" b="1" dirty="0">
                <a:solidFill>
                  <a:srgbClr val="C00000"/>
                </a:solidFill>
              </a:rPr>
              <a:t>2 wires  </a:t>
            </a:r>
            <a:r>
              <a:rPr lang="en-US" dirty="0" smtClean="0"/>
              <a:t>(1 working – 1 spare)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7452" y="836279"/>
            <a:ext cx="88542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  <a:r>
              <a:rPr lang="en-US" sz="2000" b="1" dirty="0" smtClean="0"/>
              <a:t>eam-Beam compensator:</a:t>
            </a:r>
          </a:p>
          <a:p>
            <a:endParaRPr lang="en-US" sz="2000" b="1" dirty="0" smtClean="0"/>
          </a:p>
          <a:p>
            <a:r>
              <a:rPr lang="en-US" dirty="0" smtClean="0"/>
              <a:t>Decreasing the influence of a beam on the other using electrified wire in some TCTP collimators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4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LR - BBC Pre-Study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</a:t>
            </a:r>
            <a:r>
              <a:rPr lang="fr-FR" dirty="0" err="1" smtClean="0"/>
              <a:t>Wire</a:t>
            </a:r>
            <a:r>
              <a:rPr lang="fr-FR" dirty="0" smtClean="0"/>
              <a:t> Design</a:t>
            </a:r>
            <a:endParaRPr lang="fr-FR" dirty="0"/>
          </a:p>
        </p:txBody>
      </p:sp>
      <p:pic>
        <p:nvPicPr>
          <p:cNvPr id="1027" name="Picture 3" descr="C:\Users\gmaitrej\Desktop\BBC\Resultats\BBC 1wi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r="27000"/>
          <a:stretch/>
        </p:blipFill>
        <p:spPr bwMode="auto">
          <a:xfrm>
            <a:off x="773542" y="1436914"/>
            <a:ext cx="3566003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10921" r="35079" b="44539"/>
          <a:stretch/>
        </p:blipFill>
        <p:spPr bwMode="auto">
          <a:xfrm>
            <a:off x="5370286" y="1712686"/>
            <a:ext cx="3786833" cy="35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339328" y="983556"/>
            <a:ext cx="729983" cy="2236054"/>
          </a:xfrm>
          <a:prstGeom prst="straightConnector1">
            <a:avLst/>
          </a:prstGeom>
          <a:ln w="1905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54690" y="983556"/>
            <a:ext cx="514830" cy="1690488"/>
          </a:xfrm>
          <a:prstGeom prst="straightConnector1">
            <a:avLst/>
          </a:prstGeom>
          <a:ln w="1905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38128" y="644960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3"/>
                </a:solidFill>
              </a:rPr>
              <a:t>Cooling</a:t>
            </a:r>
            <a:r>
              <a:rPr lang="fr-FR" sz="1600" dirty="0" smtClean="0">
                <a:solidFill>
                  <a:schemeClr val="accent3"/>
                </a:solidFill>
              </a:rPr>
              <a:t> Pipes (Cu Ni)</a:t>
            </a:r>
            <a:endParaRPr lang="fr-FR" sz="1600" dirty="0">
              <a:solidFill>
                <a:schemeClr val="accent3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659907" y="1436914"/>
            <a:ext cx="315044" cy="149838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8470" y="1098360"/>
            <a:ext cx="2345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3">
                    <a:lumMod val="50000"/>
                  </a:schemeClr>
                </a:solidFill>
              </a:rPr>
              <a:t>Tungsten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3">
                    <a:lumMod val="50000"/>
                  </a:schemeClr>
                </a:solidFill>
              </a:rPr>
              <a:t>Jaw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 (Inermet)</a:t>
            </a:r>
            <a:endParaRPr lang="fr-F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31" idx="0"/>
          </p:cNvCxnSpPr>
          <p:nvPr/>
        </p:nvCxnSpPr>
        <p:spPr>
          <a:xfrm flipV="1">
            <a:off x="6104268" y="4687489"/>
            <a:ext cx="524023" cy="1203289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42094" y="5561460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Glidcop </a:t>
            </a:r>
            <a:r>
              <a:rPr lang="fr-FR" sz="1600" dirty="0" err="1" smtClean="0">
                <a:solidFill>
                  <a:schemeClr val="accent1"/>
                </a:solidFill>
              </a:rPr>
              <a:t>Jaw</a:t>
            </a:r>
            <a:r>
              <a:rPr lang="fr-FR" sz="1600" dirty="0" smtClean="0">
                <a:solidFill>
                  <a:schemeClr val="accent1"/>
                </a:solidFill>
              </a:rPr>
              <a:t> (Glidcop)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437105" y="4617052"/>
            <a:ext cx="1" cy="104324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924554" y="5890778"/>
            <a:ext cx="2359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Back-</a:t>
            </a:r>
            <a:r>
              <a:rPr lang="fr-FR" sz="1600" dirty="0" err="1" smtClean="0">
                <a:solidFill>
                  <a:schemeClr val="accent1"/>
                </a:solidFill>
              </a:rPr>
              <a:t>Stiffener</a:t>
            </a:r>
            <a:r>
              <a:rPr lang="fr-FR" sz="1600" dirty="0" smtClean="0">
                <a:solidFill>
                  <a:schemeClr val="accent1"/>
                </a:solidFill>
              </a:rPr>
              <a:t> (Glidcop</a:t>
            </a:r>
            <a:r>
              <a:rPr lang="fr-FR" sz="1600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154140" y="3362438"/>
            <a:ext cx="0" cy="242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71922" y="3360055"/>
            <a:ext cx="0" cy="24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71922" y="3543300"/>
            <a:ext cx="147678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006462" y="3543300"/>
            <a:ext cx="14767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26680" y="355996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3mm</a:t>
            </a:r>
            <a:endParaRPr lang="fr-FR" sz="14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836640" y="2730500"/>
            <a:ext cx="0" cy="62955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89195" y="291183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17mm</a:t>
            </a:r>
            <a:endParaRPr lang="fr-FR" sz="1400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8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0" t="11091" r="33541" b="45500"/>
          <a:stretch/>
        </p:blipFill>
        <p:spPr bwMode="auto">
          <a:xfrm>
            <a:off x="5310559" y="1650733"/>
            <a:ext cx="4063070" cy="369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gmaitrej\Desktop\BBC\Resultats\BBC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r="26133"/>
          <a:stretch/>
        </p:blipFill>
        <p:spPr bwMode="auto">
          <a:xfrm>
            <a:off x="939800" y="1267637"/>
            <a:ext cx="3937223" cy="42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LR - BBC Pre-Study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</a:t>
            </a:r>
            <a:r>
              <a:rPr lang="fr-FR" dirty="0" err="1" smtClean="0"/>
              <a:t>Wires</a:t>
            </a:r>
            <a:r>
              <a:rPr lang="fr-FR" dirty="0" smtClean="0"/>
              <a:t> Design</a:t>
            </a:r>
            <a:endParaRPr lang="fr-FR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540500" y="983556"/>
            <a:ext cx="528812" cy="2316703"/>
          </a:xfrm>
          <a:prstGeom prst="straightConnector1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54690" y="983556"/>
            <a:ext cx="623087" cy="1690488"/>
          </a:xfrm>
          <a:prstGeom prst="straightConnector1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38128" y="644960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1"/>
                </a:solidFill>
              </a:rPr>
              <a:t>Cooling</a:t>
            </a:r>
            <a:r>
              <a:rPr lang="fr-FR" sz="1600" dirty="0" smtClean="0">
                <a:solidFill>
                  <a:schemeClr val="accent1"/>
                </a:solidFill>
              </a:rPr>
              <a:t> Pipes (Cu Ni)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817429" y="1267637"/>
            <a:ext cx="315044" cy="149838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77777" y="983514"/>
            <a:ext cx="2345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5E582A"/>
                </a:solidFill>
              </a:rPr>
              <a:t>Tungsten</a:t>
            </a:r>
            <a:r>
              <a:rPr lang="fr-FR" sz="1600" dirty="0" smtClean="0">
                <a:solidFill>
                  <a:srgbClr val="5E582A"/>
                </a:solidFill>
              </a:rPr>
              <a:t> </a:t>
            </a:r>
            <a:r>
              <a:rPr lang="fr-FR" sz="1600" dirty="0" err="1" smtClean="0">
                <a:solidFill>
                  <a:srgbClr val="5E582A"/>
                </a:solidFill>
              </a:rPr>
              <a:t>Jaw</a:t>
            </a:r>
            <a:r>
              <a:rPr lang="fr-FR" sz="1600" dirty="0" smtClean="0">
                <a:solidFill>
                  <a:srgbClr val="5E582A"/>
                </a:solidFill>
              </a:rPr>
              <a:t> (Inermet)</a:t>
            </a:r>
            <a:endParaRPr lang="fr-FR" sz="1600" dirty="0">
              <a:solidFill>
                <a:srgbClr val="5E582A"/>
              </a:solidFill>
            </a:endParaRPr>
          </a:p>
        </p:txBody>
      </p:sp>
      <p:cxnSp>
        <p:nvCxnSpPr>
          <p:cNvPr id="29" name="Straight Arrow Connector 28"/>
          <p:cNvCxnSpPr>
            <a:stCxn id="31" idx="0"/>
          </p:cNvCxnSpPr>
          <p:nvPr/>
        </p:nvCxnSpPr>
        <p:spPr>
          <a:xfrm flipV="1">
            <a:off x="6104268" y="4927600"/>
            <a:ext cx="700638" cy="96317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42094" y="5561460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Glidcop </a:t>
            </a:r>
            <a:r>
              <a:rPr lang="fr-FR" sz="1600" dirty="0" err="1" smtClean="0">
                <a:solidFill>
                  <a:schemeClr val="accent3">
                    <a:lumMod val="50000"/>
                  </a:schemeClr>
                </a:solidFill>
              </a:rPr>
              <a:t>Jaw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 (Glidcop)</a:t>
            </a:r>
            <a:endParaRPr lang="fr-F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416012" y="4927600"/>
            <a:ext cx="2" cy="7327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924554" y="5890778"/>
            <a:ext cx="2359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Back-</a:t>
            </a:r>
            <a:r>
              <a:rPr lang="fr-FR" sz="1600" dirty="0" err="1" smtClean="0">
                <a:solidFill>
                  <a:schemeClr val="accent3">
                    <a:lumMod val="50000"/>
                  </a:schemeClr>
                </a:solidFill>
              </a:rPr>
              <a:t>Stiffener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 (Glidcop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471905" y="3461553"/>
            <a:ext cx="0" cy="242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74319" y="3466854"/>
            <a:ext cx="0" cy="24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74319" y="3642415"/>
            <a:ext cx="147678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24227" y="3642415"/>
            <a:ext cx="14767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72420" y="37024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3mm</a:t>
            </a:r>
            <a:endParaRPr lang="fr-FR" sz="14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461320" y="2993117"/>
            <a:ext cx="0" cy="41672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13341" y="3012580"/>
            <a:ext cx="817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11.4mm</a:t>
            </a:r>
            <a:endParaRPr lang="fr-FR" sz="1400" dirty="0"/>
          </a:p>
        </p:txBody>
      </p:sp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9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LR - BBC </a:t>
            </a:r>
            <a:r>
              <a:rPr lang="en-US" dirty="0" smtClean="0"/>
              <a:t>Pre-Study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</a:t>
            </a:r>
            <a:r>
              <a:rPr lang="fr-FR" dirty="0" err="1" smtClean="0"/>
              <a:t>Wire</a:t>
            </a:r>
            <a:r>
              <a:rPr lang="fr-FR" dirty="0" smtClean="0"/>
              <a:t> Design</a:t>
            </a:r>
            <a:endParaRPr lang="fr-FR" dirty="0"/>
          </a:p>
        </p:txBody>
      </p:sp>
      <p:pic>
        <p:nvPicPr>
          <p:cNvPr id="1027" name="Picture 3" descr="C:\Users\gmaitrej\Desktop\BBC\Resultats\Presentation\BBC 1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8" y="1378449"/>
            <a:ext cx="7672005" cy="43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07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LR - BBC </a:t>
            </a:r>
            <a:r>
              <a:rPr lang="en-US" dirty="0" smtClean="0"/>
              <a:t>Pre-Study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</a:t>
            </a:r>
            <a:r>
              <a:rPr lang="fr-FR" dirty="0" err="1" smtClean="0"/>
              <a:t>Wires</a:t>
            </a:r>
            <a:r>
              <a:rPr lang="fr-FR" dirty="0" smtClean="0"/>
              <a:t> Design</a:t>
            </a:r>
            <a:endParaRPr lang="fr-FR" dirty="0"/>
          </a:p>
        </p:txBody>
      </p:sp>
      <p:pic>
        <p:nvPicPr>
          <p:cNvPr id="7" name="Picture 2" descr="C:\Users\gmaitrej\Desktop\BBC\Resultats\Presentation\BBC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52" y="1114185"/>
            <a:ext cx="7475774" cy="42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8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 - BBC Pre-Study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Wire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76299" y="661989"/>
            <a:ext cx="883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 err="1" smtClean="0"/>
              <a:t>Thermocoax</a:t>
            </a:r>
            <a:r>
              <a:rPr lang="en-US" b="1" dirty="0" smtClean="0"/>
              <a:t> </a:t>
            </a:r>
            <a:r>
              <a:rPr lang="en-US" b="1" dirty="0"/>
              <a:t>wire </a:t>
            </a:r>
          </a:p>
          <a:p>
            <a:r>
              <a:rPr lang="en-US" dirty="0"/>
              <a:t>					</a:t>
            </a:r>
          </a:p>
          <a:p>
            <a:endParaRPr lang="en-US" dirty="0"/>
          </a:p>
          <a:p>
            <a:r>
              <a:rPr lang="en-US" dirty="0" smtClean="0"/>
              <a:t>	3 Layers</a:t>
            </a:r>
            <a:endParaRPr lang="en-US" dirty="0"/>
          </a:p>
          <a:p>
            <a:r>
              <a:rPr lang="en-US" dirty="0" smtClean="0"/>
              <a:t>Total diameter : 3.6mm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Electrical properties :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Magnesium </a:t>
            </a:r>
            <a:r>
              <a:rPr lang="en-US" dirty="0"/>
              <a:t>O</a:t>
            </a:r>
            <a:r>
              <a:rPr lang="en-US" dirty="0" smtClean="0"/>
              <a:t>xide layer 	 perfect electrical insulator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/>
              <a:t>Copper 	     very good electrical conductor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Maximum </a:t>
            </a:r>
            <a:r>
              <a:rPr lang="en-US" dirty="0">
                <a:solidFill>
                  <a:srgbClr val="FF0000"/>
                </a:solidFill>
              </a:rPr>
              <a:t>admissible temperature (estimated by </a:t>
            </a:r>
            <a:r>
              <a:rPr lang="en-US" dirty="0" err="1">
                <a:solidFill>
                  <a:srgbClr val="FF0000"/>
                </a:solidFill>
              </a:rPr>
              <a:t>Thermocoax</a:t>
            </a:r>
            <a:r>
              <a:rPr lang="en-US" dirty="0">
                <a:solidFill>
                  <a:srgbClr val="FF0000"/>
                </a:solidFill>
              </a:rPr>
              <a:t>, not tested): ≈400ºC</a:t>
            </a:r>
          </a:p>
          <a:p>
            <a:pPr algn="ctr"/>
            <a:r>
              <a:rPr lang="en-US" dirty="0"/>
              <a:t>(under testing by A. Ravni)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59075" y="1739954"/>
            <a:ext cx="1352610" cy="1043940"/>
            <a:chOff x="5707320" y="943084"/>
            <a:chExt cx="1352610" cy="1043940"/>
          </a:xfrm>
        </p:grpSpPr>
        <p:grpSp>
          <p:nvGrpSpPr>
            <p:cNvPr id="8" name="Group 7"/>
            <p:cNvGrpSpPr/>
            <p:nvPr/>
          </p:nvGrpSpPr>
          <p:grpSpPr>
            <a:xfrm>
              <a:off x="5707320" y="943084"/>
              <a:ext cx="1044000" cy="1043940"/>
              <a:chOff x="5402580" y="1295400"/>
              <a:chExt cx="1044000" cy="104394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402580" y="1295400"/>
                <a:ext cx="1044000" cy="104394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2120" y="1414878"/>
                <a:ext cx="792000" cy="792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69280" y="1554479"/>
                <a:ext cx="525780" cy="52578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6697980" y="1130672"/>
              <a:ext cx="361950" cy="187588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628860" y="1458562"/>
              <a:ext cx="431070" cy="6491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422801" y="1549135"/>
              <a:ext cx="637129" cy="20361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048525" y="1713076"/>
            <a:ext cx="3690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Stainless Steel </a:t>
            </a:r>
            <a:r>
              <a:rPr lang="en-US" sz="1600" dirty="0"/>
              <a:t>–</a:t>
            </a:r>
            <a:r>
              <a:rPr lang="en-US" sz="1600" dirty="0" smtClean="0"/>
              <a:t> Thickness 0.3mm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048525" y="2063738"/>
            <a:ext cx="3942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Magnesium oxide – Thickness 0.5mm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48525" y="2437294"/>
            <a:ext cx="3942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Copper – Diameter 2mm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13350" y="3883025"/>
            <a:ext cx="2921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59075" y="4159250"/>
            <a:ext cx="2921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6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LR - BBC </a:t>
            </a:r>
            <a:r>
              <a:rPr lang="en-US" dirty="0" smtClean="0"/>
              <a:t>Pre-Study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TCTP Thermal </a:t>
            </a:r>
            <a:r>
              <a:rPr lang="fr-FR" dirty="0" err="1" smtClean="0"/>
              <a:t>Load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785611" y="927278"/>
            <a:ext cx="850005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/>
              <a:t>TCTP without BBC</a:t>
            </a:r>
          </a:p>
          <a:p>
            <a:pPr lvl="1"/>
            <a:endParaRPr lang="en-US" dirty="0"/>
          </a:p>
          <a:p>
            <a:pPr marL="361950" lvl="1"/>
            <a:r>
              <a:rPr lang="en-US" dirty="0" smtClean="0"/>
              <a:t>1h Beam Life Time (8.6e8 p/s) </a:t>
            </a:r>
            <a:r>
              <a:rPr lang="en-US" dirty="0"/>
              <a:t>on each Jaw : </a:t>
            </a:r>
            <a:r>
              <a:rPr lang="en-US" dirty="0" smtClean="0"/>
              <a:t>418.4W</a:t>
            </a:r>
          </a:p>
          <a:p>
            <a:endParaRPr lang="en-US" dirty="0" smtClean="0"/>
          </a:p>
          <a:p>
            <a:r>
              <a:rPr lang="en-US" sz="2000" b="1" dirty="0" smtClean="0"/>
              <a:t>TCTP with BBC</a:t>
            </a:r>
          </a:p>
          <a:p>
            <a:endParaRPr lang="en-US" dirty="0" smtClean="0"/>
          </a:p>
          <a:p>
            <a:pPr marL="361950"/>
            <a:r>
              <a:rPr lang="en-US" dirty="0" smtClean="0"/>
              <a:t>Heat generation due to Joule effect in the wire with 350 A :</a:t>
            </a:r>
          </a:p>
          <a:p>
            <a:pPr marL="361950"/>
            <a:r>
              <a:rPr lang="en-US" dirty="0" smtClean="0">
                <a:solidFill>
                  <a:srgbClr val="FF0000"/>
                </a:solidFill>
              </a:rPr>
              <a:t>		2.11e8 W/m³</a:t>
            </a:r>
            <a:r>
              <a:rPr lang="en-US" dirty="0"/>
              <a:t> (at </a:t>
            </a:r>
            <a:r>
              <a:rPr lang="en-US" dirty="0" smtClean="0"/>
              <a:t>300ºK)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sz="2000" b="1" dirty="0"/>
              <a:t>Total thermal power </a:t>
            </a:r>
            <a:r>
              <a:rPr lang="en-US" sz="2000" b="1" dirty="0" smtClean="0"/>
              <a:t>dissipation:</a:t>
            </a:r>
            <a:endParaRPr lang="en-US" sz="2000" b="1" dirty="0"/>
          </a:p>
          <a:p>
            <a:endParaRPr lang="en-US" dirty="0" smtClean="0"/>
          </a:p>
          <a:p>
            <a:pPr lvl="1"/>
            <a:r>
              <a:rPr lang="en-US" dirty="0" smtClean="0"/>
              <a:t>1 Wire design at 300ºK : </a:t>
            </a:r>
            <a:r>
              <a:rPr lang="en-US" dirty="0" smtClean="0">
                <a:solidFill>
                  <a:srgbClr val="FF0000"/>
                </a:solidFill>
              </a:rPr>
              <a:t>940 W</a:t>
            </a:r>
            <a:r>
              <a:rPr lang="en-US" dirty="0" smtClean="0"/>
              <a:t> </a:t>
            </a:r>
            <a:r>
              <a:rPr lang="en-US" i="1" dirty="0" smtClean="0"/>
              <a:t>+ 418W from beam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2 </a:t>
            </a:r>
            <a:r>
              <a:rPr lang="en-US" dirty="0"/>
              <a:t>Wires design </a:t>
            </a:r>
            <a:r>
              <a:rPr lang="en-US" dirty="0" smtClean="0"/>
              <a:t>at 300ºK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986 W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+ </a:t>
            </a:r>
            <a:r>
              <a:rPr lang="en-US" i="1" dirty="0"/>
              <a:t>418W from </a:t>
            </a:r>
            <a:r>
              <a:rPr lang="en-US" i="1" dirty="0" smtClean="0"/>
              <a:t>beam</a:t>
            </a:r>
            <a:endParaRPr lang="en-US" i="1" dirty="0"/>
          </a:p>
          <a:p>
            <a:pPr lvl="1"/>
            <a:endParaRPr lang="en-US" dirty="0"/>
          </a:p>
          <a:p>
            <a:pPr lvl="1" algn="ctr"/>
            <a:r>
              <a:rPr lang="en-US" sz="2200" dirty="0" smtClean="0">
                <a:solidFill>
                  <a:srgbClr val="FF0000"/>
                </a:solidFill>
              </a:rPr>
              <a:t>BBC : adds more than twice the 1h BLT thermal </a:t>
            </a:r>
            <a:r>
              <a:rPr lang="en-US" sz="2200" dirty="0" smtClean="0">
                <a:solidFill>
                  <a:srgbClr val="FF0000"/>
                </a:solidFill>
              </a:rPr>
              <a:t>load</a:t>
            </a:r>
          </a:p>
          <a:p>
            <a:pPr lvl="1" algn="ctr"/>
            <a:r>
              <a:rPr lang="en-US" sz="2200" dirty="0" err="1" smtClean="0">
                <a:solidFill>
                  <a:srgbClr val="FF0000"/>
                </a:solidFill>
              </a:rPr>
              <a:t>optimisticaly</a:t>
            </a:r>
            <a:r>
              <a:rPr lang="en-US" sz="2200" dirty="0" smtClean="0">
                <a:solidFill>
                  <a:srgbClr val="FF0000"/>
                </a:solidFill>
              </a:rPr>
              <a:t> assuming RT Cu electric resistivity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25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 - BBC Pre-Study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Thermal simulation : </a:t>
            </a:r>
            <a:r>
              <a:rPr lang="fr-FR" dirty="0" err="1" smtClean="0"/>
              <a:t>wire</a:t>
            </a:r>
            <a:r>
              <a:rPr lang="fr-FR" dirty="0" smtClean="0"/>
              <a:t> </a:t>
            </a:r>
            <a:r>
              <a:rPr lang="fr-FR" dirty="0" err="1" smtClean="0"/>
              <a:t>cooled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Jaw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40844" y="707925"/>
            <a:ext cx="9282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Calculation for both designs: </a:t>
            </a:r>
            <a:r>
              <a:rPr lang="en-US" dirty="0" smtClean="0">
                <a:solidFill>
                  <a:schemeClr val="accent1"/>
                </a:solidFill>
              </a:rPr>
              <a:t>1 and 2 </a:t>
            </a:r>
            <a:r>
              <a:rPr lang="en-US" dirty="0" smtClean="0">
                <a:solidFill>
                  <a:schemeClr val="accent1"/>
                </a:solidFill>
              </a:rPr>
              <a:t>wires</a:t>
            </a:r>
          </a:p>
          <a:p>
            <a:r>
              <a:rPr lang="en-US" dirty="0" smtClean="0"/>
              <a:t>	Only electric load considered: </a:t>
            </a:r>
            <a:r>
              <a:rPr lang="en-US" dirty="0" smtClean="0">
                <a:solidFill>
                  <a:schemeClr val="accent1"/>
                </a:solidFill>
              </a:rPr>
              <a:t>350A DC current</a:t>
            </a:r>
          </a:p>
          <a:p>
            <a:endParaRPr lang="en-US" dirty="0" smtClean="0"/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To achieve numerical convergence, electric load applied  through internal heat generation </a:t>
            </a:r>
          </a:p>
          <a:p>
            <a:pPr algn="ctr"/>
            <a:endParaRPr lang="en-US" i="1" dirty="0" smtClean="0">
              <a:solidFill>
                <a:srgbClr val="FF0000"/>
              </a:solidFill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Power calculated 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Joule heating </a:t>
            </a:r>
            <a:r>
              <a:rPr lang="en-US" i="1" dirty="0" smtClean="0">
                <a:solidFill>
                  <a:srgbClr val="FF0000"/>
                </a:solidFill>
              </a:rPr>
              <a:t>350A </a:t>
            </a:r>
            <a:r>
              <a:rPr lang="en-US" i="1" dirty="0">
                <a:solidFill>
                  <a:srgbClr val="FF0000"/>
                </a:solidFill>
              </a:rPr>
              <a:t>DC at </a:t>
            </a:r>
            <a:r>
              <a:rPr lang="en-US" i="1" dirty="0" smtClean="0">
                <a:solidFill>
                  <a:srgbClr val="FF0000"/>
                </a:solidFill>
              </a:rPr>
              <a:t>27ºC = </a:t>
            </a:r>
            <a:r>
              <a:rPr lang="en-US" dirty="0">
                <a:solidFill>
                  <a:srgbClr val="FF0000"/>
                </a:solidFill>
              </a:rPr>
              <a:t>2.11e8 </a:t>
            </a:r>
            <a:r>
              <a:rPr lang="en-US" dirty="0" smtClean="0">
                <a:solidFill>
                  <a:srgbClr val="FF0000"/>
                </a:solidFill>
              </a:rPr>
              <a:t>W/m³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2" t="10556" r="29716" b="44722"/>
          <a:stretch/>
        </p:blipFill>
        <p:spPr bwMode="auto">
          <a:xfrm>
            <a:off x="906989" y="2914239"/>
            <a:ext cx="1563159" cy="336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803398" y="3045143"/>
            <a:ext cx="0" cy="1200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55076" y="3045143"/>
            <a:ext cx="0" cy="1200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55076" y="2981643"/>
            <a:ext cx="1156422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03398" y="2981643"/>
            <a:ext cx="13081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7398" y="3381693"/>
            <a:ext cx="6350" cy="533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60698" y="2825750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9000 W/(m²K)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51048" y="3381693"/>
            <a:ext cx="1060450" cy="1143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60698" y="3210242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18000 W/(m²K)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97110" y="3558699"/>
            <a:ext cx="66675" cy="59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val 28"/>
          <p:cNvSpPr/>
          <p:nvPr/>
        </p:nvSpPr>
        <p:spPr>
          <a:xfrm>
            <a:off x="2297109" y="3775392"/>
            <a:ext cx="66675" cy="59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Straight Connector 29"/>
          <p:cNvCxnSpPr/>
          <p:nvPr/>
        </p:nvCxnSpPr>
        <p:spPr>
          <a:xfrm>
            <a:off x="2363785" y="3587869"/>
            <a:ext cx="795338" cy="127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3785" y="3715862"/>
            <a:ext cx="795338" cy="82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10391" y="3561973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2100 W/(m²K)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5000" r="5625" b="53000"/>
          <a:stretch/>
        </p:blipFill>
        <p:spPr bwMode="auto">
          <a:xfrm>
            <a:off x="3703726" y="4401773"/>
            <a:ext cx="5988354" cy="17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2172493" y="3394711"/>
            <a:ext cx="0" cy="1802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72493" y="3574991"/>
            <a:ext cx="1246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72494" y="3615849"/>
            <a:ext cx="1246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172493" y="3613469"/>
            <a:ext cx="1" cy="18454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172493" y="3827781"/>
            <a:ext cx="2" cy="873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167731" y="3793252"/>
            <a:ext cx="1246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172493" y="3831273"/>
            <a:ext cx="1246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67731" y="3880761"/>
            <a:ext cx="808832" cy="1435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00840" y="3880761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6500 W/(m²K)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4100" name="TextBox 4099"/>
          <p:cNvSpPr txBox="1"/>
          <p:nvPr/>
        </p:nvSpPr>
        <p:spPr>
          <a:xfrm>
            <a:off x="640845" y="24627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Thermal interfaces</a:t>
            </a:r>
            <a:endParaRPr lang="fr-FR" dirty="0"/>
          </a:p>
        </p:txBody>
      </p:sp>
      <p:sp>
        <p:nvSpPr>
          <p:cNvPr id="4101" name="TextBox 4100"/>
          <p:cNvSpPr txBox="1"/>
          <p:nvPr/>
        </p:nvSpPr>
        <p:spPr>
          <a:xfrm>
            <a:off x="4877938" y="3529626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sink : convection inside cooling pipes </a:t>
            </a:r>
          </a:p>
          <a:p>
            <a:pPr algn="ctr"/>
            <a:r>
              <a:rPr lang="en-US" dirty="0" smtClean="0"/>
              <a:t>13000 W/(m²K)</a:t>
            </a:r>
            <a:endParaRPr lang="en-US" dirty="0"/>
          </a:p>
        </p:txBody>
      </p:sp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dirty="0" smtClean="0"/>
              <a:t>16/08/2013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8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A7C2E11D63E48AB9100305E5D58AE" ma:contentTypeVersion="0" ma:contentTypeDescription="Create a new document." ma:contentTypeScope="" ma:versionID="a9cc6ef55b87e7614d9e014655348e8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5ED393C-399A-4ECA-9A0A-849B1E59EE29}">
  <ds:schemaRefs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BD540674-CA37-4896-A58A-5F7F09069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3F7AB5-2B3B-44EE-B7D7-12906E541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128476</TotalTime>
  <Words>602</Words>
  <Application>Microsoft Office PowerPoint</Application>
  <PresentationFormat>A4 Paper (210x297 mm)</PresentationFormat>
  <Paragraphs>211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1_Sketchbook</vt:lpstr>
      <vt:lpstr>PowerPoint Presentation</vt:lpstr>
      <vt:lpstr>Outline</vt:lpstr>
      <vt:lpstr>1 Wire Design</vt:lpstr>
      <vt:lpstr>2 Wires Design</vt:lpstr>
      <vt:lpstr>1 Wire Design</vt:lpstr>
      <vt:lpstr>2 Wires Design</vt:lpstr>
      <vt:lpstr>Wire</vt:lpstr>
      <vt:lpstr>TCTP Thermal Load</vt:lpstr>
      <vt:lpstr>Thermal simulation : wire cooled only in Jaw</vt:lpstr>
      <vt:lpstr>1 Wire</vt:lpstr>
      <vt:lpstr>2 Wires</vt:lpstr>
      <vt:lpstr>Additional thermal bridge system</vt:lpstr>
      <vt:lpstr>1 Wire – Optimized Cooling system</vt:lpstr>
      <vt:lpstr>2 Wires - Optimized Cooling system</vt:lpstr>
      <vt:lpstr>Thermal issues</vt:lpstr>
      <vt:lpstr>Preliminary conclusion : Thermal issues</vt:lpstr>
      <vt:lpstr>Back-up slide</vt:lpstr>
      <vt:lpstr>Back-up slide</vt:lpstr>
      <vt:lpstr>Back-up slide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Author  Date</dc:title>
  <dc:creator>Alessandro Dallocchio</dc:creator>
  <cp:lastModifiedBy>Guillaume Maitrejean</cp:lastModifiedBy>
  <cp:revision>3505</cp:revision>
  <dcterms:created xsi:type="dcterms:W3CDTF">2009-09-14T15:56:01Z</dcterms:created>
  <dcterms:modified xsi:type="dcterms:W3CDTF">2013-08-16T13:45:43Z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0x010100F9AA7C2E11D63E48AB9100305E5D58AE</vt:lpwstr>
  </property>
  <property fmtid="{D5CDD505-2E9C-101B-9397-08002B2CF9AE}" pid="3" name="Enregistré le:">
    <vt:lpwstr>2010-12-04T23:00:00+00:00</vt:lpwstr>
  </property>
</Properties>
</file>