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10" r:id="rId3"/>
    <p:sldId id="311" r:id="rId4"/>
    <p:sldId id="312" r:id="rId5"/>
    <p:sldId id="258" r:id="rId6"/>
    <p:sldId id="321" r:id="rId7"/>
    <p:sldId id="317" r:id="rId8"/>
    <p:sldId id="318" r:id="rId9"/>
    <p:sldId id="316" r:id="rId10"/>
    <p:sldId id="319" r:id="rId11"/>
    <p:sldId id="320" r:id="rId12"/>
    <p:sldId id="354" r:id="rId13"/>
    <p:sldId id="314" r:id="rId14"/>
    <p:sldId id="315" r:id="rId15"/>
    <p:sldId id="313" r:id="rId16"/>
    <p:sldId id="323" r:id="rId17"/>
    <p:sldId id="324" r:id="rId18"/>
    <p:sldId id="325" r:id="rId19"/>
    <p:sldId id="273" r:id="rId20"/>
    <p:sldId id="326" r:id="rId21"/>
    <p:sldId id="275" r:id="rId22"/>
    <p:sldId id="285" r:id="rId23"/>
    <p:sldId id="284" r:id="rId24"/>
    <p:sldId id="327" r:id="rId25"/>
    <p:sldId id="342" r:id="rId26"/>
    <p:sldId id="302" r:id="rId27"/>
    <p:sldId id="277" r:id="rId28"/>
    <p:sldId id="283" r:id="rId29"/>
    <p:sldId id="304" r:id="rId30"/>
    <p:sldId id="305" r:id="rId31"/>
    <p:sldId id="352" r:id="rId32"/>
    <p:sldId id="343" r:id="rId33"/>
    <p:sldId id="344" r:id="rId34"/>
    <p:sldId id="345" r:id="rId35"/>
    <p:sldId id="356" r:id="rId36"/>
    <p:sldId id="347" r:id="rId37"/>
    <p:sldId id="346" r:id="rId38"/>
    <p:sldId id="350" r:id="rId39"/>
    <p:sldId id="351" r:id="rId40"/>
    <p:sldId id="268" r:id="rId41"/>
    <p:sldId id="353" r:id="rId42"/>
    <p:sldId id="348" r:id="rId43"/>
    <p:sldId id="328" r:id="rId44"/>
    <p:sldId id="329" r:id="rId45"/>
    <p:sldId id="330" r:id="rId46"/>
    <p:sldId id="332" r:id="rId47"/>
    <p:sldId id="333" r:id="rId48"/>
    <p:sldId id="334" r:id="rId49"/>
    <p:sldId id="335" r:id="rId50"/>
    <p:sldId id="279" r:id="rId51"/>
    <p:sldId id="307" r:id="rId52"/>
    <p:sldId id="308" r:id="rId5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9822" autoAdjust="0"/>
  </p:normalViewPr>
  <p:slideViewPr>
    <p:cSldViewPr>
      <p:cViewPr>
        <p:scale>
          <a:sx n="70" d="100"/>
          <a:sy n="70" d="100"/>
        </p:scale>
        <p:origin x="-137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86F38-22C0-42F9-A4F0-F408547E378E}" type="datetimeFigureOut">
              <a:rPr lang="en-GB" smtClean="0"/>
              <a:t>21/06/2013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76EDF-C013-4460-BD2F-74B7ADA7A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94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76EDF-C013-4460-BD2F-74B7ADA7ADD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9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47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47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47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47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47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4722FE-ECCA-45EF-900B-337446B3DD2C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5A3F-F2FE-4331-AF24-684CC9C444AE}" type="datetimeFigureOut">
              <a:rPr lang="en-GB" smtClean="0"/>
              <a:t>21/06/2013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5FBB-7512-4EFD-A33E-D3037BDB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07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5A3F-F2FE-4331-AF24-684CC9C444AE}" type="datetimeFigureOut">
              <a:rPr lang="en-GB" smtClean="0"/>
              <a:t>21/06/2013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5FBB-7512-4EFD-A33E-D3037BDB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7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5A3F-F2FE-4331-AF24-684CC9C444AE}" type="datetimeFigureOut">
              <a:rPr lang="en-GB" smtClean="0"/>
              <a:t>21/06/2013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5FBB-7512-4EFD-A33E-D3037BDB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21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5A3F-F2FE-4331-AF24-684CC9C444AE}" type="datetimeFigureOut">
              <a:rPr lang="en-GB" smtClean="0"/>
              <a:t>21/06/2013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5FBB-7512-4EFD-A33E-D3037BDB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91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5A3F-F2FE-4331-AF24-684CC9C444AE}" type="datetimeFigureOut">
              <a:rPr lang="en-GB" smtClean="0"/>
              <a:t>21/06/2013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5FBB-7512-4EFD-A33E-D3037BDB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81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5A3F-F2FE-4331-AF24-684CC9C444AE}" type="datetimeFigureOut">
              <a:rPr lang="en-GB" smtClean="0"/>
              <a:t>21/06/2013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5FBB-7512-4EFD-A33E-D3037BDB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60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5A3F-F2FE-4331-AF24-684CC9C444AE}" type="datetimeFigureOut">
              <a:rPr lang="en-GB" smtClean="0"/>
              <a:t>21/06/2013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5FBB-7512-4EFD-A33E-D3037BDB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73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5A3F-F2FE-4331-AF24-684CC9C444AE}" type="datetimeFigureOut">
              <a:rPr lang="en-GB" smtClean="0"/>
              <a:t>21/06/2013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5FBB-7512-4EFD-A33E-D3037BDB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63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5A3F-F2FE-4331-AF24-684CC9C444AE}" type="datetimeFigureOut">
              <a:rPr lang="en-GB" smtClean="0"/>
              <a:t>21/06/2013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5FBB-7512-4EFD-A33E-D3037BDB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1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5A3F-F2FE-4331-AF24-684CC9C444AE}" type="datetimeFigureOut">
              <a:rPr lang="en-GB" smtClean="0"/>
              <a:t>21/06/2013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5FBB-7512-4EFD-A33E-D3037BDB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52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5A3F-F2FE-4331-AF24-684CC9C444AE}" type="datetimeFigureOut">
              <a:rPr lang="en-GB" smtClean="0"/>
              <a:t>21/06/2013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5FBB-7512-4EFD-A33E-D3037BDB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17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45A3F-F2FE-4331-AF24-684CC9C444AE}" type="datetimeFigureOut">
              <a:rPr lang="en-GB" smtClean="0"/>
              <a:t>21/06/2013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E5FBB-7512-4EFD-A33E-D3037BDB8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33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MBW-MQW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356992"/>
            <a:ext cx="8712968" cy="2664296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Some initial considerations on expected life and available options</a:t>
            </a:r>
          </a:p>
          <a:p>
            <a:r>
              <a:rPr lang="en-GB" dirty="0" smtClean="0"/>
              <a:t>Presented by P. </a:t>
            </a:r>
            <a:r>
              <a:rPr lang="en-GB" dirty="0" err="1" smtClean="0"/>
              <a:t>Fessia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Fluka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analysis: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Francesco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Cerutti,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nton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GB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echner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Eleftherios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Skordis</a:t>
            </a: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Collimation input: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GB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odrick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ruce,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tefano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edaelli ,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Belen Maria Salvachua Ferrando </a:t>
            </a: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MNC team: Paolo </a:t>
            </a:r>
            <a:r>
              <a:rPr lang="en-GB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Fessia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Pierre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Alexandre Thonet, D.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Tommasini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Power Converter: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Hugues Thiesen</a:t>
            </a: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Optics: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Massimo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Giovannozzi</a:t>
            </a: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MME design office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L. Favre, T. Sahner</a:t>
            </a: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 of Epoxy resins: E. Fornasiere (TE-MSC-MDT)</a:t>
            </a:r>
          </a:p>
        </p:txBody>
      </p:sp>
    </p:spTree>
    <p:extLst>
      <p:ext uri="{BB962C8B-B14F-4D97-AF65-F5344CB8AC3E}">
        <p14:creationId xmlns:p14="http://schemas.microsoft.com/office/powerpoint/2010/main" val="14089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ern.ch\dfs\Users\e\eskordis\Desktop\CollimationReviewPlots\WarmMagnets\MQW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762000"/>
            <a:ext cx="7620001" cy="54753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2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prstClr val="black"/>
                </a:solidFill>
              </a:rPr>
              <a:t>MQWA.D5R7</a:t>
            </a:r>
            <a:r>
              <a:rPr lang="en-GB" sz="3600" dirty="0" smtClean="0"/>
              <a:t> Dose Maximum Z profile</a:t>
            </a:r>
            <a:endParaRPr lang="en-GB" sz="3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849459" y="5791200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9459" y="5460845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Beam 2</a:t>
            </a:r>
            <a:endParaRPr lang="en-GB" sz="1050" dirty="0"/>
          </a:p>
        </p:txBody>
      </p:sp>
      <p:sp>
        <p:nvSpPr>
          <p:cNvPr id="7" name="Rectangle 6"/>
          <p:cNvSpPr/>
          <p:nvPr/>
        </p:nvSpPr>
        <p:spPr>
          <a:xfrm>
            <a:off x="6943098" y="3933056"/>
            <a:ext cx="1220023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0.8 </a:t>
            </a:r>
            <a:r>
              <a:rPr lang="en-GB" dirty="0" err="1" smtClean="0"/>
              <a:t>MGy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868144" y="3187452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0.8/1.85=0.4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15383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Normalization: 1.15  10</a:t>
            </a:r>
            <a:r>
              <a:rPr lang="en-GB" baseline="30000" dirty="0" smtClean="0"/>
              <a:t>16</a:t>
            </a:r>
            <a:r>
              <a:rPr lang="en-GB" dirty="0" smtClean="0"/>
              <a:t> p (30-50 fb</a:t>
            </a:r>
            <a:r>
              <a:rPr lang="en-GB" baseline="30000" dirty="0" smtClean="0"/>
              <a:t>-1 </a:t>
            </a:r>
            <a:r>
              <a:rPr lang="en-GB" dirty="0" smtClean="0"/>
              <a:t>). </a:t>
            </a:r>
          </a:p>
          <a:p>
            <a:pPr algn="ctr"/>
            <a:r>
              <a:rPr lang="en-GB" b="1" u="sng" dirty="0" smtClean="0"/>
              <a:t>Computations with E 6.5 </a:t>
            </a:r>
            <a:r>
              <a:rPr lang="en-GB" b="1" u="sng" dirty="0" err="1" smtClean="0"/>
              <a:t>TeV</a:t>
            </a:r>
            <a:r>
              <a:rPr lang="en-GB" b="1" u="sng" dirty="0" smtClean="0"/>
              <a:t> relaxed collimator settings</a:t>
            </a:r>
            <a:endParaRPr lang="en-GB" b="1" u="sng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59410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cern.ch\dfs\Users\e\eskordis\Desktop\CollimationReviewPlots\WarmMagnets\Magnets3dTunn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918476"/>
            <a:ext cx="9057154" cy="227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8017372" y="1360928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17372" y="1030573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Beam 2</a:t>
            </a:r>
            <a:endParaRPr lang="en-GB" sz="1050" dirty="0"/>
          </a:p>
        </p:txBody>
      </p:sp>
      <p:sp>
        <p:nvSpPr>
          <p:cNvPr id="7" name="Rectangle 6"/>
          <p:cNvSpPr/>
          <p:nvPr/>
        </p:nvSpPr>
        <p:spPr>
          <a:xfrm>
            <a:off x="8245973" y="1487773"/>
            <a:ext cx="898027" cy="381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MBW.B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5201" y="1487773"/>
            <a:ext cx="902748" cy="381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MBW.A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7766575" y="1868773"/>
            <a:ext cx="146574" cy="21240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550772" y="1892554"/>
            <a:ext cx="38100" cy="18862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389149" y="2745073"/>
            <a:ext cx="1219199" cy="3619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TCAP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V="1">
            <a:off x="6998749" y="2402173"/>
            <a:ext cx="1219199" cy="342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6998749" y="2402173"/>
            <a:ext cx="1856823" cy="342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50948" y="1406055"/>
            <a:ext cx="1447801" cy="381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  <a:ea typeface="+mj-ea"/>
                <a:cs typeface="+mj-cs"/>
              </a:rPr>
              <a:t>MQWA.E5R7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5550951" y="1787055"/>
            <a:ext cx="723898" cy="19981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0"/>
          </p:cNvCxnSpPr>
          <p:nvPr/>
        </p:nvCxnSpPr>
        <p:spPr>
          <a:xfrm flipH="1" flipV="1">
            <a:off x="5703349" y="2249773"/>
            <a:ext cx="1295400" cy="495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24299" y="1393054"/>
            <a:ext cx="1593873" cy="381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MQWA.D5R7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>
            <a:off x="4721236" y="1774054"/>
            <a:ext cx="307964" cy="20092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18964" y="5486400"/>
            <a:ext cx="6677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Values are in percentage (%)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Values normalized to most impacted one (MQWA.E5R7) : 12.6 </a:t>
            </a:r>
            <a:r>
              <a:rPr lang="en-GB" dirty="0" err="1" smtClean="0"/>
              <a:t>GeV</a:t>
            </a:r>
            <a:r>
              <a:rPr lang="en-GB" dirty="0" smtClean="0"/>
              <a:t>/p </a:t>
            </a:r>
            <a:endParaRPr lang="en-GB" baseline="30000" dirty="0" smtClean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59397" y="152400"/>
            <a:ext cx="7239000" cy="715962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Ratio of total load on left Horizontal coils of magnets</a:t>
            </a:r>
            <a:endParaRPr lang="en-GB" sz="36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04800" y="1974976"/>
            <a:ext cx="152400" cy="175882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70210" y="1986868"/>
            <a:ext cx="596590" cy="23565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6727" y="3733800"/>
            <a:ext cx="799531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7034" y="4343400"/>
            <a:ext cx="799531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67034" y="1986867"/>
            <a:ext cx="951931" cy="174693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178492" y="3733800"/>
            <a:ext cx="799531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990600" y="1986868"/>
            <a:ext cx="1429035" cy="23565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019869" y="4343400"/>
            <a:ext cx="799531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14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40" idx="0"/>
          </p:cNvCxnSpPr>
          <p:nvPr/>
        </p:nvCxnSpPr>
        <p:spPr>
          <a:xfrm flipH="1" flipV="1">
            <a:off x="1295400" y="2057399"/>
            <a:ext cx="1947927" cy="175409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843561" y="3811498"/>
            <a:ext cx="799531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1705117" y="2081180"/>
            <a:ext cx="2556329" cy="218751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861678" y="4268698"/>
            <a:ext cx="799531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29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3861678" y="2133600"/>
            <a:ext cx="1168337" cy="157570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4191000" y="2133600"/>
            <a:ext cx="1448615" cy="218531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589542" y="3709309"/>
            <a:ext cx="799531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39849" y="4318909"/>
            <a:ext cx="799531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19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4445846" y="2133600"/>
            <a:ext cx="1745935" cy="157571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751307" y="3709309"/>
            <a:ext cx="799531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4721236" y="2133600"/>
            <a:ext cx="2271215" cy="218530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6592684" y="4318909"/>
            <a:ext cx="799531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27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/>
          <p:cNvCxnSpPr>
            <a:stCxn id="60" idx="0"/>
          </p:cNvCxnSpPr>
          <p:nvPr/>
        </p:nvCxnSpPr>
        <p:spPr>
          <a:xfrm flipH="1" flipV="1">
            <a:off x="5030015" y="2133600"/>
            <a:ext cx="2786127" cy="165340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416376" y="3787007"/>
            <a:ext cx="799531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34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>
            <a:stCxn id="62" idx="0"/>
          </p:cNvCxnSpPr>
          <p:nvPr/>
        </p:nvCxnSpPr>
        <p:spPr>
          <a:xfrm flipH="1" flipV="1">
            <a:off x="5389074" y="2133601"/>
            <a:ext cx="3306984" cy="211060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8296292" y="4244207"/>
            <a:ext cx="799531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100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580909"/>
              </p:ext>
            </p:extLst>
          </p:nvPr>
        </p:nvGraphicFramePr>
        <p:xfrm>
          <a:off x="107504" y="260648"/>
          <a:ext cx="8928990" cy="5788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936104"/>
                <a:gridCol w="936104"/>
                <a:gridCol w="1275723"/>
                <a:gridCol w="1366002"/>
                <a:gridCol w="1174699"/>
                <a:gridCol w="122413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Magnet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Fluka</a:t>
                      </a:r>
                      <a:r>
                        <a:rPr lang="en-GB" sz="1400" baseline="0" dirty="0" smtClean="0"/>
                        <a:t> estimation 50 </a:t>
                      </a:r>
                      <a:r>
                        <a:rPr lang="en-GB" sz="1400" dirty="0" smtClean="0"/>
                        <a:t>fb</a:t>
                      </a:r>
                      <a:r>
                        <a:rPr lang="en-GB" sz="1400" baseline="30000" dirty="0" smtClean="0"/>
                        <a:t>-1</a:t>
                      </a:r>
                      <a:r>
                        <a:rPr lang="en-GB" sz="1400" baseline="0" dirty="0" smtClean="0"/>
                        <a:t> old loss pattern [</a:t>
                      </a:r>
                      <a:r>
                        <a:rPr lang="en-GB" sz="1400" baseline="0" dirty="0" err="1" smtClean="0"/>
                        <a:t>MGy</a:t>
                      </a:r>
                      <a:r>
                        <a:rPr lang="en-GB" sz="1400" baseline="0" dirty="0" smtClean="0"/>
                        <a:t>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Fluka</a:t>
                      </a:r>
                      <a:r>
                        <a:rPr lang="en-GB" sz="1400" baseline="0" dirty="0" smtClean="0"/>
                        <a:t> ratio peak  to peak [%]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Fluka</a:t>
                      </a:r>
                      <a:r>
                        <a:rPr lang="en-GB" sz="1400" baseline="0" dirty="0" smtClean="0"/>
                        <a:t> ratio total load [%]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Fluka</a:t>
                      </a:r>
                      <a:r>
                        <a:rPr lang="en-GB" sz="1400" baseline="0" dirty="0" smtClean="0"/>
                        <a:t> ratio peak  to peak normalised second magnet [%]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Fluka</a:t>
                      </a:r>
                      <a:r>
                        <a:rPr lang="en-GB" sz="1400" baseline="0" dirty="0" smtClean="0"/>
                        <a:t> ratio total load normalised second magnet [%]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Extrapolated values old loss pattern [</a:t>
                      </a:r>
                      <a:r>
                        <a:rPr lang="en-GB" sz="1400" dirty="0" err="1" smtClean="0"/>
                        <a:t>Mgy</a:t>
                      </a:r>
                      <a:r>
                        <a:rPr lang="en-GB" sz="1400" dirty="0" smtClean="0"/>
                        <a:t>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Reference extrapolation 50 </a:t>
                      </a:r>
                      <a:r>
                        <a:rPr lang="en-GB" sz="1400" dirty="0" smtClean="0"/>
                        <a:t>fb</a:t>
                      </a:r>
                      <a:r>
                        <a:rPr lang="en-GB" sz="1400" baseline="30000" dirty="0" smtClean="0"/>
                        <a:t>-1</a:t>
                      </a:r>
                      <a:r>
                        <a:rPr lang="en-GB" sz="1400" baseline="0" dirty="0" smtClean="0"/>
                        <a:t> new loss pattern [</a:t>
                      </a:r>
                      <a:r>
                        <a:rPr lang="en-GB" sz="1400" baseline="0" dirty="0" err="1" smtClean="0"/>
                        <a:t>MGy</a:t>
                      </a:r>
                      <a:r>
                        <a:rPr lang="en-GB" sz="1400" baseline="0" dirty="0" smtClean="0"/>
                        <a:t>]</a:t>
                      </a:r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MQWA.A4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</a:rPr>
                        <a:t>3 %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MQWA.B4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</a:rPr>
                        <a:t>4 %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</a:tr>
              <a:tr h="337656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MQWA.C4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</a:rPr>
                        <a:t>5 %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MQWB.4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</a:rPr>
                        <a:t>14 %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MQWA.D4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</a:rPr>
                        <a:t>11 %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MQWA.E4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</a:rPr>
                        <a:t>29 %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MQWA.A5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+mj-lt"/>
                        </a:rPr>
                        <a:t>0.39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</a:rPr>
                        <a:t>21 %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</a:rPr>
                        <a:t>17 %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MQWA.B5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+mj-lt"/>
                        </a:rPr>
                        <a:t>0.52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</a:rPr>
                        <a:t>28 %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</a:rPr>
                        <a:t>19 %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+mj-lt"/>
                        </a:rPr>
                        <a:t>0.61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</a:rPr>
                        <a:t>33 %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</a:rPr>
                        <a:t>21 %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MQWB.5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+mj-lt"/>
                        </a:rPr>
                        <a:t>0.73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</a:rPr>
                        <a:t>40 %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</a:rPr>
                        <a:t>27 %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MQWA.D5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+mj-lt"/>
                        </a:rPr>
                        <a:t>0.9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</a:rPr>
                        <a:t>49 %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</a:rPr>
                        <a:t>34 %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sng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MQWA.E5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+mj-lt"/>
                        </a:rPr>
                        <a:t>1.85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</a:rPr>
                        <a:t>100 %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</a:rPr>
                        <a:t>100 %</a:t>
                      </a:r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2232248" cy="10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" y="6309320"/>
            <a:ext cx="3590496" cy="54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MBWB Dose 2d cross section at maximum</a:t>
            </a:r>
            <a:endParaRPr lang="en-GB" sz="3600" dirty="0"/>
          </a:p>
        </p:txBody>
      </p:sp>
      <p:pic>
        <p:nvPicPr>
          <p:cNvPr id="2050" name="Picture 2" descr="\\cern.ch\dfs\Users\e\eskordis\Desktop\CollimationReviewPlots\WarmMagnets\MBWB2dCrossS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353967"/>
            <a:ext cx="7585699" cy="506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34400" y="2743200"/>
            <a:ext cx="2286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Dose (</a:t>
            </a:r>
            <a:r>
              <a:rPr lang="en-GB" dirty="0" err="1" smtClean="0">
                <a:solidFill>
                  <a:schemeClr val="tx1"/>
                </a:solidFill>
              </a:rPr>
              <a:t>MGy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6477000"/>
            <a:ext cx="390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Normalization: 1.15  10</a:t>
            </a:r>
            <a:r>
              <a:rPr lang="en-GB" baseline="30000" dirty="0" smtClean="0"/>
              <a:t>16</a:t>
            </a:r>
            <a:r>
              <a:rPr lang="en-GB" dirty="0" smtClean="0"/>
              <a:t> p (30-50 fb</a:t>
            </a:r>
            <a:r>
              <a:rPr lang="en-GB" baseline="30000" dirty="0" smtClean="0"/>
              <a:t>-1 </a:t>
            </a:r>
            <a:r>
              <a:rPr lang="en-GB" dirty="0" smtClean="0"/>
              <a:t>)</a:t>
            </a:r>
            <a:endParaRPr lang="en-GB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6488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MBWB Dose 2d cross section at maximum</a:t>
            </a:r>
            <a:endParaRPr lang="en-GB" sz="3600" dirty="0"/>
          </a:p>
        </p:txBody>
      </p:sp>
      <p:pic>
        <p:nvPicPr>
          <p:cNvPr id="3074" name="Picture 2" descr="\\cern.ch\dfs\Users\e\eskordis\Desktop\CollimationReviewPlots\WarmMagnets\MBWB2dCrossSectionZoo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599"/>
            <a:ext cx="7771863" cy="518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53108" y="2741940"/>
            <a:ext cx="2286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Dose (</a:t>
            </a:r>
            <a:r>
              <a:rPr lang="en-GB" dirty="0" err="1" smtClean="0">
                <a:solidFill>
                  <a:schemeClr val="tx1"/>
                </a:solidFill>
              </a:rPr>
              <a:t>MGy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6477000"/>
            <a:ext cx="390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Normalization: 1.15  10</a:t>
            </a:r>
            <a:r>
              <a:rPr lang="en-GB" baseline="30000" dirty="0" smtClean="0"/>
              <a:t>16</a:t>
            </a:r>
            <a:r>
              <a:rPr lang="en-GB" dirty="0" smtClean="0"/>
              <a:t> p (30-50 fb</a:t>
            </a:r>
            <a:r>
              <a:rPr lang="en-GB" baseline="30000" dirty="0" smtClean="0"/>
              <a:t>-1 </a:t>
            </a:r>
            <a:r>
              <a:rPr lang="en-GB" dirty="0" smtClean="0"/>
              <a:t>)</a:t>
            </a:r>
            <a:endParaRPr lang="en-GB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3376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rn.ch\dfs\Users\e\eskordis\Desktop\CollimationReviewPlots\WarmMagnets\Magnets3dTunn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918476"/>
            <a:ext cx="9057154" cy="227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397" y="152400"/>
            <a:ext cx="7239000" cy="715962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MBWA - MBWB </a:t>
            </a:r>
            <a:r>
              <a:rPr lang="en-GB" sz="3600" dirty="0"/>
              <a:t>Dose Maximum Z </a:t>
            </a:r>
            <a:r>
              <a:rPr lang="en-GB" sz="3600" dirty="0" smtClean="0"/>
              <a:t>profile</a:t>
            </a:r>
            <a:endParaRPr lang="en-GB" sz="36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017372" y="1360928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17372" y="1030573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Beam 2</a:t>
            </a:r>
            <a:endParaRPr lang="en-GB" sz="1050" dirty="0"/>
          </a:p>
        </p:txBody>
      </p:sp>
      <p:sp>
        <p:nvSpPr>
          <p:cNvPr id="4" name="Rectangle 3"/>
          <p:cNvSpPr/>
          <p:nvPr/>
        </p:nvSpPr>
        <p:spPr>
          <a:xfrm>
            <a:off x="8245973" y="1487773"/>
            <a:ext cx="898027" cy="381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MBW.B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1" y="1487773"/>
            <a:ext cx="902748" cy="381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MBW.A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>
            <a:off x="7766575" y="1868773"/>
            <a:ext cx="146574" cy="21240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550772" y="1892554"/>
            <a:ext cx="38100" cy="18862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89149" y="2745073"/>
            <a:ext cx="1219199" cy="3619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TCAP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6998749" y="2402173"/>
            <a:ext cx="1219199" cy="342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0"/>
          </p:cNvCxnSpPr>
          <p:nvPr/>
        </p:nvCxnSpPr>
        <p:spPr>
          <a:xfrm flipV="1">
            <a:off x="6998749" y="2402173"/>
            <a:ext cx="1856823" cy="342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550948" y="1406055"/>
            <a:ext cx="1447801" cy="381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  <a:ea typeface="+mj-ea"/>
                <a:cs typeface="+mj-cs"/>
              </a:rPr>
              <a:t>MQWA.E5R7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 flipH="1">
            <a:off x="5550951" y="1787055"/>
            <a:ext cx="723898" cy="19981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0"/>
          </p:cNvCxnSpPr>
          <p:nvPr/>
        </p:nvCxnSpPr>
        <p:spPr>
          <a:xfrm flipH="1" flipV="1">
            <a:off x="5703349" y="2249773"/>
            <a:ext cx="1295400" cy="495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924299" y="1393054"/>
            <a:ext cx="1593873" cy="381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MQWA.D5R7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>
          <a:xfrm>
            <a:off x="4721236" y="1774054"/>
            <a:ext cx="307964" cy="20092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\\cern.ch\dfs\Users\e\eskordis\Desktop\CollimationReviewPlots\WarmMagnets\6MBWAbothcoi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2926048"/>
            <a:ext cx="4464000" cy="334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0" name="Picture 3" descr="\\cern.ch\dfs\Users\e\eskordis\Desktop\CollimationReviewPlots\WarmMagnets\6MBWBbothcoi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23" y="2926048"/>
            <a:ext cx="4464000" cy="334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" name="Rectangle 50"/>
          <p:cNvSpPr/>
          <p:nvPr/>
        </p:nvSpPr>
        <p:spPr>
          <a:xfrm>
            <a:off x="3048000" y="5696872"/>
            <a:ext cx="1295399" cy="381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MBW.A6R7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08348" y="5686166"/>
            <a:ext cx="1307052" cy="381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MBW.B6R7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7866388" y="5486400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866388" y="5156045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Beam 2</a:t>
            </a:r>
            <a:endParaRPr lang="en-GB" sz="1050" dirty="0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3256131" y="5516628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256131" y="5186273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Beam 2</a:t>
            </a:r>
            <a:endParaRPr lang="en-GB" sz="1050" dirty="0"/>
          </a:p>
        </p:txBody>
      </p:sp>
      <p:sp>
        <p:nvSpPr>
          <p:cNvPr id="48" name="TextBox 47"/>
          <p:cNvSpPr txBox="1"/>
          <p:nvPr/>
        </p:nvSpPr>
        <p:spPr>
          <a:xfrm>
            <a:off x="4945185" y="6488668"/>
            <a:ext cx="390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Normalization: 1.15  10</a:t>
            </a:r>
            <a:r>
              <a:rPr lang="en-GB" baseline="30000" dirty="0" smtClean="0"/>
              <a:t>16</a:t>
            </a:r>
            <a:r>
              <a:rPr lang="en-GB" dirty="0" smtClean="0"/>
              <a:t> p (30-50 fb</a:t>
            </a:r>
            <a:r>
              <a:rPr lang="en-GB" baseline="30000" dirty="0" smtClean="0"/>
              <a:t>-1 </a:t>
            </a:r>
            <a:r>
              <a:rPr lang="en-GB" dirty="0" smtClean="0"/>
              <a:t>)</a:t>
            </a:r>
            <a:endParaRPr lang="en-GB" baseline="300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50320" y="1534052"/>
            <a:ext cx="9024041" cy="1431441"/>
            <a:chOff x="50320" y="1534052"/>
            <a:chExt cx="9024041" cy="143144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164" y="1534052"/>
              <a:ext cx="2966360" cy="143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0320" y="1565272"/>
              <a:ext cx="2793488" cy="12446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MBW.B6R7-&gt; 3 </a:t>
              </a:r>
              <a:r>
                <a:rPr lang="en-GB" dirty="0" err="1" smtClean="0"/>
                <a:t>MGy</a:t>
              </a:r>
              <a:r>
                <a:rPr lang="en-GB" dirty="0" smtClean="0"/>
                <a:t>/</a:t>
              </a:r>
              <a:r>
                <a:rPr lang="en-GB" dirty="0"/>
                <a:t> </a:t>
              </a:r>
              <a:r>
                <a:rPr lang="en-GB" dirty="0" smtClean="0"/>
                <a:t>50fb</a:t>
              </a:r>
              <a:r>
                <a:rPr lang="en-GB" baseline="30000" dirty="0" smtClean="0"/>
                <a:t>-1</a:t>
              </a:r>
              <a:endParaRPr lang="en-GB" dirty="0" smtClean="0"/>
            </a:p>
            <a:p>
              <a:pPr algn="ctr"/>
              <a:r>
                <a:rPr lang="en-GB" dirty="0" smtClean="0"/>
                <a:t>MBW.A6R7-&gt;2.5 </a:t>
              </a:r>
              <a:r>
                <a:rPr lang="en-GB" dirty="0" err="1"/>
                <a:t>MGy</a:t>
              </a:r>
              <a:r>
                <a:rPr lang="en-GB" dirty="0"/>
                <a:t>/ </a:t>
              </a:r>
              <a:r>
                <a:rPr lang="en-GB" dirty="0" smtClean="0"/>
                <a:t>50fb</a:t>
              </a:r>
              <a:r>
                <a:rPr lang="en-GB" baseline="30000" dirty="0" smtClean="0"/>
                <a:t>-1</a:t>
              </a:r>
            </a:p>
            <a:p>
              <a:pPr algn="ctr"/>
              <a:r>
                <a:rPr lang="en-GB" sz="1400" dirty="0" smtClean="0"/>
                <a:t>Weighted on energy</a:t>
              </a:r>
              <a:endParaRPr lang="en-GB" sz="1400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843808" y="1829698"/>
              <a:ext cx="204192" cy="8401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6038524" y="1829699"/>
              <a:ext cx="204192" cy="8401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280873" y="1596555"/>
              <a:ext cx="2793488" cy="12446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MBW.B6R7-&gt; 6 </a:t>
              </a:r>
              <a:r>
                <a:rPr lang="en-GB" dirty="0" err="1" smtClean="0"/>
                <a:t>MGy</a:t>
              </a:r>
              <a:r>
                <a:rPr lang="en-GB" dirty="0" smtClean="0"/>
                <a:t>/</a:t>
              </a:r>
              <a:r>
                <a:rPr lang="en-GB" dirty="0"/>
                <a:t> </a:t>
              </a:r>
              <a:r>
                <a:rPr lang="en-GB" dirty="0" smtClean="0"/>
                <a:t>50fb</a:t>
              </a:r>
              <a:r>
                <a:rPr lang="en-GB" baseline="30000" dirty="0" smtClean="0"/>
                <a:t>-1</a:t>
              </a:r>
              <a:endParaRPr lang="en-GB" dirty="0" smtClean="0"/>
            </a:p>
            <a:p>
              <a:pPr algn="ctr"/>
              <a:r>
                <a:rPr lang="en-GB" dirty="0" smtClean="0"/>
                <a:t>MBW.A6R7-&gt;5 </a:t>
              </a:r>
              <a:r>
                <a:rPr lang="en-GB" dirty="0" err="1"/>
                <a:t>MGy</a:t>
              </a:r>
              <a:r>
                <a:rPr lang="en-GB" dirty="0"/>
                <a:t>/ </a:t>
              </a:r>
              <a:r>
                <a:rPr lang="en-GB" dirty="0" smtClean="0"/>
                <a:t>50fb</a:t>
              </a:r>
              <a:r>
                <a:rPr lang="en-GB" baseline="30000" dirty="0" smtClean="0"/>
                <a:t>-1</a:t>
              </a:r>
              <a:endParaRPr lang="en-GB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" y="6396000"/>
            <a:ext cx="3021844" cy="46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1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10344"/>
          </a:xfrm>
        </p:spPr>
        <p:txBody>
          <a:bodyPr/>
          <a:lstStyle/>
          <a:p>
            <a:r>
              <a:rPr lang="en-GB" dirty="0" smtClean="0"/>
              <a:t>Future  scenarios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010068"/>
              </p:ext>
            </p:extLst>
          </p:nvPr>
        </p:nvGraphicFramePr>
        <p:xfrm>
          <a:off x="0" y="692696"/>
          <a:ext cx="9144001" cy="601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43"/>
                <a:gridCol w="2377458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magnet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Reference extrapolation 50 </a:t>
                      </a:r>
                      <a:r>
                        <a:rPr lang="en-GB" sz="1600" dirty="0" smtClean="0"/>
                        <a:t>fb</a:t>
                      </a:r>
                      <a:r>
                        <a:rPr lang="en-GB" sz="1600" baseline="30000" dirty="0" smtClean="0"/>
                        <a:t>-1</a:t>
                      </a:r>
                      <a:r>
                        <a:rPr lang="en-GB" sz="1600" baseline="0" dirty="0" smtClean="0"/>
                        <a:t> new loss pattern [</a:t>
                      </a:r>
                      <a:r>
                        <a:rPr lang="en-GB" sz="1600" baseline="0" dirty="0" err="1" smtClean="0"/>
                        <a:t>Mgy</a:t>
                      </a:r>
                      <a:r>
                        <a:rPr lang="en-GB" sz="1600" baseline="0" dirty="0" smtClean="0"/>
                        <a:t>]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Till LS2</a:t>
                      </a:r>
                      <a:r>
                        <a:rPr lang="en-GB" sz="1600" baseline="0" dirty="0" smtClean="0"/>
                        <a:t> 7TeV (150 </a:t>
                      </a:r>
                      <a:r>
                        <a:rPr lang="en-GB" sz="1600" dirty="0" smtClean="0"/>
                        <a:t>fb</a:t>
                      </a:r>
                      <a:r>
                        <a:rPr lang="en-GB" sz="1600" baseline="30000" dirty="0" smtClean="0"/>
                        <a:t>-1</a:t>
                      </a:r>
                      <a:r>
                        <a:rPr lang="en-GB" sz="1600" baseline="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[</a:t>
                      </a:r>
                      <a:r>
                        <a:rPr lang="en-GB" sz="1600" baseline="0" dirty="0" err="1" smtClean="0"/>
                        <a:t>MGy</a:t>
                      </a:r>
                      <a:r>
                        <a:rPr lang="en-GB" sz="1600" baseline="0" dirty="0" smtClean="0"/>
                        <a:t>]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Till LS3</a:t>
                      </a:r>
                      <a:r>
                        <a:rPr lang="en-GB" sz="1600" baseline="0" dirty="0" smtClean="0"/>
                        <a:t> 7TeV (350 </a:t>
                      </a:r>
                      <a:r>
                        <a:rPr lang="en-GB" sz="1600" dirty="0" smtClean="0"/>
                        <a:t>fb</a:t>
                      </a:r>
                      <a:r>
                        <a:rPr lang="en-GB" sz="1600" baseline="30000" dirty="0" smtClean="0"/>
                        <a:t>-1</a:t>
                      </a:r>
                      <a:r>
                        <a:rPr lang="en-GB" sz="1600" baseline="0" dirty="0" smtClean="0"/>
                        <a:t>)</a:t>
                      </a:r>
                      <a:endParaRPr lang="en-GB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[</a:t>
                      </a:r>
                      <a:r>
                        <a:rPr lang="en-GB" sz="1600" baseline="0" dirty="0" err="1" smtClean="0"/>
                        <a:t>MGy</a:t>
                      </a:r>
                      <a:r>
                        <a:rPr lang="en-GB" sz="1600" baseline="0" dirty="0" smtClean="0"/>
                        <a:t>]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Till HL-LHC</a:t>
                      </a:r>
                      <a:r>
                        <a:rPr lang="en-GB" sz="1600" baseline="0" dirty="0" smtClean="0"/>
                        <a:t> 7TeV (3000 </a:t>
                      </a:r>
                      <a:r>
                        <a:rPr lang="en-GB" sz="1600" dirty="0" smtClean="0"/>
                        <a:t>fb</a:t>
                      </a:r>
                      <a:r>
                        <a:rPr lang="en-GB" sz="1600" baseline="30000" dirty="0" smtClean="0"/>
                        <a:t>-1</a:t>
                      </a:r>
                      <a:r>
                        <a:rPr lang="en-GB" sz="1600" baseline="0" dirty="0" smtClean="0"/>
                        <a:t>)</a:t>
                      </a:r>
                      <a:endParaRPr lang="en-GB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[</a:t>
                      </a:r>
                      <a:r>
                        <a:rPr lang="en-GB" sz="1600" baseline="0" dirty="0" err="1" smtClean="0"/>
                        <a:t>MGy</a:t>
                      </a:r>
                      <a:r>
                        <a:rPr lang="en-GB" sz="1600" baseline="0" dirty="0" smtClean="0"/>
                        <a:t>]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MBW.B6R7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MBW.A6R7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MQWA.A4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0.12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MQWA.B4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0.14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MQWB.4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0.18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MQWA.C4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0.52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MQWA.D4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0.4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MQWA.E4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1.1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MQWA.A5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0.62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MQWA.B5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0.7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7.7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MQWB.5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9.1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MQWA.C5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MQWA.D5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1.3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MQWA.E5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3.7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8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71800" y="2636934"/>
            <a:ext cx="3456384" cy="1396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Life evaluation</a:t>
            </a:r>
            <a:endParaRPr lang="en-GB" dirty="0"/>
          </a:p>
        </p:txBody>
      </p:sp>
      <p:sp>
        <p:nvSpPr>
          <p:cNvPr id="5" name="Up Arrow 4"/>
          <p:cNvSpPr/>
          <p:nvPr/>
        </p:nvSpPr>
        <p:spPr>
          <a:xfrm rot="19023044">
            <a:off x="1524650" y="1715622"/>
            <a:ext cx="1512168" cy="15841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 rot="2726355">
            <a:off x="6134938" y="1844387"/>
            <a:ext cx="1512168" cy="15841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Up Arrow 6"/>
          <p:cNvSpPr/>
          <p:nvPr/>
        </p:nvSpPr>
        <p:spPr>
          <a:xfrm rot="10800000">
            <a:off x="3743908" y="4077072"/>
            <a:ext cx="1512168" cy="12241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91560" y="500704"/>
            <a:ext cx="244827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Resin radiation resistance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6516216" y="620688"/>
            <a:ext cx="244827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</a:t>
            </a:r>
            <a:r>
              <a:rPr lang="en-GB" dirty="0" smtClean="0"/>
              <a:t>creening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3131840" y="5373216"/>
            <a:ext cx="244827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Alternative operation schemes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82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Radiation resistance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2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n-GB" dirty="0" smtClean="0"/>
              <a:t>MQW resins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670935"/>
              </p:ext>
            </p:extLst>
          </p:nvPr>
        </p:nvGraphicFramePr>
        <p:xfrm>
          <a:off x="-2" y="908720"/>
          <a:ext cx="9036498" cy="119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42"/>
                <a:gridCol w="1584176"/>
                <a:gridCol w="1602431"/>
                <a:gridCol w="1506083"/>
                <a:gridCol w="1506083"/>
                <a:gridCol w="1506083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Resin</a:t>
                      </a:r>
                      <a:r>
                        <a:rPr lang="en-GB" baseline="0" dirty="0" smtClean="0"/>
                        <a:t> used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49848">
                <a:tc>
                  <a:txBody>
                    <a:bodyPr/>
                    <a:lstStyle/>
                    <a:p>
                      <a:r>
                        <a:rPr lang="en-GB" dirty="0" smtClean="0"/>
                        <a:t>component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EPN1138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GY 6004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CY 221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HY 905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30ml DY</a:t>
                      </a:r>
                      <a:r>
                        <a:rPr lang="en-GB" sz="1800" baseline="0" dirty="0" smtClean="0"/>
                        <a:t> 073</a:t>
                      </a:r>
                      <a:endParaRPr lang="en-GB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percentage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120 %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178283"/>
              </p:ext>
            </p:extLst>
          </p:nvPr>
        </p:nvGraphicFramePr>
        <p:xfrm>
          <a:off x="0" y="2924944"/>
          <a:ext cx="9036496" cy="3820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9"/>
                <a:gridCol w="6984267"/>
              </a:tblGrid>
              <a:tr h="636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36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EPN 1138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Novolac</a:t>
                      </a:r>
                      <a:endParaRPr lang="en-GB" dirty="0"/>
                    </a:p>
                  </a:txBody>
                  <a:tcPr/>
                </a:tc>
              </a:tr>
              <a:tr h="636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GY 6004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DGEBA</a:t>
                      </a:r>
                      <a:endParaRPr lang="en-GB" dirty="0"/>
                    </a:p>
                  </a:txBody>
                  <a:tcPr/>
                </a:tc>
              </a:tr>
              <a:tr h="636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CY 221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DGEBA</a:t>
                      </a:r>
                      <a:endParaRPr lang="en-GB" dirty="0"/>
                    </a:p>
                  </a:txBody>
                  <a:tcPr/>
                </a:tc>
              </a:tr>
              <a:tr h="636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HY 905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HPA</a:t>
                      </a:r>
                    </a:p>
                  </a:txBody>
                  <a:tcPr/>
                </a:tc>
              </a:tr>
              <a:tr h="636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DY</a:t>
                      </a:r>
                      <a:r>
                        <a:rPr lang="en-GB" sz="1800" baseline="0" dirty="0" smtClean="0"/>
                        <a:t> 073</a:t>
                      </a:r>
                      <a:endParaRPr lang="en-GB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 smtClean="0"/>
                        <a:t>flexibilizer</a:t>
                      </a:r>
                      <a:endParaRPr lang="en-GB" sz="18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712" y="4235056"/>
            <a:ext cx="2678021" cy="61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39836"/>
            <a:ext cx="2678021" cy="61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3573015"/>
            <a:ext cx="2398505" cy="66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58585"/>
            <a:ext cx="3356010" cy="38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46" y="5453157"/>
            <a:ext cx="3592253" cy="66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5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 / the magnets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Due the expected difference in losses between point 7 and point 3 we concentrate here on point 7 (after TS 2012 factor 10 less before factor 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4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398"/>
            <a:ext cx="483636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5616" y="476672"/>
            <a:ext cx="720080" cy="216024"/>
          </a:xfrm>
          <a:prstGeom prst="rect">
            <a:avLst/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4" y="31774"/>
            <a:ext cx="4461322" cy="67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1142205" y="3014954"/>
            <a:ext cx="3432969" cy="18002"/>
          </a:xfrm>
          <a:prstGeom prst="line">
            <a:avLst/>
          </a:prstGeom>
          <a:ln w="254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7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48" y="53625"/>
            <a:ext cx="8229600" cy="724092"/>
          </a:xfrm>
        </p:spPr>
        <p:txBody>
          <a:bodyPr>
            <a:normAutofit fontScale="90000"/>
          </a:bodyPr>
          <a:lstStyle/>
          <a:p>
            <a:r>
              <a:rPr lang="fr-CH" dirty="0" err="1" smtClean="0"/>
              <a:t>Different</a:t>
            </a:r>
            <a:r>
              <a:rPr lang="fr-CH" dirty="0" smtClean="0"/>
              <a:t> </a:t>
            </a:r>
            <a:r>
              <a:rPr lang="fr-CH" dirty="0" err="1" smtClean="0"/>
              <a:t>epoxy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28/07/2012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91F9-15C7-46CE-9B31-B664D1355541}" type="slidenum">
              <a:rPr lang="en-GB" smtClean="0"/>
              <a:pPr/>
              <a:t>21</a:t>
            </a:fld>
            <a:endParaRPr lang="en-GB"/>
          </a:p>
        </p:txBody>
      </p:sp>
      <p:graphicFrame>
        <p:nvGraphicFramePr>
          <p:cNvPr id="34" name="Content Placeholder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932066"/>
              </p:ext>
            </p:extLst>
          </p:nvPr>
        </p:nvGraphicFramePr>
        <p:xfrm>
          <a:off x="251520" y="908720"/>
          <a:ext cx="5715635" cy="5102867"/>
        </p:xfrm>
        <a:graphic>
          <a:graphicData uri="http://schemas.openxmlformats.org/drawingml/2006/table">
            <a:tbl>
              <a:tblPr firstRow="1" bandRow="1"/>
              <a:tblGrid>
                <a:gridCol w="473665"/>
                <a:gridCol w="321910"/>
                <a:gridCol w="471135"/>
                <a:gridCol w="488485"/>
                <a:gridCol w="675075"/>
                <a:gridCol w="628297"/>
                <a:gridCol w="451823"/>
                <a:gridCol w="540060"/>
                <a:gridCol w="388585"/>
                <a:gridCol w="646530"/>
                <a:gridCol w="630070"/>
              </a:tblGrid>
              <a:tr h="3981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Resins</a:t>
                      </a:r>
                      <a:endParaRPr lang="fr-CH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Hardeners</a:t>
                      </a:r>
                      <a:endParaRPr lang="fr-CH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Additives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Composition (p.p.)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Mix </a:t>
                      </a:r>
                      <a:r>
                        <a:rPr lang="fr-CH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</a:t>
                      </a:r>
                      <a:r>
                        <a:rPr lang="fr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(°C)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Viscosity (cPs)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Service life (mn)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Fig</a:t>
                      </a:r>
                      <a:endParaRPr lang="fr-CH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Dose for 50% </a:t>
                      </a:r>
                      <a:r>
                        <a:rPr lang="fr-CH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flex</a:t>
                      </a:r>
                      <a:r>
                        <a:rPr lang="fr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(</a:t>
                      </a:r>
                      <a:r>
                        <a:rPr lang="fr-CH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MGy</a:t>
                      </a:r>
                      <a:r>
                        <a:rPr lang="fr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Dose Range (</a:t>
                      </a:r>
                      <a:r>
                        <a:rPr lang="fr-CH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MGy</a:t>
                      </a:r>
                      <a:r>
                        <a:rPr lang="fr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EDBAH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1 - 3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EDBAH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100-105-0.2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&gt;180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076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BECP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129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BECP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100-110-0.2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&gt;180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076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100-72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&gt;240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1 - 6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VCD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100-160-05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&gt;180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129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DADD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100-65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&gt;240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12988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 +</a:t>
                      </a:r>
                      <a:endParaRPr lang="fr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EDGDP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TETA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100-20-12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5.21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1 - 2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TETA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DBP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83-9-17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few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5.22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183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DADPS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100-35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5 - 15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88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 +</a:t>
                      </a:r>
                      <a:endParaRPr lang="fr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EDGDP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100-20-30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5.21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129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100-27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183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MPDA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100-14.5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100-40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5.26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45.2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DDSA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100-130-1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5 - 15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100-80-1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129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100-100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&gt;1440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5.23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129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9476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BDMA </a:t>
                      </a:r>
                      <a:r>
                        <a:rPr lang="fr-CH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  <a:br>
                        <a:rPr lang="fr-CH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CH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Po. </a:t>
                      </a:r>
                      <a:r>
                        <a:rPr lang="fr-CH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100-100-0.1-10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5.23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129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100-70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183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DGPP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DADPS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100-28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5 - 15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DGPP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100-135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076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EDTC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076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TGTPE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DADPS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100-34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&gt;20000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129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TGTPE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100-100-0.2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&gt;15000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</a:tr>
              <a:tr h="1129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EPN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DADPS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100-35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20 - 40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EPN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100-29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37.2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129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EPN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100-76-1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CH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10 - 20</a:t>
                      </a:r>
                      <a:endParaRPr lang="fr-CH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EPN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100-105-0.5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5.3+5.25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129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EPN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100-85-1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129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TGMD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DADPS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100-40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10 - 25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TGMD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100-136-0.5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11.4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076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TGMD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100-110-1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129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TGPAP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100-137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&lt;20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129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DGA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MPDA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120-420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C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20 - 30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DGA</a:t>
                      </a:r>
                    </a:p>
                  </a:txBody>
                  <a:tcPr marL="5380" marR="5380" marT="5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NMA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100-115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5 - 20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30-5760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28.6</a:t>
                      </a:r>
                    </a:p>
                  </a:txBody>
                  <a:tcPr marL="5380" marR="5380" marT="5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172215"/>
              </p:ext>
            </p:extLst>
          </p:nvPr>
        </p:nvGraphicFramePr>
        <p:xfrm>
          <a:off x="296525" y="6089306"/>
          <a:ext cx="1014413" cy="657225"/>
        </p:xfrm>
        <a:graphic>
          <a:graphicData uri="http://schemas.openxmlformats.org/drawingml/2006/table">
            <a:tbl>
              <a:tblPr firstRow="1" bandRow="1"/>
              <a:tblGrid>
                <a:gridCol w="341313"/>
                <a:gridCol w="673100"/>
              </a:tblGrid>
              <a:tr h="66278"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Legend</a:t>
                      </a:r>
                      <a:endParaRPr lang="fr-CH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278"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278"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</a:t>
                      </a:r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CH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aliphatic</a:t>
                      </a:r>
                      <a:endParaRPr lang="fr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6278"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Cycloaliphatic</a:t>
                      </a:r>
                      <a:endParaRPr lang="fr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6278"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Aromatic</a:t>
                      </a:r>
                      <a:endParaRPr lang="fr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426508"/>
              </p:ext>
            </p:extLst>
          </p:nvPr>
        </p:nvGraphicFramePr>
        <p:xfrm>
          <a:off x="1511660" y="6101566"/>
          <a:ext cx="1309688" cy="657225"/>
        </p:xfrm>
        <a:graphic>
          <a:graphicData uri="http://schemas.openxmlformats.org/drawingml/2006/table">
            <a:tbl>
              <a:tblPr firstRow="1" bandRow="1"/>
              <a:tblGrid>
                <a:gridCol w="438150"/>
                <a:gridCol w="871538"/>
              </a:tblGrid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Hardener</a:t>
                      </a:r>
                      <a:endParaRPr lang="fr-CH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Aliphatic</a:t>
                      </a:r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Aromatic Amine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Alicyclic Anhydride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Aromatic</a:t>
                      </a:r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Anhydride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345" y="864973"/>
            <a:ext cx="967608" cy="51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345" y="1337046"/>
            <a:ext cx="1080120" cy="33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388" y="1598079"/>
            <a:ext cx="1266605" cy="23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66993" y="879020"/>
            <a:ext cx="29160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513013" algn="l"/>
              </a:tabLst>
            </a:pPr>
            <a:r>
              <a:rPr lang="fr-CH" b="1" dirty="0" err="1" smtClean="0">
                <a:solidFill>
                  <a:srgbClr val="FFFF00"/>
                </a:solidFill>
              </a:rPr>
              <a:t>Aromatic</a:t>
            </a:r>
            <a:r>
              <a:rPr lang="fr-CH" b="1" dirty="0" smtClean="0"/>
              <a:t> </a:t>
            </a:r>
            <a:r>
              <a:rPr lang="fr-CH" dirty="0" smtClean="0"/>
              <a:t> 	&gt; </a:t>
            </a:r>
            <a:br>
              <a:rPr lang="fr-CH" dirty="0" smtClean="0"/>
            </a:br>
            <a:r>
              <a:rPr lang="fr-CH" dirty="0" err="1" smtClean="0">
                <a:solidFill>
                  <a:srgbClr val="FFC000"/>
                </a:solidFill>
              </a:rPr>
              <a:t>Cycloaliphatic</a:t>
            </a:r>
            <a:r>
              <a:rPr lang="fr-CH" dirty="0" smtClean="0"/>
              <a:t> 	&gt; </a:t>
            </a:r>
            <a:br>
              <a:rPr lang="fr-CH" dirty="0" smtClean="0"/>
            </a:br>
            <a:r>
              <a:rPr lang="fr-CH" dirty="0" err="1" smtClean="0">
                <a:solidFill>
                  <a:srgbClr val="FF0000"/>
                </a:solidFill>
              </a:rPr>
              <a:t>Linear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Aliphatic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6057165" y="2213865"/>
            <a:ext cx="45719" cy="2250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8" name="Straight Arrow Connector 17"/>
          <p:cNvCxnSpPr>
            <a:stCxn id="20" idx="1"/>
          </p:cNvCxnSpPr>
          <p:nvPr/>
        </p:nvCxnSpPr>
        <p:spPr>
          <a:xfrm flipH="1">
            <a:off x="6140386" y="2177280"/>
            <a:ext cx="501766" cy="112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42152" y="1915670"/>
            <a:ext cx="229525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H" sz="1400" dirty="0" err="1" smtClean="0"/>
              <a:t>Aliphatic</a:t>
            </a:r>
            <a:r>
              <a:rPr lang="fr-CH" sz="1400" dirty="0" smtClean="0"/>
              <a:t> amine </a:t>
            </a:r>
            <a:r>
              <a:rPr lang="fr-CH" sz="1400" dirty="0" err="1" smtClean="0"/>
              <a:t>harderner</a:t>
            </a:r>
            <a:r>
              <a:rPr lang="fr-CH" sz="1400" dirty="0" smtClean="0"/>
              <a:t> </a:t>
            </a:r>
            <a:br>
              <a:rPr lang="fr-CH" sz="1400" dirty="0" smtClean="0"/>
            </a:br>
            <a:r>
              <a:rPr lang="fr-CH" sz="1400" dirty="0" smtClean="0">
                <a:sym typeface="Wingdings" pitchFamily="2" charset="2"/>
              </a:rPr>
              <a:t> </a:t>
            </a:r>
            <a:r>
              <a:rPr lang="fr-CH" sz="1400" dirty="0" err="1" smtClean="0">
                <a:sym typeface="Wingdings" pitchFamily="2" charset="2"/>
              </a:rPr>
              <a:t>poor</a:t>
            </a:r>
            <a:r>
              <a:rPr lang="fr-CH" sz="1400" dirty="0" smtClean="0">
                <a:sym typeface="Wingdings" pitchFamily="2" charset="2"/>
              </a:rPr>
              <a:t> </a:t>
            </a:r>
            <a:r>
              <a:rPr lang="fr-CH" sz="1400" dirty="0" err="1" smtClean="0">
                <a:sym typeface="Wingdings" pitchFamily="2" charset="2"/>
              </a:rPr>
              <a:t>radio-resistance</a:t>
            </a:r>
            <a:r>
              <a:rPr lang="fr-CH" sz="1400" dirty="0" smtClean="0"/>
              <a:t> </a:t>
            </a:r>
            <a:endParaRPr lang="fr-CH" sz="1400" dirty="0"/>
          </a:p>
        </p:txBody>
      </p:sp>
      <p:cxnSp>
        <p:nvCxnSpPr>
          <p:cNvPr id="27" name="Straight Arrow Connector 26"/>
          <p:cNvCxnSpPr>
            <a:stCxn id="30" idx="1"/>
          </p:cNvCxnSpPr>
          <p:nvPr/>
        </p:nvCxnSpPr>
        <p:spPr>
          <a:xfrm flipH="1" flipV="1">
            <a:off x="6268015" y="2821433"/>
            <a:ext cx="374137" cy="31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Brace 27"/>
          <p:cNvSpPr/>
          <p:nvPr/>
        </p:nvSpPr>
        <p:spPr>
          <a:xfrm>
            <a:off x="6071669" y="2504328"/>
            <a:ext cx="120511" cy="5646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ight Brace 28"/>
          <p:cNvSpPr/>
          <p:nvPr/>
        </p:nvSpPr>
        <p:spPr>
          <a:xfrm>
            <a:off x="6071669" y="3113964"/>
            <a:ext cx="120511" cy="8550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TextBox 29"/>
          <p:cNvSpPr txBox="1"/>
          <p:nvPr/>
        </p:nvSpPr>
        <p:spPr>
          <a:xfrm>
            <a:off x="6642152" y="2591290"/>
            <a:ext cx="229525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H" sz="1400" dirty="0" err="1" smtClean="0">
                <a:solidFill>
                  <a:srgbClr val="00FF00"/>
                </a:solidFill>
              </a:rPr>
              <a:t>Aromatic</a:t>
            </a:r>
            <a:r>
              <a:rPr lang="fr-CH" sz="1400" dirty="0" smtClean="0">
                <a:solidFill>
                  <a:srgbClr val="00FF00"/>
                </a:solidFill>
              </a:rPr>
              <a:t> amine </a:t>
            </a:r>
            <a:r>
              <a:rPr lang="fr-CH" sz="1400" dirty="0" err="1" smtClean="0">
                <a:solidFill>
                  <a:srgbClr val="00FF00"/>
                </a:solidFill>
              </a:rPr>
              <a:t>hardener</a:t>
            </a:r>
            <a:r>
              <a:rPr lang="fr-CH" sz="1400" dirty="0" smtClean="0">
                <a:solidFill>
                  <a:srgbClr val="00FF00"/>
                </a:solidFill>
              </a:rPr>
              <a:t> </a:t>
            </a:r>
            <a:r>
              <a:rPr lang="fr-CH" sz="1400" dirty="0" smtClean="0"/>
              <a:t>&gt;</a:t>
            </a:r>
          </a:p>
          <a:p>
            <a:r>
              <a:rPr lang="fr-CH" sz="1400" dirty="0" smtClean="0">
                <a:solidFill>
                  <a:srgbClr val="0000FF"/>
                </a:solidFill>
              </a:rPr>
              <a:t>Anhydride </a:t>
            </a:r>
            <a:r>
              <a:rPr lang="fr-CH" sz="1400" dirty="0" err="1" smtClean="0">
                <a:solidFill>
                  <a:srgbClr val="0000FF"/>
                </a:solidFill>
              </a:rPr>
              <a:t>hardener</a:t>
            </a:r>
            <a:endParaRPr lang="fr-CH" sz="1400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>
            <a:stCxn id="30" idx="1"/>
          </p:cNvCxnSpPr>
          <p:nvPr/>
        </p:nvCxnSpPr>
        <p:spPr>
          <a:xfrm flipH="1">
            <a:off x="6268015" y="2852900"/>
            <a:ext cx="374137" cy="688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Brace 34"/>
          <p:cNvSpPr/>
          <p:nvPr/>
        </p:nvSpPr>
        <p:spPr>
          <a:xfrm>
            <a:off x="6039673" y="4018565"/>
            <a:ext cx="45719" cy="1800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TextBox 35"/>
          <p:cNvSpPr txBox="1"/>
          <p:nvPr/>
        </p:nvSpPr>
        <p:spPr>
          <a:xfrm>
            <a:off x="6548617" y="3279901"/>
            <a:ext cx="248232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H: </a:t>
            </a:r>
            <a:r>
              <a:rPr lang="fr-CH" sz="1400" dirty="0" err="1" smtClean="0"/>
              <a:t>Too</a:t>
            </a:r>
            <a:r>
              <a:rPr lang="fr-CH" sz="1400" dirty="0" smtClean="0"/>
              <a:t> high local concentration of </a:t>
            </a:r>
            <a:r>
              <a:rPr lang="fr-CH" sz="1400" dirty="0" err="1" smtClean="0"/>
              <a:t>benzene</a:t>
            </a:r>
            <a:r>
              <a:rPr lang="fr-CH" sz="1400" dirty="0" smtClean="0"/>
              <a:t> </a:t>
            </a:r>
            <a:r>
              <a:rPr lang="fr-CH" sz="1400" dirty="0" err="1" smtClean="0"/>
              <a:t>may</a:t>
            </a:r>
            <a:r>
              <a:rPr lang="fr-CH" sz="1400" dirty="0" smtClean="0"/>
              <a:t> </a:t>
            </a:r>
            <a:r>
              <a:rPr lang="fr-CH" sz="1400" dirty="0" err="1" smtClean="0"/>
              <a:t>induce</a:t>
            </a:r>
            <a:r>
              <a:rPr lang="fr-CH" sz="1400" dirty="0" smtClean="0"/>
              <a:t> </a:t>
            </a:r>
            <a:r>
              <a:rPr lang="fr-CH" sz="1400" dirty="0" err="1" smtClean="0"/>
              <a:t>steric</a:t>
            </a:r>
            <a:r>
              <a:rPr lang="fr-CH" sz="1400" dirty="0" smtClean="0"/>
              <a:t> </a:t>
            </a:r>
            <a:r>
              <a:rPr lang="fr-CH" sz="1400" dirty="0" err="1"/>
              <a:t>hindrance</a:t>
            </a:r>
            <a:r>
              <a:rPr lang="fr-CH" sz="1400" dirty="0"/>
              <a:t> </a:t>
            </a:r>
            <a:r>
              <a:rPr lang="fr-CH" sz="1400" dirty="0" err="1" smtClean="0"/>
              <a:t>disturbation</a:t>
            </a:r>
            <a:r>
              <a:rPr lang="fr-CH" sz="1400" dirty="0" smtClean="0"/>
              <a:t> </a:t>
            </a:r>
            <a:endParaRPr lang="fr-CH" sz="14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519" y="3792485"/>
            <a:ext cx="732627" cy="66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Arrow Connector 37"/>
          <p:cNvCxnSpPr>
            <a:stCxn id="36" idx="1"/>
          </p:cNvCxnSpPr>
          <p:nvPr/>
        </p:nvCxnSpPr>
        <p:spPr>
          <a:xfrm flipH="1">
            <a:off x="6192180" y="3649233"/>
            <a:ext cx="356437" cy="477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Brace 40"/>
          <p:cNvSpPr/>
          <p:nvPr/>
        </p:nvSpPr>
        <p:spPr>
          <a:xfrm>
            <a:off x="6040929" y="4243841"/>
            <a:ext cx="45719" cy="852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2" name="TextBox 41"/>
          <p:cNvSpPr txBox="1"/>
          <p:nvPr/>
        </p:nvSpPr>
        <p:spPr>
          <a:xfrm>
            <a:off x="6547147" y="4193375"/>
            <a:ext cx="248232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Good radio-resistance </a:t>
            </a:r>
            <a:r>
              <a:rPr lang="fr-CH" sz="1400" dirty="0" err="1" smtClean="0"/>
              <a:t>even</a:t>
            </a:r>
            <a:r>
              <a:rPr lang="fr-CH" sz="1400" dirty="0" smtClean="0"/>
              <a:t> if Cl (tendence to capture n</a:t>
            </a:r>
            <a:r>
              <a:rPr lang="fr-CH" sz="1400" baseline="-25000" dirty="0" smtClean="0"/>
              <a:t>th</a:t>
            </a:r>
            <a:r>
              <a:rPr lang="fr-CH" sz="1400" dirty="0" smtClean="0"/>
              <a:t>)</a:t>
            </a:r>
            <a:endParaRPr lang="fr-CH" sz="1400" dirty="0"/>
          </a:p>
        </p:txBody>
      </p:sp>
      <p:cxnSp>
        <p:nvCxnSpPr>
          <p:cNvPr id="43" name="Straight Arrow Connector 42"/>
          <p:cNvCxnSpPr>
            <a:stCxn id="42" idx="1"/>
          </p:cNvCxnSpPr>
          <p:nvPr/>
        </p:nvCxnSpPr>
        <p:spPr>
          <a:xfrm flipH="1" flipV="1">
            <a:off x="6166993" y="4286471"/>
            <a:ext cx="380154" cy="168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ight Brace 45"/>
          <p:cNvSpPr/>
          <p:nvPr/>
        </p:nvSpPr>
        <p:spPr>
          <a:xfrm>
            <a:off x="6057165" y="4599131"/>
            <a:ext cx="83221" cy="6300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7" name="TextBox 46"/>
          <p:cNvSpPr txBox="1"/>
          <p:nvPr/>
        </p:nvSpPr>
        <p:spPr>
          <a:xfrm>
            <a:off x="6391269" y="4779150"/>
            <a:ext cx="2638202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H" sz="1400" dirty="0" err="1" smtClean="0"/>
              <a:t>Novolac</a:t>
            </a:r>
            <a:r>
              <a:rPr lang="fr-CH" sz="1400" dirty="0" smtClean="0"/>
              <a:t>: HIGH </a:t>
            </a:r>
            <a:r>
              <a:rPr lang="fr-CH" sz="1400" dirty="0" err="1" smtClean="0"/>
              <a:t>Radio-resistance</a:t>
            </a:r>
            <a:r>
              <a:rPr lang="fr-CH" sz="1400" dirty="0" smtClean="0"/>
              <a:t> </a:t>
            </a:r>
            <a:endParaRPr lang="fr-CH" sz="1400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CH" sz="1400" dirty="0" smtClean="0">
                <a:sym typeface="Wingdings" pitchFamily="2" charset="2"/>
              </a:rPr>
              <a:t>Large nb of </a:t>
            </a:r>
            <a:r>
              <a:rPr lang="fr-CH" sz="1400" dirty="0" err="1" smtClean="0">
                <a:sym typeface="Wingdings" pitchFamily="2" charset="2"/>
              </a:rPr>
              <a:t>epoxy</a:t>
            </a:r>
            <a:r>
              <a:rPr lang="fr-CH" sz="1400" dirty="0" smtClean="0">
                <a:sym typeface="Wingdings" pitchFamily="2" charset="2"/>
              </a:rPr>
              <a:t> groups </a:t>
            </a:r>
            <a:br>
              <a:rPr lang="fr-CH" sz="1400" dirty="0" smtClean="0">
                <a:sym typeface="Wingdings" pitchFamily="2" charset="2"/>
              </a:rPr>
            </a:br>
            <a:r>
              <a:rPr lang="fr-CH" sz="1400" dirty="0" smtClean="0">
                <a:sym typeface="Wingdings" pitchFamily="2" charset="2"/>
              </a:rPr>
              <a:t> </a:t>
            </a:r>
            <a:r>
              <a:rPr lang="fr-CH" sz="1400" dirty="0" err="1" smtClean="0">
                <a:sym typeface="Wingdings" pitchFamily="2" charset="2"/>
              </a:rPr>
              <a:t>Density</a:t>
            </a:r>
            <a:r>
              <a:rPr lang="fr-CH" sz="1400" dirty="0" smtClean="0">
                <a:sym typeface="Wingdings" pitchFamily="2" charset="2"/>
              </a:rPr>
              <a:t> + </a:t>
            </a:r>
            <a:r>
              <a:rPr lang="fr-CH" sz="1400" dirty="0" err="1" smtClean="0">
                <a:sym typeface="Wingdings" pitchFamily="2" charset="2"/>
              </a:rPr>
              <a:t>rigidity</a:t>
            </a:r>
            <a:endParaRPr lang="fr-CH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6268016" y="5589240"/>
            <a:ext cx="2762926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H" sz="1400" dirty="0" err="1" smtClean="0"/>
              <a:t>Glycidyl</a:t>
            </a:r>
            <a:r>
              <a:rPr lang="fr-CH" sz="1400" dirty="0"/>
              <a:t>-</a:t>
            </a:r>
            <a:r>
              <a:rPr lang="fr-CH" sz="1400" dirty="0" smtClean="0"/>
              <a:t>amine: </a:t>
            </a:r>
            <a:r>
              <a:rPr lang="fr-CH" sz="1400" dirty="0"/>
              <a:t>HIGH </a:t>
            </a:r>
            <a:r>
              <a:rPr lang="fr-CH" sz="1400" dirty="0" smtClean="0"/>
              <a:t>R.-</a:t>
            </a:r>
            <a:r>
              <a:rPr lang="fr-CH" sz="1400" dirty="0" err="1" smtClean="0"/>
              <a:t>resistance</a:t>
            </a:r>
            <a:endParaRPr lang="fr-CH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CH" sz="1400" dirty="0" err="1" smtClean="0"/>
              <a:t>Quaternary</a:t>
            </a:r>
            <a:r>
              <a:rPr lang="fr-CH" sz="1400" dirty="0" smtClean="0"/>
              <a:t> </a:t>
            </a:r>
            <a:r>
              <a:rPr lang="fr-CH" sz="1400" dirty="0" err="1" smtClean="0"/>
              <a:t>carbon</a:t>
            </a:r>
            <a:r>
              <a:rPr lang="fr-CH" sz="1400" dirty="0" smtClean="0"/>
              <a:t> </a:t>
            </a:r>
            <a:br>
              <a:rPr lang="fr-CH" sz="1400" dirty="0" smtClean="0"/>
            </a:br>
            <a:r>
              <a:rPr lang="fr-CH" sz="1400" dirty="0" smtClean="0">
                <a:sym typeface="Wingdings" pitchFamily="2" charset="2"/>
              </a:rPr>
              <a:t> </a:t>
            </a:r>
            <a:r>
              <a:rPr lang="fr-CH" sz="1400" dirty="0" err="1" smtClean="0">
                <a:sym typeface="Wingdings" pitchFamily="2" charset="2"/>
              </a:rPr>
              <a:t>weakness</a:t>
            </a:r>
            <a:endParaRPr lang="fr-CH" sz="1400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CH" sz="1400" dirty="0" smtClean="0">
                <a:sym typeface="Wingdings" pitchFamily="2" charset="2"/>
              </a:rPr>
              <a:t>Ether group (R – O – R’) </a:t>
            </a:r>
            <a:br>
              <a:rPr lang="fr-CH" sz="1400" dirty="0" smtClean="0">
                <a:sym typeface="Wingdings" pitchFamily="2" charset="2"/>
              </a:rPr>
            </a:br>
            <a:r>
              <a:rPr lang="fr-CH" sz="1400" dirty="0" smtClean="0">
                <a:sym typeface="Wingdings" pitchFamily="2" charset="2"/>
              </a:rPr>
              <a:t> </a:t>
            </a:r>
            <a:r>
              <a:rPr lang="fr-CH" sz="1400" dirty="0" err="1" smtClean="0">
                <a:sym typeface="Wingdings" pitchFamily="2" charset="2"/>
              </a:rPr>
              <a:t>weakness</a:t>
            </a:r>
            <a:endParaRPr lang="fr-CH" sz="1400" dirty="0" smtClean="0">
              <a:sym typeface="Wingdings" pitchFamily="2" charset="2"/>
            </a:endParaRPr>
          </a:p>
        </p:txBody>
      </p:sp>
      <p:cxnSp>
        <p:nvCxnSpPr>
          <p:cNvPr id="49" name="Straight Arrow Connector 48"/>
          <p:cNvCxnSpPr>
            <a:stCxn id="47" idx="1"/>
          </p:cNvCxnSpPr>
          <p:nvPr/>
        </p:nvCxnSpPr>
        <p:spPr>
          <a:xfrm flipH="1" flipV="1">
            <a:off x="6192181" y="4914166"/>
            <a:ext cx="199088" cy="234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ight Brace 51"/>
          <p:cNvSpPr/>
          <p:nvPr/>
        </p:nvSpPr>
        <p:spPr>
          <a:xfrm>
            <a:off x="6063789" y="5274205"/>
            <a:ext cx="103204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53" name="Straight Arrow Connector 52"/>
          <p:cNvCxnSpPr>
            <a:stCxn id="48" idx="1"/>
          </p:cNvCxnSpPr>
          <p:nvPr/>
        </p:nvCxnSpPr>
        <p:spPr>
          <a:xfrm flipH="1" flipV="1">
            <a:off x="6192182" y="5634246"/>
            <a:ext cx="75834" cy="539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58" y="6129298"/>
            <a:ext cx="2982690" cy="62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7497325" y="6451014"/>
            <a:ext cx="1532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fr-CH" sz="1400" b="1" dirty="0" err="1" smtClean="0">
                <a:solidFill>
                  <a:srgbClr val="FF0000"/>
                </a:solidFill>
              </a:rPr>
              <a:t>Repl</a:t>
            </a:r>
            <a:r>
              <a:rPr lang="fr-CH" sz="1400" b="1" dirty="0" smtClean="0">
                <a:solidFill>
                  <a:srgbClr val="FF0000"/>
                </a:solidFill>
              </a:rPr>
              <a:t>. by </a:t>
            </a:r>
            <a:r>
              <a:rPr lang="fr-CH" sz="1400" b="1" dirty="0" err="1" smtClean="0">
                <a:solidFill>
                  <a:srgbClr val="FF0000"/>
                </a:solidFill>
              </a:rPr>
              <a:t>amina</a:t>
            </a:r>
            <a:endParaRPr lang="fr-CH" sz="1400" b="1" dirty="0">
              <a:solidFill>
                <a:srgbClr val="FF0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548617" y="5904131"/>
            <a:ext cx="1443763" cy="315179"/>
            <a:chOff x="6548617" y="5904131"/>
            <a:chExt cx="1443763" cy="315179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6548617" y="5904131"/>
              <a:ext cx="1443763" cy="31517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48617" y="5904131"/>
              <a:ext cx="1443763" cy="31517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flipV="1">
            <a:off x="6642152" y="6309320"/>
            <a:ext cx="1215213" cy="3600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5127" idx="3"/>
          </p:cNvCxnSpPr>
          <p:nvPr/>
        </p:nvCxnSpPr>
        <p:spPr>
          <a:xfrm flipH="1">
            <a:off x="6028148" y="6399185"/>
            <a:ext cx="363122" cy="44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space réservé du pied de page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Fornasiere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51520" y="4869160"/>
            <a:ext cx="5040560" cy="13501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251520" y="3068960"/>
            <a:ext cx="5688632" cy="900098"/>
          </a:xfrm>
          <a:prstGeom prst="rect">
            <a:avLst/>
          </a:prstGeom>
          <a:noFill/>
          <a:ln w="444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3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83671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DGEBA MY 745 substituted by GY 6004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2675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779912" y="4653136"/>
            <a:ext cx="4032448" cy="0"/>
          </a:xfrm>
          <a:prstGeom prst="line">
            <a:avLst/>
          </a:prstGeom>
          <a:ln w="254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51920" y="6165304"/>
            <a:ext cx="4032448" cy="0"/>
          </a:xfrm>
          <a:prstGeom prst="line">
            <a:avLst/>
          </a:prstGeom>
          <a:ln w="254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259632" y="1682995"/>
            <a:ext cx="662473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 222 (similar to CY 221)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647825"/>
            <a:ext cx="72866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563888" y="3429000"/>
            <a:ext cx="4032448" cy="27973"/>
          </a:xfrm>
          <a:prstGeom prst="line">
            <a:avLst/>
          </a:prstGeom>
          <a:ln w="254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67544" y="3861048"/>
            <a:ext cx="8280920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3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12" y="260648"/>
            <a:ext cx="65722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46" y="2319787"/>
            <a:ext cx="6657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46" y="3284984"/>
            <a:ext cx="66008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2699792" y="1916832"/>
            <a:ext cx="5688632" cy="36004"/>
          </a:xfrm>
          <a:prstGeom prst="line">
            <a:avLst/>
          </a:prstGeom>
          <a:ln w="254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131840" y="3210961"/>
            <a:ext cx="5688632" cy="36004"/>
          </a:xfrm>
          <a:prstGeom prst="line">
            <a:avLst/>
          </a:prstGeom>
          <a:ln w="254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391573" y="5301208"/>
            <a:ext cx="5688632" cy="36004"/>
          </a:xfrm>
          <a:prstGeom prst="line">
            <a:avLst/>
          </a:prstGeom>
          <a:ln w="254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MBW BINP used resin. </a:t>
            </a:r>
            <a:br>
              <a:rPr lang="en-GB" dirty="0" smtClean="0"/>
            </a:br>
            <a:r>
              <a:rPr lang="en-GB" sz="2200" dirty="0" smtClean="0"/>
              <a:t>We looked at molecule and there is good indication that it should radiation hard as witnessed by the tests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4028"/>
            <a:ext cx="8784976" cy="540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6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conclusion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88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MQW</a:t>
            </a:r>
          </a:p>
          <a:p>
            <a:pPr marL="0" indent="0">
              <a:buNone/>
            </a:pPr>
            <a:r>
              <a:rPr lang="en-GB" dirty="0" smtClean="0"/>
              <a:t>- The pure resin mix used shall keep substantial mechanical properties at least till 15-20 </a:t>
            </a:r>
            <a:r>
              <a:rPr lang="en-GB" dirty="0" err="1" smtClean="0"/>
              <a:t>MGy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MBW</a:t>
            </a:r>
          </a:p>
          <a:p>
            <a:pPr marL="0" indent="0">
              <a:buNone/>
            </a:pPr>
            <a:r>
              <a:rPr lang="en-GB" dirty="0" smtClean="0"/>
              <a:t>- The </a:t>
            </a:r>
            <a:r>
              <a:rPr lang="en-GB" dirty="0"/>
              <a:t>pure resin mix used shall keep substantial mechanical properties at least till </a:t>
            </a:r>
            <a:r>
              <a:rPr lang="en-GB" dirty="0" smtClean="0"/>
              <a:t>40-50 </a:t>
            </a:r>
            <a:r>
              <a:rPr lang="en-GB" dirty="0" err="1" smtClean="0"/>
              <a:t>MGy</a:t>
            </a:r>
            <a:endParaRPr lang="en-GB" dirty="0"/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0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45" y="188640"/>
            <a:ext cx="8229600" cy="855095"/>
          </a:xfrm>
        </p:spPr>
        <p:txBody>
          <a:bodyPr>
            <a:normAutofit/>
          </a:bodyPr>
          <a:lstStyle/>
          <a:p>
            <a:r>
              <a:rPr lang="fr-CH" dirty="0" smtClean="0"/>
              <a:t>Filler contribution</a:t>
            </a:r>
            <a:endParaRPr lang="fr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28/07/2012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91F9-15C7-46CE-9B31-B664D1355541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 rot="16200000">
            <a:off x="698448" y="2082119"/>
            <a:ext cx="4660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fr-CH" sz="1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950265"/>
              </p:ext>
            </p:extLst>
          </p:nvPr>
        </p:nvGraphicFramePr>
        <p:xfrm>
          <a:off x="386535" y="1178750"/>
          <a:ext cx="5017701" cy="4647627"/>
        </p:xfrm>
        <a:graphic>
          <a:graphicData uri="http://schemas.openxmlformats.org/drawingml/2006/table">
            <a:tbl>
              <a:tblPr firstRow="1" bandRow="1"/>
              <a:tblGrid>
                <a:gridCol w="450050"/>
                <a:gridCol w="561990"/>
                <a:gridCol w="548660"/>
                <a:gridCol w="993766"/>
                <a:gridCol w="866694"/>
                <a:gridCol w="276732"/>
                <a:gridCol w="635577"/>
                <a:gridCol w="684232"/>
              </a:tblGrid>
              <a:tr h="645320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Resins</a:t>
                      </a:r>
                      <a:endParaRPr lang="fr-CH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Hardeners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Additives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Filler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Composition (p.p.)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Fig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Dose for 50% </a:t>
                      </a:r>
                      <a:r>
                        <a:rPr lang="fr-CH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flex</a:t>
                      </a:r>
                      <a:r>
                        <a:rPr lang="fr-C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(</a:t>
                      </a:r>
                      <a:r>
                        <a:rPr lang="fr-CH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MGy</a:t>
                      </a:r>
                      <a:r>
                        <a:rPr lang="fr-C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Dose Range (MGy)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31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Papier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100-27-200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5.14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1 - 2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31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Silice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100-27-200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5.14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10 - 15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11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Silice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100-27-200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5.18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11.4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83131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Silice (5 micron)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100-27-20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5.16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14.8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74411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Silice (20 micron)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100-27-20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5.16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14.8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74411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Silice (40 micron)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100-27-20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5.16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14.6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83131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Silice (40 micron)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100-27-200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5.17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83131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HPA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BDMA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Silice (40 micron)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100-80-2-200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5.17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52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Aérosil</a:t>
                      </a:r>
                      <a:r>
                        <a:rPr lang="fr-C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</a:t>
                      </a:r>
                      <a:r>
                        <a:rPr lang="fr-CH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Sulphate</a:t>
                      </a:r>
                      <a:r>
                        <a:rPr lang="fr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C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fr-CH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Barium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100-27-2-150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5.14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15.8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52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Magnésie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100-27-120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5.14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31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Graphite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100-27-60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26.8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25 - 30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31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Graphite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100-27-60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5.14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30.5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91852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(DGEBA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Alumine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100-27-220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23.5)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20 - 50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52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Alumine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100-27-220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5.14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51.7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83131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Alumine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100-27-100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5.15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</a:t>
                      </a:r>
                      <a:endParaRPr lang="fr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83131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Alumine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100-27-220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5.15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42.5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83131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Fibre de verre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100-27-50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5.19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80 - 100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31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DGEBA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Fibre de verre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100-27-60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5.18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91852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EPN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Fibre de verre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100-29-50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5.19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&gt;100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&gt;100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52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TGMD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MDA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Fibre de silice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100-41-50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&gt;100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&gt;100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852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TGMD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DADPS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Fibre de silice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100-40-50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&gt;100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993759"/>
              </p:ext>
            </p:extLst>
          </p:nvPr>
        </p:nvGraphicFramePr>
        <p:xfrm>
          <a:off x="386535" y="5994285"/>
          <a:ext cx="1014413" cy="657225"/>
        </p:xfrm>
        <a:graphic>
          <a:graphicData uri="http://schemas.openxmlformats.org/drawingml/2006/table">
            <a:tbl>
              <a:tblPr firstRow="1" bandRow="1"/>
              <a:tblGrid>
                <a:gridCol w="341313"/>
                <a:gridCol w="673100"/>
              </a:tblGrid>
              <a:tr h="66278"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Legend</a:t>
                      </a:r>
                      <a:endParaRPr lang="fr-CH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278"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278"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</a:t>
                      </a:r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CH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aliphatic</a:t>
                      </a:r>
                      <a:endParaRPr lang="fr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6278"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Cycloaliphatic</a:t>
                      </a:r>
                      <a:endParaRPr lang="fr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6278"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Aromatic</a:t>
                      </a:r>
                      <a:endParaRPr lang="fr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110003"/>
              </p:ext>
            </p:extLst>
          </p:nvPr>
        </p:nvGraphicFramePr>
        <p:xfrm>
          <a:off x="1601670" y="5994285"/>
          <a:ext cx="1309688" cy="657225"/>
        </p:xfrm>
        <a:graphic>
          <a:graphicData uri="http://schemas.openxmlformats.org/drawingml/2006/table">
            <a:tbl>
              <a:tblPr firstRow="1" bandRow="1"/>
              <a:tblGrid>
                <a:gridCol w="438150"/>
                <a:gridCol w="871538"/>
              </a:tblGrid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Hardener</a:t>
                      </a:r>
                      <a:endParaRPr lang="fr-CH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Aliphatic</a:t>
                      </a:r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Aromatic Amine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Alicyclic Anhydride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Aromatic</a:t>
                      </a:r>
                      <a:r>
                        <a:rPr lang="fr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Anhydride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8" name="Right Brace 27"/>
          <p:cNvSpPr/>
          <p:nvPr/>
        </p:nvSpPr>
        <p:spPr>
          <a:xfrm>
            <a:off x="5449954" y="1828975"/>
            <a:ext cx="45719" cy="1801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9" name="Straight Arrow Connector 28"/>
          <p:cNvCxnSpPr>
            <a:stCxn id="30" idx="1"/>
          </p:cNvCxnSpPr>
          <p:nvPr/>
        </p:nvCxnSpPr>
        <p:spPr>
          <a:xfrm flipH="1" flipV="1">
            <a:off x="5517105" y="1921423"/>
            <a:ext cx="272443" cy="171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89548" y="1831731"/>
            <a:ext cx="300729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H" sz="1400" dirty="0" err="1" smtClean="0"/>
              <a:t>Paper</a:t>
            </a:r>
            <a:r>
              <a:rPr lang="fr-CH" sz="1400" dirty="0" smtClean="0"/>
              <a:t> [cellulose (C</a:t>
            </a:r>
            <a:r>
              <a:rPr lang="fr-CH" sz="1400" baseline="-25000" dirty="0" smtClean="0"/>
              <a:t>6</a:t>
            </a:r>
            <a:r>
              <a:rPr lang="fr-CH" sz="1400" dirty="0" smtClean="0"/>
              <a:t>H</a:t>
            </a:r>
            <a:r>
              <a:rPr lang="fr-CH" sz="1400" baseline="-25000" dirty="0" smtClean="0"/>
              <a:t>10</a:t>
            </a:r>
            <a:r>
              <a:rPr lang="fr-CH" sz="1400" dirty="0" smtClean="0"/>
              <a:t>O</a:t>
            </a:r>
            <a:r>
              <a:rPr lang="fr-CH" sz="1400" baseline="-25000" dirty="0" smtClean="0"/>
              <a:t>5</a:t>
            </a:r>
            <a:r>
              <a:rPr lang="fr-CH" sz="1400" dirty="0" smtClean="0"/>
              <a:t>)</a:t>
            </a:r>
            <a:r>
              <a:rPr lang="fr-CH" sz="1400" baseline="-25000" dirty="0" smtClean="0"/>
              <a:t>n</a:t>
            </a:r>
            <a:r>
              <a:rPr lang="fr-CH" sz="1400" dirty="0" smtClean="0"/>
              <a:t>]</a:t>
            </a:r>
          </a:p>
          <a:p>
            <a:r>
              <a:rPr lang="fr-CH" sz="1400" dirty="0" smtClean="0">
                <a:sym typeface="Wingdings" pitchFamily="2" charset="2"/>
              </a:rPr>
              <a:t> </a:t>
            </a:r>
            <a:r>
              <a:rPr lang="fr-CH" sz="1400" dirty="0" err="1" smtClean="0">
                <a:sym typeface="Wingdings" pitchFamily="2" charset="2"/>
              </a:rPr>
              <a:t>Strong</a:t>
            </a:r>
            <a:r>
              <a:rPr lang="fr-CH" sz="1400" dirty="0" smtClean="0">
                <a:sym typeface="Wingdings" pitchFamily="2" charset="2"/>
              </a:rPr>
              <a:t> </a:t>
            </a:r>
            <a:r>
              <a:rPr lang="fr-CH" sz="1400" dirty="0" err="1" smtClean="0">
                <a:sym typeface="Wingdings" pitchFamily="2" charset="2"/>
              </a:rPr>
              <a:t>decrease</a:t>
            </a:r>
            <a:r>
              <a:rPr lang="fr-CH" sz="1400" dirty="0" smtClean="0">
                <a:sym typeface="Wingdings" pitchFamily="2" charset="2"/>
              </a:rPr>
              <a:t> of </a:t>
            </a:r>
            <a:r>
              <a:rPr lang="fr-CH" sz="1400" dirty="0" err="1" smtClean="0">
                <a:sym typeface="Wingdings" pitchFamily="2" charset="2"/>
              </a:rPr>
              <a:t>radio-resistance</a:t>
            </a:r>
            <a:endParaRPr lang="fr-CH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381670" y="994570"/>
            <a:ext cx="1823051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2 </a:t>
            </a:r>
            <a:r>
              <a:rPr lang="fr-CH" sz="1400" dirty="0" err="1" smtClean="0"/>
              <a:t>Categories</a:t>
            </a:r>
            <a:r>
              <a:rPr lang="fr-CH" sz="1400" dirty="0" smtClean="0"/>
              <a:t> of fillers:</a:t>
            </a:r>
          </a:p>
          <a:p>
            <a:pPr marL="342900" indent="-161925">
              <a:buFont typeface="+mj-lt"/>
              <a:buAutoNum type="arabicPeriod"/>
            </a:pPr>
            <a:r>
              <a:rPr lang="fr-CH" sz="1400" dirty="0" smtClean="0"/>
              <a:t>Powder fillers</a:t>
            </a:r>
          </a:p>
          <a:p>
            <a:pPr marL="342900" indent="-161925">
              <a:buFont typeface="+mj-lt"/>
              <a:buAutoNum type="arabicPeriod"/>
            </a:pPr>
            <a:r>
              <a:rPr lang="fr-CH" sz="1400" dirty="0" smtClean="0"/>
              <a:t>Glass/Silice </a:t>
            </a:r>
            <a:r>
              <a:rPr lang="fr-CH" sz="1400" dirty="0" err="1" smtClean="0"/>
              <a:t>fibers</a:t>
            </a:r>
            <a:endParaRPr lang="fr-CH" sz="14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862" y="2393885"/>
            <a:ext cx="1188214" cy="1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ight Brace 37"/>
          <p:cNvSpPr/>
          <p:nvPr/>
        </p:nvSpPr>
        <p:spPr>
          <a:xfrm>
            <a:off x="5449954" y="2354950"/>
            <a:ext cx="112870" cy="6988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9" name="TextBox 38"/>
          <p:cNvSpPr txBox="1"/>
          <p:nvPr/>
        </p:nvSpPr>
        <p:spPr>
          <a:xfrm>
            <a:off x="5801733" y="2483895"/>
            <a:ext cx="1707777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The </a:t>
            </a:r>
            <a:r>
              <a:rPr lang="fr-CH" sz="1400" dirty="0" err="1" smtClean="0"/>
              <a:t>bigger</a:t>
            </a:r>
            <a:r>
              <a:rPr lang="fr-CH" sz="1400" dirty="0" smtClean="0"/>
              <a:t> the </a:t>
            </a:r>
            <a:r>
              <a:rPr lang="fr-CH" sz="1400" dirty="0" err="1" smtClean="0"/>
              <a:t>powder</a:t>
            </a:r>
            <a:r>
              <a:rPr lang="fr-CH" sz="1400" dirty="0" smtClean="0"/>
              <a:t>, the more radio-</a:t>
            </a:r>
            <a:r>
              <a:rPr lang="fr-CH" sz="1400" dirty="0" err="1" smtClean="0"/>
              <a:t>resistant</a:t>
            </a:r>
            <a:r>
              <a:rPr lang="fr-CH" sz="1400" dirty="0" smtClean="0"/>
              <a:t> </a:t>
            </a:r>
            <a:endParaRPr lang="fr-CH" sz="1400" dirty="0"/>
          </a:p>
        </p:txBody>
      </p:sp>
      <p:cxnSp>
        <p:nvCxnSpPr>
          <p:cNvPr id="41" name="Straight Arrow Connector 40"/>
          <p:cNvCxnSpPr>
            <a:stCxn id="39" idx="1"/>
          </p:cNvCxnSpPr>
          <p:nvPr/>
        </p:nvCxnSpPr>
        <p:spPr>
          <a:xfrm flipH="1" flipV="1">
            <a:off x="5607115" y="2704386"/>
            <a:ext cx="194618" cy="148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3"/>
            <a:endCxn id="6145" idx="1"/>
          </p:cNvCxnSpPr>
          <p:nvPr/>
        </p:nvCxnSpPr>
        <p:spPr>
          <a:xfrm>
            <a:off x="7509510" y="2853227"/>
            <a:ext cx="201352" cy="140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Brace 46"/>
          <p:cNvSpPr/>
          <p:nvPr/>
        </p:nvSpPr>
        <p:spPr>
          <a:xfrm>
            <a:off x="5460670" y="3092042"/>
            <a:ext cx="56435" cy="1777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8" name="TextBox 47"/>
          <p:cNvSpPr txBox="1"/>
          <p:nvPr/>
        </p:nvSpPr>
        <p:spPr>
          <a:xfrm>
            <a:off x="5801732" y="3305095"/>
            <a:ext cx="170777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H" sz="1400" dirty="0" err="1" smtClean="0"/>
              <a:t>Hardener</a:t>
            </a:r>
            <a:r>
              <a:rPr lang="fr-CH" sz="1400" dirty="0" smtClean="0"/>
              <a:t> </a:t>
            </a:r>
            <a:r>
              <a:rPr lang="fr-CH" sz="1400" dirty="0" err="1" smtClean="0"/>
              <a:t>choice</a:t>
            </a:r>
            <a:r>
              <a:rPr lang="fr-CH" sz="1400" dirty="0" smtClean="0"/>
              <a:t> not </a:t>
            </a:r>
            <a:r>
              <a:rPr lang="fr-CH" sz="1400" dirty="0" err="1" smtClean="0"/>
              <a:t>influenced</a:t>
            </a:r>
            <a:r>
              <a:rPr lang="fr-CH" sz="1400" dirty="0" smtClean="0"/>
              <a:t> by filler</a:t>
            </a:r>
            <a:endParaRPr lang="fr-CH" sz="1400" dirty="0"/>
          </a:p>
        </p:txBody>
      </p:sp>
      <p:cxnSp>
        <p:nvCxnSpPr>
          <p:cNvPr id="49" name="Straight Arrow Connector 48"/>
          <p:cNvCxnSpPr>
            <a:stCxn id="48" idx="1"/>
          </p:cNvCxnSpPr>
          <p:nvPr/>
        </p:nvCxnSpPr>
        <p:spPr>
          <a:xfrm flipH="1" flipV="1">
            <a:off x="5562824" y="3180894"/>
            <a:ext cx="238908" cy="385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ight Brace 60"/>
          <p:cNvSpPr/>
          <p:nvPr/>
        </p:nvSpPr>
        <p:spPr>
          <a:xfrm>
            <a:off x="5482049" y="3795110"/>
            <a:ext cx="112870" cy="6988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2" name="TextBox 61"/>
          <p:cNvSpPr txBox="1"/>
          <p:nvPr/>
        </p:nvSpPr>
        <p:spPr>
          <a:xfrm>
            <a:off x="5801733" y="3933734"/>
            <a:ext cx="190912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High r.-</a:t>
            </a:r>
            <a:r>
              <a:rPr lang="fr-CH" sz="1400" dirty="0" err="1" smtClean="0"/>
              <a:t>resistance</a:t>
            </a:r>
            <a:r>
              <a:rPr lang="fr-CH" sz="1400" dirty="0" smtClean="0"/>
              <a:t> for Graphite and Alumina</a:t>
            </a:r>
            <a:endParaRPr lang="fr-CH" sz="1400" dirty="0"/>
          </a:p>
        </p:txBody>
      </p:sp>
      <p:cxnSp>
        <p:nvCxnSpPr>
          <p:cNvPr id="63" name="Straight Arrow Connector 62"/>
          <p:cNvCxnSpPr>
            <a:stCxn id="62" idx="1"/>
          </p:cNvCxnSpPr>
          <p:nvPr/>
        </p:nvCxnSpPr>
        <p:spPr>
          <a:xfrm flipH="1" flipV="1">
            <a:off x="5607117" y="4154226"/>
            <a:ext cx="194616" cy="41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ight Brace 63"/>
          <p:cNvSpPr/>
          <p:nvPr/>
        </p:nvSpPr>
        <p:spPr>
          <a:xfrm>
            <a:off x="5489930" y="4556589"/>
            <a:ext cx="45719" cy="3125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5" name="TextBox 64"/>
          <p:cNvSpPr txBox="1"/>
          <p:nvPr/>
        </p:nvSpPr>
        <p:spPr>
          <a:xfrm>
            <a:off x="5809614" y="4556588"/>
            <a:ext cx="190912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The more fillers, the more radio-</a:t>
            </a:r>
            <a:r>
              <a:rPr lang="fr-CH" sz="1400" dirty="0" err="1" smtClean="0"/>
              <a:t>resistant</a:t>
            </a:r>
            <a:endParaRPr lang="fr-CH" sz="1400" dirty="0"/>
          </a:p>
        </p:txBody>
      </p:sp>
      <p:cxnSp>
        <p:nvCxnSpPr>
          <p:cNvPr id="66" name="Straight Arrow Connector 65"/>
          <p:cNvCxnSpPr>
            <a:stCxn id="65" idx="1"/>
          </p:cNvCxnSpPr>
          <p:nvPr/>
        </p:nvCxnSpPr>
        <p:spPr>
          <a:xfrm flipH="1" flipV="1">
            <a:off x="5614998" y="4777080"/>
            <a:ext cx="194616" cy="41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905" y="4104075"/>
            <a:ext cx="1056171" cy="106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743" y="5165648"/>
            <a:ext cx="1361638" cy="25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92" y="3601152"/>
            <a:ext cx="1260140" cy="40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7" name="Straight Arrow Connector 66"/>
          <p:cNvCxnSpPr>
            <a:stCxn id="65" idx="3"/>
            <a:endCxn id="6147" idx="1"/>
          </p:cNvCxnSpPr>
          <p:nvPr/>
        </p:nvCxnSpPr>
        <p:spPr>
          <a:xfrm flipV="1">
            <a:off x="7718743" y="4634862"/>
            <a:ext cx="124162" cy="183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ight Brace 68"/>
          <p:cNvSpPr/>
          <p:nvPr/>
        </p:nvSpPr>
        <p:spPr>
          <a:xfrm>
            <a:off x="5470503" y="4941885"/>
            <a:ext cx="93203" cy="8526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0" name="TextBox 69"/>
          <p:cNvSpPr txBox="1"/>
          <p:nvPr/>
        </p:nvSpPr>
        <p:spPr>
          <a:xfrm>
            <a:off x="5874800" y="5634245"/>
            <a:ext cx="296324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Best Radio-</a:t>
            </a:r>
            <a:r>
              <a:rPr lang="fr-CH" sz="1400" dirty="0" err="1" smtClean="0"/>
              <a:t>Resistant</a:t>
            </a:r>
            <a:r>
              <a:rPr lang="fr-CH" sz="1400" dirty="0" smtClean="0"/>
              <a:t> </a:t>
            </a:r>
            <a:r>
              <a:rPr lang="fr-CH" sz="1400" dirty="0" err="1" smtClean="0"/>
              <a:t>materials</a:t>
            </a:r>
            <a:r>
              <a:rPr lang="fr-CH" sz="1400" dirty="0" smtClean="0"/>
              <a:t> are </a:t>
            </a:r>
            <a:r>
              <a:rPr lang="fr-CH" sz="1400" dirty="0" err="1" smtClean="0"/>
              <a:t>obtain</a:t>
            </a:r>
            <a:r>
              <a:rPr lang="fr-CH" sz="1400" dirty="0" smtClean="0"/>
              <a:t> </a:t>
            </a:r>
            <a:r>
              <a:rPr lang="fr-CH" sz="1400" dirty="0" err="1" smtClean="0"/>
              <a:t>with</a:t>
            </a:r>
            <a:r>
              <a:rPr lang="fr-CH" sz="1400" dirty="0" smtClean="0"/>
              <a:t> Glass/</a:t>
            </a:r>
            <a:r>
              <a:rPr lang="fr-CH" sz="1400" b="1" dirty="0" smtClean="0"/>
              <a:t>Silice</a:t>
            </a:r>
            <a:r>
              <a:rPr lang="fr-CH" sz="1400" dirty="0" smtClean="0"/>
              <a:t> (influence of </a:t>
            </a:r>
            <a:r>
              <a:rPr lang="fr-CH" sz="1400" dirty="0" err="1" smtClean="0"/>
              <a:t>boron</a:t>
            </a:r>
            <a:r>
              <a:rPr lang="fr-CH" sz="1400" dirty="0" smtClean="0"/>
              <a:t>) </a:t>
            </a:r>
            <a:r>
              <a:rPr lang="fr-CH" sz="1400" dirty="0" err="1" smtClean="0"/>
              <a:t>fibers</a:t>
            </a:r>
            <a:r>
              <a:rPr lang="fr-CH" sz="1400" dirty="0" smtClean="0"/>
              <a:t> and </a:t>
            </a:r>
            <a:r>
              <a:rPr lang="fr-CH" sz="1400" dirty="0" err="1" smtClean="0"/>
              <a:t>aromatic</a:t>
            </a:r>
            <a:r>
              <a:rPr lang="fr-CH" sz="1400" dirty="0" smtClean="0"/>
              <a:t> </a:t>
            </a:r>
            <a:r>
              <a:rPr lang="fr-CH" sz="1400" dirty="0" err="1" smtClean="0"/>
              <a:t>resins</a:t>
            </a:r>
            <a:r>
              <a:rPr lang="fr-CH" sz="1400" dirty="0" smtClean="0"/>
              <a:t> (</a:t>
            </a:r>
            <a:r>
              <a:rPr lang="fr-CH" sz="1400" b="1" dirty="0" err="1" smtClean="0"/>
              <a:t>Novolac</a:t>
            </a:r>
            <a:r>
              <a:rPr lang="fr-CH" sz="1400" dirty="0" smtClean="0"/>
              <a:t> </a:t>
            </a:r>
            <a:r>
              <a:rPr lang="fr-CH" sz="1400" dirty="0"/>
              <a:t>and </a:t>
            </a:r>
            <a:r>
              <a:rPr lang="fr-CH" sz="1400" b="1" dirty="0" err="1" smtClean="0"/>
              <a:t>glycidyl</a:t>
            </a:r>
            <a:r>
              <a:rPr lang="fr-CH" sz="1400" b="1" dirty="0" smtClean="0"/>
              <a:t>-amine</a:t>
            </a:r>
            <a:r>
              <a:rPr lang="fr-CH" sz="1400" dirty="0" smtClean="0"/>
              <a:t>)</a:t>
            </a:r>
            <a:endParaRPr lang="fr-CH" sz="1400" dirty="0"/>
          </a:p>
        </p:txBody>
      </p:sp>
      <p:cxnSp>
        <p:nvCxnSpPr>
          <p:cNvPr id="71" name="Straight Arrow Connector 70"/>
          <p:cNvCxnSpPr>
            <a:stCxn id="70" idx="1"/>
          </p:cNvCxnSpPr>
          <p:nvPr/>
        </p:nvCxnSpPr>
        <p:spPr>
          <a:xfrm flipH="1" flipV="1">
            <a:off x="5636124" y="5420955"/>
            <a:ext cx="238676" cy="690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space réservé du pied de page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Fornasiere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5536" y="4869161"/>
            <a:ext cx="5054418" cy="5517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12" y="116632"/>
            <a:ext cx="66389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4" y="5445224"/>
            <a:ext cx="6638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3197324"/>
            <a:ext cx="65341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2987824" y="2260654"/>
            <a:ext cx="316835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fibre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4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12" y="260648"/>
            <a:ext cx="65722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46" y="2319787"/>
            <a:ext cx="6657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46" y="4437112"/>
            <a:ext cx="6467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>
            <a:off x="2998457" y="3429000"/>
            <a:ext cx="316835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fibre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4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"/>
            <a:ext cx="8229600" cy="332655"/>
          </a:xfrm>
        </p:spPr>
        <p:txBody>
          <a:bodyPr>
            <a:normAutofit fontScale="90000"/>
          </a:bodyPr>
          <a:lstStyle/>
          <a:p>
            <a:r>
              <a:rPr lang="en-GB" sz="2000" dirty="0" smtClean="0"/>
              <a:t>MQW</a:t>
            </a:r>
            <a:endParaRPr lang="en-GB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892232"/>
              </p:ext>
            </p:extLst>
          </p:nvPr>
        </p:nvGraphicFramePr>
        <p:xfrm>
          <a:off x="35498" y="332657"/>
          <a:ext cx="9108504" cy="6543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31"/>
                <a:gridCol w="578799"/>
                <a:gridCol w="578799"/>
                <a:gridCol w="572244"/>
                <a:gridCol w="572244"/>
                <a:gridCol w="586993"/>
                <a:gridCol w="586993"/>
                <a:gridCol w="578799"/>
                <a:gridCol w="578799"/>
                <a:gridCol w="572244"/>
                <a:gridCol w="854983"/>
                <a:gridCol w="586993"/>
                <a:gridCol w="854983"/>
              </a:tblGrid>
              <a:tr h="42229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characteristics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RQ4.LR7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RQ5.LR7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RQT4.L7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RQT5.L7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RQT4.R7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RQT5.R7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RQ4.LR3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RQ5.LR3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RQT4.L3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RQT5.L3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RQT4.R3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RQT5.R3</a:t>
                      </a:r>
                    </a:p>
                  </a:txBody>
                  <a:tcPr/>
                </a:tc>
              </a:tr>
              <a:tr h="42229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I </a:t>
                      </a:r>
                      <a:r>
                        <a:rPr lang="en-GB" sz="1100" baseline="0" dirty="0" smtClean="0"/>
                        <a:t> ultimate (from layout database) [A]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810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810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600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600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600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600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810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810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600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600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600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600</a:t>
                      </a:r>
                      <a:endParaRPr lang="en-GB" sz="1100" dirty="0"/>
                    </a:p>
                  </a:txBody>
                  <a:tcPr/>
                </a:tc>
              </a:tr>
              <a:tr h="26645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Voltage</a:t>
                      </a:r>
                      <a:r>
                        <a:rPr lang="en-GB" sz="1100" baseline="0" dirty="0" smtClean="0"/>
                        <a:t> I ultimate [V]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381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383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29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27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29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451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452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38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34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42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39</a:t>
                      </a:r>
                      <a:endParaRPr lang="en-GB" sz="1100" dirty="0"/>
                    </a:p>
                  </a:txBody>
                  <a:tcPr/>
                </a:tc>
              </a:tr>
              <a:tr h="35527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I 7 </a:t>
                      </a:r>
                      <a:r>
                        <a:rPr lang="en-GB" sz="1100" dirty="0" err="1" smtClean="0"/>
                        <a:t>TeV</a:t>
                      </a:r>
                      <a:r>
                        <a:rPr lang="en-GB" sz="1100" dirty="0" smtClean="0"/>
                        <a:t> (Fidel report) [A]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598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610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561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593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313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441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313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441</a:t>
                      </a:r>
                      <a:endParaRPr lang="en-GB" sz="1100" dirty="0"/>
                    </a:p>
                  </a:txBody>
                  <a:tcPr/>
                </a:tc>
              </a:tr>
              <a:tr h="35527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Voltage</a:t>
                      </a:r>
                      <a:r>
                        <a:rPr lang="en-GB" sz="1100" baseline="0" dirty="0" smtClean="0"/>
                        <a:t> I 7 </a:t>
                      </a:r>
                      <a:r>
                        <a:rPr lang="en-GB" sz="1100" baseline="0" dirty="0" err="1" smtClean="0"/>
                        <a:t>TeV</a:t>
                      </a:r>
                      <a:r>
                        <a:rPr lang="en-GB" sz="1100" baseline="0" dirty="0" smtClean="0"/>
                        <a:t> [V]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282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289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313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331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20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31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22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29</a:t>
                      </a:r>
                      <a:endParaRPr lang="en-GB" sz="1100" dirty="0"/>
                    </a:p>
                  </a:txBody>
                  <a:tcPr/>
                </a:tc>
              </a:tr>
              <a:tr h="457414">
                <a:tc>
                  <a:txBody>
                    <a:bodyPr/>
                    <a:lstStyle/>
                    <a:p>
                      <a:r>
                        <a:rPr lang="en-GB" sz="1100" baseline="0" dirty="0" smtClean="0"/>
                        <a:t>Number magnet in series in circuit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10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10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</a:tr>
              <a:tr h="34195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Turn/magnet</a:t>
                      </a:r>
                      <a:endParaRPr lang="en-GB" sz="1100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171</a:t>
                      </a:r>
                      <a:endParaRPr lang="en-GB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</a:tr>
              <a:tr h="42229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Estimated ultimate</a:t>
                      </a:r>
                      <a:r>
                        <a:rPr lang="en-GB" sz="1100" baseline="0" dirty="0" smtClean="0"/>
                        <a:t> </a:t>
                      </a:r>
                      <a:r>
                        <a:rPr lang="en-GB" sz="1100" dirty="0" smtClean="0"/>
                        <a:t> inter-turn voltage [V]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0.22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0.22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0.17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0.18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0.16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0.17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0.26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0.26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0.22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0.2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0.25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0.23</a:t>
                      </a:r>
                      <a:endParaRPr lang="en-GB" sz="1100" dirty="0"/>
                    </a:p>
                  </a:txBody>
                  <a:tcPr/>
                </a:tc>
              </a:tr>
              <a:tr h="42229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Estimated inter-turn voltage at 7 </a:t>
                      </a:r>
                      <a:r>
                        <a:rPr lang="en-GB" sz="1100" dirty="0" err="1" smtClean="0"/>
                        <a:t>TeV</a:t>
                      </a:r>
                      <a:r>
                        <a:rPr lang="en-GB" sz="1100" baseline="0" dirty="0" smtClean="0"/>
                        <a:t> [V]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0.16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0.17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0.05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0.05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0.18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0.19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0.12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0.18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0.13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0.17</a:t>
                      </a:r>
                      <a:endParaRPr lang="en-GB" sz="1100" dirty="0"/>
                    </a:p>
                  </a:txBody>
                  <a:tcPr/>
                </a:tc>
              </a:tr>
              <a:tr h="45741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Estimated</a:t>
                      </a:r>
                      <a:r>
                        <a:rPr lang="en-GB" sz="1100" baseline="0" dirty="0" smtClean="0"/>
                        <a:t> inter layer  voltage</a:t>
                      </a:r>
                      <a:endParaRPr lang="en-GB" sz="1100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Same as inter</a:t>
                      </a:r>
                      <a:r>
                        <a:rPr lang="en-GB" sz="1100" baseline="0" dirty="0" smtClean="0"/>
                        <a:t> turn</a:t>
                      </a:r>
                      <a:endParaRPr lang="en-GB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</a:tr>
              <a:tr h="45741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Insulation thickness inter turn</a:t>
                      </a:r>
                      <a:endParaRPr lang="en-GB" sz="1100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2X(2X0.25) mm=1 mm glass tape</a:t>
                      </a:r>
                      <a:endParaRPr lang="en-GB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</a:tr>
              <a:tr h="45741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Circuit</a:t>
                      </a:r>
                      <a:r>
                        <a:rPr lang="en-US" sz="1100" baseline="0" dirty="0" smtClean="0"/>
                        <a:t> energy ultimate [</a:t>
                      </a:r>
                      <a:r>
                        <a:rPr lang="en-US" sz="1100" baseline="0" dirty="0" err="1" smtClean="0"/>
                        <a:t>Kj</a:t>
                      </a:r>
                      <a:r>
                        <a:rPr lang="en-US" sz="1100" baseline="0" dirty="0" smtClean="0"/>
                        <a:t>]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154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164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154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164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9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9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9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9</a:t>
                      </a:r>
                      <a:endParaRPr lang="en-GB" sz="1100" dirty="0"/>
                    </a:p>
                  </a:txBody>
                  <a:tcPr/>
                </a:tc>
              </a:tr>
              <a:tr h="45741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Circuit energy 7 </a:t>
                      </a:r>
                      <a:r>
                        <a:rPr lang="en-US" sz="1100" dirty="0" err="1" smtClean="0"/>
                        <a:t>TeV</a:t>
                      </a:r>
                      <a:r>
                        <a:rPr lang="en-US" sz="1100" dirty="0" smtClean="0"/>
                        <a:t> [</a:t>
                      </a:r>
                      <a:r>
                        <a:rPr lang="en-US" sz="1100" dirty="0" err="1" smtClean="0"/>
                        <a:t>Kj</a:t>
                      </a:r>
                      <a:r>
                        <a:rPr lang="en-US" sz="1100" dirty="0" smtClean="0"/>
                        <a:t>]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84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93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0.6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0.6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74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88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2.5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5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2.5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5</a:t>
                      </a:r>
                      <a:endParaRPr lang="en-GB" sz="1100" dirty="0"/>
                    </a:p>
                  </a:txBody>
                  <a:tcPr/>
                </a:tc>
              </a:tr>
              <a:tr h="315310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Ground insulation</a:t>
                      </a:r>
                      <a:endParaRPr lang="en-GB" sz="1100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1X(2X0.25) mm+3X(2X0.25)=2</a:t>
                      </a:r>
                      <a:r>
                        <a:rPr lang="en-GB" sz="1100" baseline="0" dirty="0" smtClean="0"/>
                        <a:t> mm</a:t>
                      </a:r>
                      <a:r>
                        <a:rPr lang="en-GB" sz="1100" dirty="0" smtClean="0"/>
                        <a:t> </a:t>
                      </a:r>
                      <a:endParaRPr lang="en-GB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</a:tr>
              <a:tr h="45741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Resin used</a:t>
                      </a:r>
                      <a:endParaRPr lang="en-GB" sz="1100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EPN1138 42%+ GY 6004 42% + CY 221 16%  + HY 905 100 %+ 30ml DY</a:t>
                      </a:r>
                      <a:r>
                        <a:rPr lang="en-GB" sz="1100" baseline="0" dirty="0" smtClean="0"/>
                        <a:t> 073</a:t>
                      </a:r>
                      <a:endParaRPr lang="en-GB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</a:tr>
              <a:tr h="45741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Dielectric resin</a:t>
                      </a:r>
                      <a:endParaRPr lang="en-GB" sz="1100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&gt; 20 kV/mm</a:t>
                      </a:r>
                      <a:endParaRPr lang="en-GB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5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 conclusion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928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MQW</a:t>
            </a:r>
          </a:p>
          <a:p>
            <a:pPr marL="0" indent="0">
              <a:buNone/>
            </a:pPr>
            <a:r>
              <a:rPr lang="en-GB" dirty="0" smtClean="0"/>
              <a:t>- Presence of glass fibre shall increase the  substantial mechanical properties at least to 30-40 </a:t>
            </a:r>
            <a:r>
              <a:rPr lang="en-GB" dirty="0" err="1" smtClean="0"/>
              <a:t>MGy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MBW</a:t>
            </a:r>
          </a:p>
          <a:p>
            <a:pPr marL="0" indent="0">
              <a:buNone/>
            </a:pPr>
            <a:r>
              <a:rPr lang="en-GB" dirty="0" smtClean="0"/>
              <a:t>- Presence of fibre glass should probably extend life till 60- 70 </a:t>
            </a:r>
            <a:r>
              <a:rPr lang="en-GB" dirty="0" err="1" smtClean="0"/>
              <a:t>MGy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7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246"/>
            <a:ext cx="8229600" cy="1143000"/>
          </a:xfrm>
        </p:spPr>
        <p:txBody>
          <a:bodyPr/>
          <a:lstStyle/>
          <a:p>
            <a:r>
              <a:rPr lang="en-GB" dirty="0" smtClean="0"/>
              <a:t>Caveat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4929411"/>
          </a:xfrm>
        </p:spPr>
        <p:txBody>
          <a:bodyPr/>
          <a:lstStyle/>
          <a:p>
            <a:r>
              <a:rPr lang="en-GB" dirty="0" smtClean="0"/>
              <a:t>We need to perform a rough evaluation of stresses to demonstrate that we are effectively in a low stress situation </a:t>
            </a:r>
            <a:endParaRPr lang="en-GB" dirty="0"/>
          </a:p>
        </p:txBody>
      </p:sp>
      <p:pic>
        <p:nvPicPr>
          <p:cNvPr id="1026" name="Picture 2" descr="C:\lVORO\ansys\fil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90" y="2780928"/>
            <a:ext cx="5387082" cy="39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Screens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Screen options</a:t>
            </a:r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298744"/>
              </p:ext>
            </p:extLst>
          </p:nvPr>
        </p:nvGraphicFramePr>
        <p:xfrm>
          <a:off x="467544" y="1484785"/>
          <a:ext cx="8208912" cy="3401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6156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MQW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MBW</a:t>
                      </a:r>
                      <a:endParaRPr lang="en-GB" dirty="0"/>
                    </a:p>
                  </a:txBody>
                  <a:tcPr/>
                </a:tc>
              </a:tr>
              <a:tr h="615667">
                <a:tc>
                  <a:txBody>
                    <a:bodyPr/>
                    <a:lstStyle/>
                    <a:p>
                      <a:r>
                        <a:rPr lang="en-GB" dirty="0" smtClean="0"/>
                        <a:t>where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Between</a:t>
                      </a:r>
                      <a:r>
                        <a:rPr lang="en-GB" baseline="0" dirty="0" smtClean="0"/>
                        <a:t> iron poles and the coil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Between</a:t>
                      </a:r>
                      <a:r>
                        <a:rPr lang="en-GB" baseline="0" dirty="0" smtClean="0"/>
                        <a:t> coil ends and vacuum chamber</a:t>
                      </a:r>
                      <a:endParaRPr lang="en-GB" dirty="0"/>
                    </a:p>
                  </a:txBody>
                  <a:tcPr/>
                </a:tc>
              </a:tr>
              <a:tr h="615667">
                <a:tc>
                  <a:txBody>
                    <a:bodyPr/>
                    <a:lstStyle/>
                    <a:p>
                      <a:r>
                        <a:rPr lang="en-GB" dirty="0" smtClean="0"/>
                        <a:t>Possible thickness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15-30</a:t>
                      </a:r>
                      <a:r>
                        <a:rPr lang="en-GB" baseline="0" dirty="0" smtClean="0"/>
                        <a:t> mm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2-4 mm</a:t>
                      </a:r>
                      <a:endParaRPr lang="en-GB" dirty="0"/>
                    </a:p>
                  </a:txBody>
                  <a:tcPr/>
                </a:tc>
              </a:tr>
              <a:tr h="615667">
                <a:tc>
                  <a:txBody>
                    <a:bodyPr/>
                    <a:lstStyle/>
                    <a:p>
                      <a:r>
                        <a:rPr lang="en-GB" dirty="0" smtClean="0"/>
                        <a:t>Segmentation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 for easy extraction</a:t>
                      </a:r>
                      <a:r>
                        <a:rPr lang="en-GB" baseline="0" dirty="0" smtClean="0"/>
                        <a:t> and possibility to tune material along the length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</a:tr>
              <a:tr h="615667">
                <a:tc>
                  <a:txBody>
                    <a:bodyPr/>
                    <a:lstStyle/>
                    <a:p>
                      <a:r>
                        <a:rPr lang="en-GB" dirty="0" smtClean="0"/>
                        <a:t>Materials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Tungsten/steel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Tungsten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7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10344"/>
          </a:xfrm>
        </p:spPr>
        <p:txBody>
          <a:bodyPr/>
          <a:lstStyle/>
          <a:p>
            <a:r>
              <a:rPr lang="en-GB" dirty="0" smtClean="0"/>
              <a:t>Looking for screen efficiency of …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499382"/>
              </p:ext>
            </p:extLst>
          </p:nvPr>
        </p:nvGraphicFramePr>
        <p:xfrm>
          <a:off x="107504" y="764704"/>
          <a:ext cx="8892480" cy="5905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396"/>
                <a:gridCol w="1892021"/>
                <a:gridCol w="1892021"/>
                <a:gridCol w="1892021"/>
                <a:gridCol w="1892021"/>
              </a:tblGrid>
              <a:tr h="871267">
                <a:tc>
                  <a:txBody>
                    <a:bodyPr/>
                    <a:lstStyle/>
                    <a:p>
                      <a:r>
                        <a:rPr lang="en-GB" dirty="0" smtClean="0"/>
                        <a:t>magnet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Till LS3</a:t>
                      </a:r>
                      <a:r>
                        <a:rPr lang="en-GB" baseline="0" dirty="0" smtClean="0"/>
                        <a:t> 7TeV (350 </a:t>
                      </a:r>
                      <a:r>
                        <a:rPr lang="en-GB" sz="1800" dirty="0" smtClean="0"/>
                        <a:t>fb</a:t>
                      </a:r>
                      <a:r>
                        <a:rPr lang="en-GB" sz="1800" baseline="30000" dirty="0" smtClean="0"/>
                        <a:t>-1</a:t>
                      </a:r>
                      <a:r>
                        <a:rPr lang="en-GB" baseline="0" dirty="0" smtClean="0"/>
                        <a:t>)</a:t>
                      </a:r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[</a:t>
                      </a:r>
                      <a:r>
                        <a:rPr lang="en-GB" baseline="0" dirty="0" err="1" smtClean="0"/>
                        <a:t>MGy</a:t>
                      </a:r>
                      <a:r>
                        <a:rPr lang="en-GB" baseline="0" dirty="0" smtClean="0"/>
                        <a:t>]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Factor to gain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Till HL-LHC</a:t>
                      </a:r>
                      <a:r>
                        <a:rPr lang="en-GB" baseline="0" dirty="0" smtClean="0"/>
                        <a:t> 7TeV (3000 </a:t>
                      </a:r>
                      <a:r>
                        <a:rPr lang="en-GB" sz="1800" dirty="0" smtClean="0"/>
                        <a:t>fb</a:t>
                      </a:r>
                      <a:r>
                        <a:rPr lang="en-GB" sz="1800" baseline="30000" dirty="0" smtClean="0"/>
                        <a:t>-1</a:t>
                      </a:r>
                      <a:r>
                        <a:rPr lang="en-GB" baseline="0" dirty="0" smtClean="0"/>
                        <a:t>)</a:t>
                      </a:r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[</a:t>
                      </a:r>
                      <a:r>
                        <a:rPr lang="en-GB" baseline="0" dirty="0" err="1" smtClean="0"/>
                        <a:t>MGy</a:t>
                      </a:r>
                      <a:r>
                        <a:rPr lang="en-GB" baseline="0" dirty="0" smtClean="0"/>
                        <a:t>]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Factor to gain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3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MBW.B6R7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Not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necessary but good for ageing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323</a:t>
                      </a:r>
                    </a:p>
                  </a:txBody>
                  <a:tcPr marL="9525" marR="952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3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MBW.A6R7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necessary but good for ageing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388</a:t>
                      </a:r>
                    </a:p>
                  </a:txBody>
                  <a:tcPr marL="9525" marR="952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3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MQWA.A4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</a:t>
                      </a:r>
                    </a:p>
                  </a:txBody>
                  <a:tcPr marL="9525" marR="9525" marT="9525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</a:tr>
              <a:tr h="353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MQWA.B4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</a:t>
                      </a:r>
                    </a:p>
                  </a:txBody>
                  <a:tcPr marL="9525" marR="9525" marT="9525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</a:tr>
              <a:tr h="353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MQWB.4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</a:t>
                      </a:r>
                    </a:p>
                  </a:txBody>
                  <a:tcPr marL="9525" marR="9525" marT="9525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</a:tr>
              <a:tr h="353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MQWA.C4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</a:t>
                      </a:r>
                    </a:p>
                  </a:txBody>
                  <a:tcPr marL="9525" marR="9525" marT="9525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3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MQWA.D4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</a:t>
                      </a:r>
                    </a:p>
                  </a:txBody>
                  <a:tcPr marL="9525" marR="9525" marT="9525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</a:tr>
              <a:tr h="353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MQWA.E4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9525" marR="952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3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MQWA.A5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</a:t>
                      </a:r>
                    </a:p>
                  </a:txBody>
                  <a:tcPr marL="9525" marR="9525" marT="9525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3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MQWA.B5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7.7</a:t>
                      </a:r>
                    </a:p>
                  </a:txBody>
                  <a:tcPr marL="9525" marR="9525" marT="9525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9525" marR="952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3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MQWB.5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9.1</a:t>
                      </a:r>
                    </a:p>
                  </a:txBody>
                  <a:tcPr marL="9525" marR="9525" marT="9525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9525" marR="952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3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MQWA.C5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9525" marR="952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3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MQWA.D5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</a:t>
                      </a:r>
                    </a:p>
                  </a:txBody>
                  <a:tcPr marL="9525" marR="952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33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MQWA.E5</a:t>
                      </a:r>
                      <a:endParaRPr lang="en-GB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(1.5)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</a:t>
                      </a:r>
                    </a:p>
                  </a:txBody>
                  <a:tcPr marL="9525" marR="952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8676456" y="5661248"/>
            <a:ext cx="46754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1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rn.ch\dfs\Users\e\eskordis\Desktop\CollimationReviewPlots\WarmMagnets\MQW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762000"/>
            <a:ext cx="7620000" cy="5715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2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prstClr val="black"/>
                </a:solidFill>
              </a:rPr>
              <a:t>MQWA.C5R7</a:t>
            </a:r>
            <a:r>
              <a:rPr lang="en-GB" sz="3600" dirty="0" smtClean="0"/>
              <a:t> Dose Maximum Z profile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6477000"/>
            <a:ext cx="390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Normalization: 1.15  10</a:t>
            </a:r>
            <a:r>
              <a:rPr lang="en-GB" baseline="30000" dirty="0" smtClean="0"/>
              <a:t>16</a:t>
            </a:r>
            <a:r>
              <a:rPr lang="en-GB" dirty="0" smtClean="0"/>
              <a:t> p (30-50 fb</a:t>
            </a:r>
            <a:r>
              <a:rPr lang="en-GB" baseline="30000" dirty="0" smtClean="0"/>
              <a:t>-1 </a:t>
            </a:r>
            <a:r>
              <a:rPr lang="en-GB" dirty="0" smtClean="0"/>
              <a:t>)</a:t>
            </a:r>
            <a:endParaRPr lang="en-GB" baseline="300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849459" y="5791200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9459" y="5460845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Beam 2</a:t>
            </a:r>
            <a:endParaRPr lang="en-GB" sz="1050" dirty="0"/>
          </a:p>
        </p:txBody>
      </p:sp>
      <p:sp>
        <p:nvSpPr>
          <p:cNvPr id="3" name="Rectangle 2"/>
          <p:cNvSpPr/>
          <p:nvPr/>
        </p:nvSpPr>
        <p:spPr>
          <a:xfrm>
            <a:off x="7382859" y="4293096"/>
            <a:ext cx="1149581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0.73 </a:t>
            </a:r>
            <a:r>
              <a:rPr lang="en-GB" dirty="0" err="1" smtClean="0"/>
              <a:t>MGy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403648" y="4877544"/>
            <a:ext cx="1149581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0.3 </a:t>
            </a:r>
            <a:r>
              <a:rPr lang="en-GB" dirty="0" err="1" smtClean="0"/>
              <a:t>MGy</a:t>
            </a:r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7679629" y="3501008"/>
            <a:ext cx="412733" cy="5295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904286" y="2708920"/>
            <a:ext cx="162815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need factor 3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 rot="9942492">
            <a:off x="2639063" y="3216424"/>
            <a:ext cx="4052035" cy="643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25074" y="3861048"/>
            <a:ext cx="1774717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need factor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223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7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MQW screen</a:t>
            </a:r>
            <a:br>
              <a:rPr lang="en-GB" dirty="0" smtClean="0"/>
            </a:br>
            <a:r>
              <a:rPr lang="en-GB" sz="2000" dirty="0" smtClean="0"/>
              <a:t>fast prototyping pieces to be produced on Monday. Then test  of insertion with the vacuum chamber and geometry to FLUKA team</a:t>
            </a:r>
            <a:br>
              <a:rPr lang="en-GB" sz="2000" dirty="0" smtClean="0"/>
            </a:br>
            <a:r>
              <a:rPr lang="en-GB" sz="2000" dirty="0" smtClean="0"/>
              <a:t>MBW under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493464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70" y="2348880"/>
            <a:ext cx="4495153" cy="371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6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different operating scenarios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9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Different scenarios</a:t>
            </a:r>
            <a:br>
              <a:rPr lang="en-GB" dirty="0" smtClean="0"/>
            </a:br>
            <a:r>
              <a:rPr lang="en-GB" dirty="0" smtClean="0"/>
              <a:t>see slides from M. Giovannozzi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3538510" y="2611994"/>
            <a:ext cx="194421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Other operating scenarios</a:t>
            </a:r>
            <a:endParaRPr lang="en-GB" dirty="0"/>
          </a:p>
        </p:txBody>
      </p:sp>
      <p:sp>
        <p:nvSpPr>
          <p:cNvPr id="7" name="Left Arrow 6"/>
          <p:cNvSpPr/>
          <p:nvPr/>
        </p:nvSpPr>
        <p:spPr>
          <a:xfrm>
            <a:off x="2555776" y="3068960"/>
            <a:ext cx="86409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Arrow 7"/>
          <p:cNvSpPr/>
          <p:nvPr/>
        </p:nvSpPr>
        <p:spPr>
          <a:xfrm rot="10800000">
            <a:off x="5580112" y="3085411"/>
            <a:ext cx="86409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90416" y="1843809"/>
            <a:ext cx="2232248" cy="4428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Option A</a:t>
            </a:r>
          </a:p>
          <a:p>
            <a:pPr marL="342900" indent="-342900">
              <a:buAutoNum type="arabicParenR"/>
            </a:pPr>
            <a:r>
              <a:rPr lang="en-GB" dirty="0" smtClean="0"/>
              <a:t>Reconfigure the MQWA in pos. C5  as MQWB</a:t>
            </a:r>
          </a:p>
          <a:p>
            <a:pPr marL="342900" indent="-342900">
              <a:buFontTx/>
              <a:buAutoNum type="arabicParenR"/>
            </a:pPr>
            <a:r>
              <a:rPr lang="en-GB" dirty="0" smtClean="0"/>
              <a:t>Remove </a:t>
            </a:r>
            <a:r>
              <a:rPr lang="en-GB" dirty="0"/>
              <a:t>MQWA.E5</a:t>
            </a:r>
          </a:p>
          <a:p>
            <a:pPr marL="342900" indent="-342900">
              <a:buAutoNum type="arabicParenR"/>
            </a:pPr>
            <a:r>
              <a:rPr lang="en-GB" dirty="0"/>
              <a:t>C</a:t>
            </a:r>
            <a:r>
              <a:rPr lang="en-GB" dirty="0" smtClean="0"/>
              <a:t>onnect new MQWB.C5 in the circuit RQ5.LR7</a:t>
            </a:r>
          </a:p>
          <a:p>
            <a:pPr marL="342900" indent="-342900">
              <a:buAutoNum type="arabicParenR"/>
            </a:pPr>
            <a:r>
              <a:rPr lang="en-GB" dirty="0" smtClean="0"/>
              <a:t>Substitute MQWA.E5 with an absorber at least effective as previous MQWA.E5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516216" y="1880828"/>
            <a:ext cx="2232248" cy="4356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Option </a:t>
            </a:r>
            <a:r>
              <a:rPr lang="en-GB" dirty="0" smtClean="0"/>
              <a:t>B</a:t>
            </a:r>
            <a:endParaRPr lang="en-GB" dirty="0"/>
          </a:p>
          <a:p>
            <a:pPr marL="342900" indent="-342900">
              <a:buFontTx/>
              <a:buAutoNum type="arabicParenR"/>
            </a:pPr>
            <a:r>
              <a:rPr lang="en-GB" dirty="0" smtClean="0"/>
              <a:t>Connect MQWA.E5 on a new power supply circuit (600 A)</a:t>
            </a:r>
          </a:p>
          <a:p>
            <a:pPr marL="342900" indent="-342900">
              <a:buFontTx/>
              <a:buAutoNum type="arabicParenR"/>
            </a:pPr>
            <a:r>
              <a:rPr lang="en-GB" dirty="0" smtClean="0"/>
              <a:t>In case of failure of MQWA.E5 ramp up the other 4 magnets to 810 A to regain the previous strength</a:t>
            </a:r>
          </a:p>
          <a:p>
            <a:pPr algn="ctr"/>
            <a:r>
              <a:rPr lang="en-GB" b="1" i="1" dirty="0" smtClean="0">
                <a:solidFill>
                  <a:srgbClr val="FF0000"/>
                </a:solidFill>
              </a:rPr>
              <a:t>Not applicable because of saturation and b3 increase</a:t>
            </a:r>
            <a:endParaRPr lang="en-GB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928992" cy="590465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LS2 shall be reached by both MQW and MBW</a:t>
            </a:r>
          </a:p>
          <a:p>
            <a:r>
              <a:rPr lang="en-GB" dirty="0" smtClean="0"/>
              <a:t>LS3 should be </a:t>
            </a:r>
            <a:r>
              <a:rPr lang="en-GB" dirty="0"/>
              <a:t>reached by both MQW and </a:t>
            </a:r>
            <a:r>
              <a:rPr lang="en-GB" dirty="0" smtClean="0"/>
              <a:t>MBW, but MQWA.E5 and MBW. X6 will have accumulated some ageing dose. Run (resins test in parallel with representative geometry to confirm)</a:t>
            </a:r>
          </a:p>
          <a:p>
            <a:r>
              <a:rPr lang="en-GB" dirty="0" smtClean="0"/>
              <a:t>In HL-LHC perspective</a:t>
            </a:r>
          </a:p>
          <a:p>
            <a:pPr lvl="1"/>
            <a:r>
              <a:rPr lang="en-GB" dirty="0" smtClean="0"/>
              <a:t>MQW could meet the target combining screening and modified operation scenario</a:t>
            </a:r>
          </a:p>
          <a:p>
            <a:pPr lvl="1"/>
            <a:r>
              <a:rPr lang="en-GB" dirty="0" smtClean="0"/>
              <a:t>MBWs need a very effective screen. Due to the available space looks to be a challenge</a:t>
            </a:r>
          </a:p>
          <a:p>
            <a:r>
              <a:rPr lang="en-GB" dirty="0" smtClean="0"/>
              <a:t>We should try to install screens in MQWA. E5 and MQWA.D5 and MBW already in LS1 to prevent ageing</a:t>
            </a:r>
          </a:p>
          <a:p>
            <a:r>
              <a:rPr lang="en-GB" dirty="0" smtClean="0"/>
              <a:t>In LS2 we should target to implement the new operation scenario</a:t>
            </a:r>
          </a:p>
          <a:p>
            <a:r>
              <a:rPr lang="en-GB" dirty="0" smtClean="0"/>
              <a:t>Probable need to design and build a new MBW for LS3 (HL-LHC operation)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1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MBW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526504"/>
              </p:ext>
            </p:extLst>
          </p:nvPr>
        </p:nvGraphicFramePr>
        <p:xfrm>
          <a:off x="35498" y="548680"/>
          <a:ext cx="9108501" cy="608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58"/>
                <a:gridCol w="3324395"/>
                <a:gridCol w="2543748"/>
              </a:tblGrid>
              <a:tr h="21602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characteristics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Arial"/>
                        </a:rPr>
                        <a:t>RD34.LR7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Arial"/>
                        </a:rPr>
                        <a:t>RD34.LR3</a:t>
                      </a:r>
                    </a:p>
                  </a:txBody>
                  <a:tcPr marL="9525" marR="9525" marT="9525" marB="0" anchor="b"/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</a:t>
                      </a:r>
                      <a:r>
                        <a:rPr lang="en-GB" sz="1400" baseline="0" dirty="0" smtClean="0"/>
                        <a:t> ultimate [A] (layout database)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810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810</a:t>
                      </a:r>
                      <a:endParaRPr lang="en-GB" sz="14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Voltage</a:t>
                      </a:r>
                      <a:r>
                        <a:rPr lang="en-GB" sz="1400" baseline="0" dirty="0" smtClean="0"/>
                        <a:t> I  ultimate [V]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440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700</a:t>
                      </a:r>
                      <a:endParaRPr lang="en-GB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 7 </a:t>
                      </a:r>
                      <a:r>
                        <a:rPr lang="en-GB" sz="1400" dirty="0" err="1" smtClean="0"/>
                        <a:t>TeV</a:t>
                      </a:r>
                      <a:r>
                        <a:rPr lang="en-GB" sz="1400" dirty="0" smtClean="0"/>
                        <a:t>  (Fidel report)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643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643</a:t>
                      </a:r>
                      <a:endParaRPr lang="en-GB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Voltage</a:t>
                      </a:r>
                      <a:r>
                        <a:rPr lang="en-GB" sz="1400" baseline="0" dirty="0" smtClean="0"/>
                        <a:t> I 7 </a:t>
                      </a:r>
                      <a:r>
                        <a:rPr lang="en-GB" sz="1400" baseline="0" dirty="0" err="1" smtClean="0"/>
                        <a:t>TeV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350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556</a:t>
                      </a:r>
                      <a:endParaRPr lang="en-GB" sz="1400" dirty="0"/>
                    </a:p>
                  </a:txBody>
                  <a:tcPr/>
                </a:tc>
              </a:tr>
              <a:tr h="276200">
                <a:tc>
                  <a:txBody>
                    <a:bodyPr/>
                    <a:lstStyle/>
                    <a:p>
                      <a:r>
                        <a:rPr lang="en-GB" sz="1400" baseline="0" dirty="0" smtClean="0"/>
                        <a:t>Number magnet in series in circuit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/>
                </a:tc>
              </a:tr>
              <a:tr h="1933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Turn/magnet</a:t>
                      </a:r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84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Estimated </a:t>
                      </a:r>
                      <a:r>
                        <a:rPr lang="en-GB" sz="1400" baseline="0" dirty="0" smtClean="0"/>
                        <a:t> ultimate</a:t>
                      </a:r>
                      <a:r>
                        <a:rPr lang="en-GB" sz="1400" dirty="0" smtClean="0"/>
                        <a:t> inter-turn voltage [V]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0.65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0.7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Estimated inter-turn voltage 7 </a:t>
                      </a:r>
                      <a:r>
                        <a:rPr lang="en-GB" sz="1400" dirty="0" err="1" smtClean="0"/>
                        <a:t>TeV</a:t>
                      </a:r>
                      <a:r>
                        <a:rPr lang="en-GB" sz="1400" dirty="0" smtClean="0"/>
                        <a:t> [V]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0.55</a:t>
                      </a:r>
                      <a:endParaRPr lang="en-GB" sz="1400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Estimated</a:t>
                      </a:r>
                      <a:r>
                        <a:rPr lang="en-GB" sz="1400" baseline="0" dirty="0" smtClean="0"/>
                        <a:t> ultimate inter layer  voltage  [V]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9.2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9.7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Estimated</a:t>
                      </a:r>
                      <a:r>
                        <a:rPr lang="en-GB" sz="1400" baseline="0" dirty="0" smtClean="0"/>
                        <a:t> inter layer  voltage  7 </a:t>
                      </a:r>
                      <a:r>
                        <a:rPr lang="en-GB" sz="1400" baseline="0" dirty="0" err="1" smtClean="0"/>
                        <a:t>TeV</a:t>
                      </a:r>
                      <a:r>
                        <a:rPr lang="en-GB" sz="1400" baseline="0" dirty="0" smtClean="0"/>
                        <a:t> [V]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7.8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Circuit</a:t>
                      </a:r>
                      <a:r>
                        <a:rPr lang="en-US" sz="1400" baseline="0" dirty="0" smtClean="0"/>
                        <a:t> energy ultimate [</a:t>
                      </a:r>
                      <a:r>
                        <a:rPr lang="en-US" sz="1400" baseline="0" dirty="0" err="1" smtClean="0"/>
                        <a:t>Kj</a:t>
                      </a:r>
                      <a:r>
                        <a:rPr lang="en-US" sz="1400" baseline="0" dirty="0" smtClean="0"/>
                        <a:t>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472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793</a:t>
                      </a:r>
                      <a:endParaRPr lang="en-GB" sz="1400" dirty="0"/>
                    </a:p>
                  </a:txBody>
                  <a:tcPr/>
                </a:tc>
              </a:tr>
              <a:tr h="3000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Circuit energy 7 </a:t>
                      </a:r>
                      <a:r>
                        <a:rPr lang="en-US" sz="1400" dirty="0" err="1" smtClean="0"/>
                        <a:t>TeV</a:t>
                      </a:r>
                      <a:r>
                        <a:rPr lang="en-US" sz="1400" dirty="0" smtClean="0"/>
                        <a:t> [</a:t>
                      </a:r>
                      <a:r>
                        <a:rPr lang="en-US" sz="1400" dirty="0" err="1" smtClean="0"/>
                        <a:t>Kj</a:t>
                      </a:r>
                      <a:r>
                        <a:rPr lang="en-US" sz="1400" dirty="0" smtClean="0"/>
                        <a:t>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297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500</a:t>
                      </a:r>
                      <a:endParaRPr lang="en-GB" sz="1400" dirty="0"/>
                    </a:p>
                  </a:txBody>
                  <a:tcPr/>
                </a:tc>
              </a:tr>
              <a:tr h="36128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Insulation </a:t>
                      </a:r>
                      <a:r>
                        <a:rPr lang="en-GB" sz="1400" baseline="0" dirty="0" smtClean="0"/>
                        <a:t> inter turn [mm]</a:t>
                      </a:r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2X(2X0.15)=0.6 glass</a:t>
                      </a:r>
                      <a:r>
                        <a:rPr lang="en-GB" sz="1400" baseline="0" dirty="0" smtClean="0"/>
                        <a:t> tape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Insulation</a:t>
                      </a:r>
                      <a:r>
                        <a:rPr lang="en-GB" sz="1400" baseline="0" dirty="0" smtClean="0"/>
                        <a:t>  inter  layer [mm]</a:t>
                      </a:r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2X(2X0.15)+2X(2X0.15)+1(glass cloth) =1.6 glass tape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</a:tr>
              <a:tr h="25563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Ground insulation</a:t>
                      </a:r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2X(2X0.15)+1.5(0.15Xx)=1.8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062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Resin used</a:t>
                      </a:r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dirty="0" smtClean="0"/>
                        <a:t>EPC-1: 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resin ED-16 100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Hardener MA 2.28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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Plasticizer MGF-9 20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 accelerant 0.5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Dielectric resin</a:t>
                      </a:r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? (&gt;&gt;15kV/mm)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1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304800" y="1143000"/>
            <a:ext cx="853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57200" y="360363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2400" b="1"/>
              <a:t>LHC Point 7</a:t>
            </a:r>
            <a:endParaRPr lang="en-US" sz="2400" b="1" i="1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5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Remote Manipulations Workshop, 6 May 2013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 sz="105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S. </a:t>
            </a:r>
            <a:r>
              <a:rPr lang="en-US" dirty="0" err="1" smtClean="0"/>
              <a:t>Roesler</a:t>
            </a:r>
            <a:endParaRPr lang="en-US" dirty="0" smtClean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"/>
          <a:stretch>
            <a:fillRect/>
          </a:stretch>
        </p:blipFill>
        <p:spPr bwMode="auto">
          <a:xfrm>
            <a:off x="304800" y="2887475"/>
            <a:ext cx="8566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2"/>
          <p:cNvGrpSpPr>
            <a:grpSpLocks/>
          </p:cNvGrpSpPr>
          <p:nvPr/>
        </p:nvGrpSpPr>
        <p:grpSpPr bwMode="auto">
          <a:xfrm>
            <a:off x="6237288" y="76200"/>
            <a:ext cx="2754312" cy="2692400"/>
            <a:chOff x="5954712" y="51304"/>
            <a:chExt cx="3055938" cy="2987171"/>
          </a:xfrm>
        </p:grpSpPr>
        <p:pic>
          <p:nvPicPr>
            <p:cNvPr id="617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4237" y="60829"/>
              <a:ext cx="3046413" cy="297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0" name="Rectangle 1"/>
            <p:cNvSpPr>
              <a:spLocks noChangeArrowheads="1"/>
            </p:cNvSpPr>
            <p:nvPr/>
          </p:nvSpPr>
          <p:spPr bwMode="auto">
            <a:xfrm>
              <a:off x="5954712" y="51304"/>
              <a:ext cx="650874" cy="853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5181600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54"/>
          <p:cNvSpPr>
            <a:spLocks noChangeArrowheads="1"/>
          </p:cNvSpPr>
          <p:nvPr/>
        </p:nvSpPr>
        <p:spPr bwMode="auto">
          <a:xfrm>
            <a:off x="304800" y="1828800"/>
            <a:ext cx="56530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FF"/>
                </a:solidFill>
              </a:rPr>
              <a:t>Ambient dose equivalent rates in </a:t>
            </a:r>
            <a:r>
              <a:rPr lang="en-US" sz="1400">
                <a:solidFill>
                  <a:srgbClr val="0000FF"/>
                </a:solidFill>
                <a:cs typeface="Arial" charset="0"/>
              </a:rPr>
              <a:t>µSv/h </a:t>
            </a:r>
            <a:r>
              <a:rPr lang="en-US" sz="1400">
                <a:cs typeface="Arial" charset="0"/>
              </a:rPr>
              <a:t>at 40cm </a:t>
            </a:r>
          </a:p>
          <a:p>
            <a:r>
              <a:rPr lang="en-US" sz="1400">
                <a:cs typeface="Arial" charset="0"/>
              </a:rPr>
              <a:t>measured on Dec 20, 2012</a:t>
            </a:r>
            <a:r>
              <a:rPr lang="en-US" sz="1400"/>
              <a:t>  </a:t>
            </a:r>
          </a:p>
          <a:p>
            <a:r>
              <a:rPr lang="en-US" sz="1400"/>
              <a:t>(last “good” fill on Dec 5, i.e. cooling time &gt;1week)    </a:t>
            </a:r>
          </a:p>
        </p:txBody>
      </p:sp>
      <p:pic>
        <p:nvPicPr>
          <p:cNvPr id="61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1417638"/>
            <a:ext cx="17700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6448425" y="4905375"/>
          <a:ext cx="2143125" cy="1508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857"/>
                <a:gridCol w="1192268"/>
              </a:tblGrid>
              <a:tr h="251354"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000" b="1" baseline="-25000" dirty="0" err="1" smtClean="0">
                          <a:solidFill>
                            <a:schemeClr val="tx1"/>
                          </a:solidFill>
                        </a:rPr>
                        <a:t>cool</a:t>
                      </a:r>
                      <a:endParaRPr lang="en-GB" sz="1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91475" marR="91475" marT="45707" marB="4570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Scaling factor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75" marR="91475" marT="45707" marB="45707" anchor="ctr" anchorCtr="1"/>
                </a:tc>
              </a:tr>
              <a:tr h="25135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One hour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75" marR="91475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1.4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75" marR="91475" marT="45707" marB="45707" anchor="ctr" anchorCtr="1"/>
                </a:tc>
              </a:tr>
              <a:tr h="25135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One day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75" marR="91475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75" marR="91475" marT="45707" marB="45707" anchor="ctr" anchorCtr="1"/>
                </a:tc>
              </a:tr>
              <a:tr h="25135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One week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75" marR="91475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0.73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75" marR="91475" marT="45707" marB="45707" anchor="ctr" anchorCtr="1"/>
                </a:tc>
              </a:tr>
              <a:tr h="25135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One month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75" marR="91475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0.45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75" marR="91475" marT="45707" marB="45707" anchor="ctr" anchorCtr="1"/>
                </a:tc>
              </a:tr>
              <a:tr h="25135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4 months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75" marR="91475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0.20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75" marR="91475" marT="45707" marB="45707" anchor="ctr" anchorCtr="1"/>
                </a:tc>
              </a:tr>
            </a:tbl>
          </a:graphicData>
        </a:graphic>
      </p:graphicFrame>
      <p:sp>
        <p:nvSpPr>
          <p:cNvPr id="6178" name="TextBox 1"/>
          <p:cNvSpPr txBox="1">
            <a:spLocks noChangeArrowheads="1"/>
          </p:cNvSpPr>
          <p:nvPr/>
        </p:nvSpPr>
        <p:spPr bwMode="auto">
          <a:xfrm>
            <a:off x="5057775" y="4916488"/>
            <a:ext cx="1358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/>
              <a:t>Scaling factors</a:t>
            </a:r>
          </a:p>
          <a:p>
            <a:r>
              <a:rPr lang="en-US" sz="1200"/>
              <a:t>based on generic</a:t>
            </a:r>
          </a:p>
          <a:p>
            <a:r>
              <a:rPr lang="en-US" sz="1200"/>
              <a:t>Studies for IR7: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6588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appendix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0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30830"/>
            <a:ext cx="5860829" cy="383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" y="10965"/>
            <a:ext cx="5353373" cy="350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08104" y="260648"/>
            <a:ext cx="352839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If we put the 2 MQWA.E on 2 separate power converters 600 A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3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(SPS, ISR, …)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7384"/>
            <a:ext cx="8541068" cy="687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2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504825"/>
            <a:ext cx="858202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796136" y="836712"/>
            <a:ext cx="115212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076056" y="836712"/>
            <a:ext cx="115212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092280" y="692696"/>
            <a:ext cx="15121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ISR~MQW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375009" y="400842"/>
            <a:ext cx="15121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1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059832" y="836712"/>
            <a:ext cx="0" cy="3896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47864" y="836712"/>
            <a:ext cx="0" cy="3896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66336" y="836712"/>
            <a:ext cx="0" cy="3896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58756" y="836712"/>
            <a:ext cx="0" cy="3896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5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964488" cy="503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5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27667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8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29" y="12815"/>
            <a:ext cx="8229600" cy="895905"/>
          </a:xfrm>
        </p:spPr>
        <p:txBody>
          <a:bodyPr>
            <a:normAutofit/>
          </a:bodyPr>
          <a:lstStyle/>
          <a:p>
            <a:r>
              <a:rPr lang="fr-CH" dirty="0" err="1" smtClean="0"/>
              <a:t>Electrical</a:t>
            </a:r>
            <a:r>
              <a:rPr lang="fr-CH" dirty="0" smtClean="0"/>
              <a:t> </a:t>
            </a:r>
            <a:r>
              <a:rPr lang="fr-CH" dirty="0" err="1" smtClean="0"/>
              <a:t>Properties</a:t>
            </a:r>
            <a:r>
              <a:rPr lang="fr-CH" dirty="0" smtClean="0"/>
              <a:t> Changes 2</a:t>
            </a:r>
            <a:endParaRPr lang="fr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28/07/2012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91F9-15C7-46CE-9B31-B664D1355541}" type="slidenum">
              <a:rPr lang="en-GB" smtClean="0"/>
              <a:pPr/>
              <a:t>49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3" y="922902"/>
            <a:ext cx="8166079" cy="53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358018" y="814779"/>
            <a:ext cx="923619" cy="558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-873981" y="2186086"/>
            <a:ext cx="280255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600" dirty="0" err="1" smtClean="0"/>
              <a:t>Volumetric</a:t>
            </a:r>
            <a:r>
              <a:rPr lang="fr-CH" sz="1600" dirty="0" smtClean="0"/>
              <a:t> </a:t>
            </a:r>
            <a:r>
              <a:rPr lang="fr-CH" sz="1600" dirty="0" err="1" smtClean="0"/>
              <a:t>Resistivity</a:t>
            </a:r>
            <a:r>
              <a:rPr lang="fr-CH" sz="1600" dirty="0" smtClean="0"/>
              <a:t> </a:t>
            </a:r>
            <a:r>
              <a:rPr lang="fr-CH" sz="1600" dirty="0" smtClean="0">
                <a:latin typeface="Symbol" pitchFamily="18" charset="2"/>
              </a:rPr>
              <a:t>r</a:t>
            </a:r>
            <a:r>
              <a:rPr lang="fr-CH" sz="1600" dirty="0" smtClean="0"/>
              <a:t> (</a:t>
            </a:r>
            <a:r>
              <a:rPr lang="el-GR" sz="1600" dirty="0" smtClean="0"/>
              <a:t>Ω·</a:t>
            </a:r>
            <a:r>
              <a:rPr lang="fr-CH" sz="1600" dirty="0" smtClean="0"/>
              <a:t>cm)</a:t>
            </a:r>
            <a:endParaRPr lang="fr-CH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776404" y="5150852"/>
            <a:ext cx="5052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H" sz="1400" dirty="0" smtClean="0"/>
              <a:t>10</a:t>
            </a:r>
            <a:r>
              <a:rPr lang="fr-CH" sz="1400" baseline="30000" dirty="0" smtClean="0"/>
              <a:t>10</a:t>
            </a:r>
            <a:endParaRPr lang="fr-CH" sz="1400" baseline="30000" dirty="0"/>
          </a:p>
        </p:txBody>
      </p:sp>
      <p:sp>
        <p:nvSpPr>
          <p:cNvPr id="37" name="TextBox 36"/>
          <p:cNvSpPr txBox="1"/>
          <p:nvPr/>
        </p:nvSpPr>
        <p:spPr>
          <a:xfrm>
            <a:off x="776404" y="4610792"/>
            <a:ext cx="5052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H" sz="1400" dirty="0" smtClean="0"/>
              <a:t>10</a:t>
            </a:r>
            <a:r>
              <a:rPr lang="fr-CH" sz="1400" baseline="30000" dirty="0" smtClean="0"/>
              <a:t>11</a:t>
            </a:r>
            <a:endParaRPr lang="fr-CH" sz="1400" baseline="30000" dirty="0"/>
          </a:p>
        </p:txBody>
      </p:sp>
      <p:sp>
        <p:nvSpPr>
          <p:cNvPr id="39" name="TextBox 38"/>
          <p:cNvSpPr txBox="1"/>
          <p:nvPr/>
        </p:nvSpPr>
        <p:spPr>
          <a:xfrm>
            <a:off x="771841" y="4025727"/>
            <a:ext cx="5052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H" sz="1400" dirty="0" smtClean="0"/>
              <a:t>10</a:t>
            </a:r>
            <a:r>
              <a:rPr lang="fr-CH" sz="1400" baseline="30000" dirty="0" smtClean="0"/>
              <a:t>12</a:t>
            </a:r>
            <a:endParaRPr lang="fr-CH" sz="1400" baseline="30000" dirty="0"/>
          </a:p>
        </p:txBody>
      </p:sp>
      <p:sp>
        <p:nvSpPr>
          <p:cNvPr id="43" name="TextBox 42"/>
          <p:cNvSpPr txBox="1"/>
          <p:nvPr/>
        </p:nvSpPr>
        <p:spPr>
          <a:xfrm>
            <a:off x="771840" y="3448862"/>
            <a:ext cx="5052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H" sz="1400" dirty="0" smtClean="0"/>
              <a:t>10</a:t>
            </a:r>
            <a:r>
              <a:rPr lang="fr-CH" sz="1400" baseline="30000" dirty="0" smtClean="0"/>
              <a:t>13</a:t>
            </a:r>
            <a:endParaRPr lang="fr-CH" sz="1400" baseline="30000" dirty="0"/>
          </a:p>
        </p:txBody>
      </p:sp>
      <p:sp>
        <p:nvSpPr>
          <p:cNvPr id="44" name="TextBox 43"/>
          <p:cNvSpPr txBox="1"/>
          <p:nvPr/>
        </p:nvSpPr>
        <p:spPr>
          <a:xfrm>
            <a:off x="767277" y="2900602"/>
            <a:ext cx="5052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H" sz="1400" dirty="0" smtClean="0"/>
              <a:t>10</a:t>
            </a:r>
            <a:r>
              <a:rPr lang="fr-CH" sz="1400" baseline="30000" dirty="0" smtClean="0"/>
              <a:t>14</a:t>
            </a:r>
            <a:endParaRPr lang="fr-CH" sz="1400" baseline="30000" dirty="0"/>
          </a:p>
        </p:txBody>
      </p:sp>
      <p:sp>
        <p:nvSpPr>
          <p:cNvPr id="45" name="TextBox 44"/>
          <p:cNvSpPr txBox="1"/>
          <p:nvPr/>
        </p:nvSpPr>
        <p:spPr>
          <a:xfrm>
            <a:off x="776404" y="2270532"/>
            <a:ext cx="5052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H" sz="1400" dirty="0" smtClean="0"/>
              <a:t>10</a:t>
            </a:r>
            <a:r>
              <a:rPr lang="fr-CH" sz="1400" baseline="30000" dirty="0" smtClean="0"/>
              <a:t>15</a:t>
            </a:r>
            <a:endParaRPr lang="fr-CH" sz="1400" baseline="30000" dirty="0"/>
          </a:p>
        </p:txBody>
      </p:sp>
      <p:sp>
        <p:nvSpPr>
          <p:cNvPr id="46" name="TextBox 45"/>
          <p:cNvSpPr txBox="1"/>
          <p:nvPr/>
        </p:nvSpPr>
        <p:spPr>
          <a:xfrm>
            <a:off x="776403" y="1685467"/>
            <a:ext cx="5052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H" sz="1400" dirty="0" smtClean="0"/>
              <a:t>10</a:t>
            </a:r>
            <a:r>
              <a:rPr lang="fr-CH" sz="1400" baseline="30000" dirty="0" smtClean="0"/>
              <a:t>16</a:t>
            </a:r>
            <a:endParaRPr lang="fr-CH" sz="1400" baseline="30000" dirty="0"/>
          </a:p>
        </p:txBody>
      </p:sp>
      <p:sp>
        <p:nvSpPr>
          <p:cNvPr id="47" name="TextBox 46"/>
          <p:cNvSpPr txBox="1"/>
          <p:nvPr/>
        </p:nvSpPr>
        <p:spPr>
          <a:xfrm>
            <a:off x="767276" y="1145407"/>
            <a:ext cx="5052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H" sz="1400" dirty="0" smtClean="0"/>
              <a:t>10</a:t>
            </a:r>
            <a:r>
              <a:rPr lang="fr-CH" sz="1400" baseline="30000" dirty="0" smtClean="0"/>
              <a:t>17</a:t>
            </a:r>
            <a:endParaRPr lang="fr-CH" sz="1400" baseline="30000" dirty="0"/>
          </a:p>
        </p:txBody>
      </p:sp>
      <p:sp>
        <p:nvSpPr>
          <p:cNvPr id="48" name="Rectangle 47"/>
          <p:cNvSpPr/>
          <p:nvPr/>
        </p:nvSpPr>
        <p:spPr>
          <a:xfrm rot="5400000">
            <a:off x="4512736" y="2106934"/>
            <a:ext cx="923619" cy="7385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9" name="TextBox 48"/>
          <p:cNvSpPr txBox="1"/>
          <p:nvPr/>
        </p:nvSpPr>
        <p:spPr>
          <a:xfrm>
            <a:off x="1110330" y="5351887"/>
            <a:ext cx="3243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H" sz="1400" dirty="0" smtClean="0"/>
              <a:t>0</a:t>
            </a:r>
            <a:endParaRPr lang="fr-CH" sz="1400" baseline="30000" dirty="0"/>
          </a:p>
        </p:txBody>
      </p:sp>
      <p:sp>
        <p:nvSpPr>
          <p:cNvPr id="50" name="TextBox 49"/>
          <p:cNvSpPr txBox="1"/>
          <p:nvPr/>
        </p:nvSpPr>
        <p:spPr>
          <a:xfrm>
            <a:off x="1566396" y="5351887"/>
            <a:ext cx="5052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H" sz="1400" dirty="0" smtClean="0"/>
              <a:t>20</a:t>
            </a:r>
            <a:endParaRPr lang="fr-CH" sz="1400" baseline="30000" dirty="0"/>
          </a:p>
        </p:txBody>
      </p:sp>
      <p:sp>
        <p:nvSpPr>
          <p:cNvPr id="51" name="TextBox 50"/>
          <p:cNvSpPr txBox="1"/>
          <p:nvPr/>
        </p:nvSpPr>
        <p:spPr>
          <a:xfrm>
            <a:off x="2186734" y="5349862"/>
            <a:ext cx="4500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H" sz="1400" dirty="0" smtClean="0"/>
              <a:t>40</a:t>
            </a:r>
            <a:endParaRPr lang="fr-CH" sz="1400" baseline="30000" dirty="0"/>
          </a:p>
        </p:txBody>
      </p:sp>
      <p:sp>
        <p:nvSpPr>
          <p:cNvPr id="52" name="TextBox 51"/>
          <p:cNvSpPr txBox="1"/>
          <p:nvPr/>
        </p:nvSpPr>
        <p:spPr>
          <a:xfrm>
            <a:off x="2789184" y="5338032"/>
            <a:ext cx="4500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H" sz="1400" dirty="0" smtClean="0"/>
              <a:t>60</a:t>
            </a:r>
            <a:endParaRPr lang="fr-CH" sz="1400" baseline="30000" dirty="0"/>
          </a:p>
        </p:txBody>
      </p:sp>
      <p:sp>
        <p:nvSpPr>
          <p:cNvPr id="53" name="TextBox 52"/>
          <p:cNvSpPr txBox="1"/>
          <p:nvPr/>
        </p:nvSpPr>
        <p:spPr>
          <a:xfrm>
            <a:off x="3376595" y="5349861"/>
            <a:ext cx="547087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 80         100        120        140       160        180       200              </a:t>
            </a:r>
            <a:r>
              <a:rPr lang="fr-CH" sz="1600" dirty="0" err="1" smtClean="0"/>
              <a:t>Temp</a:t>
            </a:r>
            <a:r>
              <a:rPr lang="fr-CH" sz="1600" dirty="0" smtClean="0"/>
              <a:t>. (°C) </a:t>
            </a:r>
            <a:endParaRPr lang="fr-CH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5382090" y="1145407"/>
            <a:ext cx="189021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○ DGEBA + MDA</a:t>
            </a:r>
          </a:p>
          <a:p>
            <a:r>
              <a:rPr lang="fr-CH" sz="1400" dirty="0" smtClean="0"/>
              <a:t>x EPN + MDA</a:t>
            </a:r>
          </a:p>
          <a:p>
            <a:r>
              <a:rPr lang="fr-CH" sz="1400" dirty="0" smtClean="0"/>
              <a:t>∆ TGMD +MDA</a:t>
            </a:r>
          </a:p>
          <a:p>
            <a:r>
              <a:rPr lang="fr-CH" sz="1400" dirty="0" smtClean="0"/>
              <a:t>_______   Non irradié</a:t>
            </a:r>
          </a:p>
          <a:p>
            <a:r>
              <a:rPr lang="fr-CH" sz="1400" dirty="0" smtClean="0"/>
              <a:t>_ _ _ _ _   2.7x10</a:t>
            </a:r>
            <a:r>
              <a:rPr lang="fr-CH" sz="1400" baseline="30000" dirty="0" smtClean="0"/>
              <a:t>9</a:t>
            </a:r>
            <a:r>
              <a:rPr lang="fr-CH" sz="1400" dirty="0" smtClean="0"/>
              <a:t> rad</a:t>
            </a:r>
            <a:endParaRPr lang="fr-CH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655908" y="6066749"/>
            <a:ext cx="115929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H" sz="1600" dirty="0" smtClean="0"/>
              <a:t>T ↑ =&gt; </a:t>
            </a:r>
            <a:r>
              <a:rPr lang="fr-CH" sz="1600" dirty="0" smtClean="0">
                <a:latin typeface="Symbol" pitchFamily="18" charset="2"/>
              </a:rPr>
              <a:t>r</a:t>
            </a:r>
            <a:r>
              <a:rPr lang="fr-CH" sz="1600" dirty="0" smtClean="0"/>
              <a:t> ↓</a:t>
            </a:r>
            <a:endParaRPr lang="fr-CH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655908" y="5659664"/>
            <a:ext cx="186422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H" sz="1600" dirty="0" smtClean="0">
                <a:latin typeface="Symbol" pitchFamily="18" charset="2"/>
              </a:rPr>
              <a:t>r</a:t>
            </a:r>
            <a:r>
              <a:rPr lang="fr-CH" sz="1600" dirty="0" smtClean="0"/>
              <a:t> = ~10</a:t>
            </a:r>
            <a:r>
              <a:rPr lang="fr-CH" sz="1600" baseline="30000" dirty="0" smtClean="0"/>
              <a:t>16</a:t>
            </a:r>
            <a:r>
              <a:rPr lang="fr-CH" sz="1600" dirty="0" smtClean="0"/>
              <a:t> </a:t>
            </a:r>
            <a:r>
              <a:rPr lang="el-GR" sz="1600" dirty="0" smtClean="0"/>
              <a:t>Ω·</a:t>
            </a:r>
            <a:r>
              <a:rPr lang="fr-CH" sz="1600" dirty="0" smtClean="0"/>
              <a:t>cm @RT</a:t>
            </a:r>
            <a:endParaRPr lang="fr-CH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721946" y="5657639"/>
            <a:ext cx="528195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High </a:t>
            </a:r>
            <a:r>
              <a:rPr lang="fr-CH" sz="1600" dirty="0" err="1" smtClean="0"/>
              <a:t>mechanical</a:t>
            </a:r>
            <a:r>
              <a:rPr lang="fr-CH" sz="1600" dirty="0" smtClean="0"/>
              <a:t> </a:t>
            </a:r>
            <a:r>
              <a:rPr lang="fr-CH" sz="1600" dirty="0" err="1" smtClean="0"/>
              <a:t>radio-resistance</a:t>
            </a:r>
            <a:r>
              <a:rPr lang="fr-CH" sz="1600" dirty="0" smtClean="0"/>
              <a:t> </a:t>
            </a:r>
            <a:r>
              <a:rPr lang="fr-CH" sz="1600" dirty="0" smtClean="0">
                <a:sym typeface="Wingdings" pitchFamily="2" charset="2"/>
              </a:rPr>
              <a:t> High </a:t>
            </a:r>
            <a:r>
              <a:rPr lang="fr-CH" sz="1600" dirty="0" err="1" smtClean="0">
                <a:sym typeface="Wingdings" pitchFamily="2" charset="2"/>
              </a:rPr>
              <a:t>electrical</a:t>
            </a:r>
            <a:r>
              <a:rPr lang="fr-CH" sz="1600" dirty="0" smtClean="0">
                <a:sym typeface="Wingdings" pitchFamily="2" charset="2"/>
              </a:rPr>
              <a:t> </a:t>
            </a:r>
            <a:r>
              <a:rPr lang="fr-CH" sz="1600" dirty="0" err="1" smtClean="0">
                <a:sym typeface="Wingdings" pitchFamily="2" charset="2"/>
              </a:rPr>
              <a:t>resistance</a:t>
            </a:r>
            <a:r>
              <a:rPr lang="fr-CH" sz="1600" dirty="0" smtClean="0">
                <a:sym typeface="Wingdings" pitchFamily="2" charset="2"/>
              </a:rPr>
              <a:t> (</a:t>
            </a:r>
            <a:r>
              <a:rPr lang="fr-CH" sz="1600" dirty="0" err="1" smtClean="0">
                <a:sym typeface="Wingdings" pitchFamily="2" charset="2"/>
              </a:rPr>
              <a:t>mechanical</a:t>
            </a:r>
            <a:r>
              <a:rPr lang="fr-CH" sz="1600" dirty="0" smtClean="0">
                <a:sym typeface="Wingdings" pitchFamily="2" charset="2"/>
              </a:rPr>
              <a:t> </a:t>
            </a:r>
            <a:r>
              <a:rPr lang="fr-CH" sz="1600" dirty="0" err="1" smtClean="0">
                <a:sym typeface="Wingdings" pitchFamily="2" charset="2"/>
              </a:rPr>
              <a:t>degradation</a:t>
            </a:r>
            <a:r>
              <a:rPr lang="fr-CH" sz="1600" dirty="0" smtClean="0">
                <a:sym typeface="Wingdings" pitchFamily="2" charset="2"/>
              </a:rPr>
              <a:t> </a:t>
            </a:r>
            <a:r>
              <a:rPr lang="fr-CH" sz="1600" dirty="0" err="1" smtClean="0">
                <a:sym typeface="Wingdings" pitchFamily="2" charset="2"/>
              </a:rPr>
              <a:t>occurs</a:t>
            </a:r>
            <a:r>
              <a:rPr lang="fr-CH" sz="1600" dirty="0" smtClean="0">
                <a:sym typeface="Wingdings" pitchFamily="2" charset="2"/>
              </a:rPr>
              <a:t> first)</a:t>
            </a:r>
            <a:endParaRPr lang="fr-CH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711728" y="6318457"/>
            <a:ext cx="377378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sz="1200" dirty="0" err="1" smtClean="0"/>
              <a:t>Example</a:t>
            </a:r>
            <a:r>
              <a:rPr lang="fr-CH" sz="1200" dirty="0" smtClean="0"/>
              <a:t> of </a:t>
            </a:r>
            <a:r>
              <a:rPr lang="fr-CH" sz="1200" dirty="0" err="1" smtClean="0"/>
              <a:t>low</a:t>
            </a:r>
            <a:r>
              <a:rPr lang="fr-CH" sz="1200" dirty="0" smtClean="0"/>
              <a:t> </a:t>
            </a:r>
            <a:r>
              <a:rPr lang="fr-CH" sz="1200" dirty="0" err="1" smtClean="0"/>
              <a:t>mechanical-resistance</a:t>
            </a:r>
            <a:r>
              <a:rPr lang="fr-CH" sz="1200" dirty="0" smtClean="0"/>
              <a:t> system:</a:t>
            </a:r>
          </a:p>
          <a:p>
            <a:r>
              <a:rPr lang="fr-CH" sz="1200" dirty="0" smtClean="0"/>
              <a:t>DGEBA-DBP-TETA </a:t>
            </a:r>
            <a:r>
              <a:rPr lang="fr-CH" sz="1200" dirty="0" smtClean="0">
                <a:sym typeface="Wingdings" pitchFamily="2" charset="2"/>
              </a:rPr>
              <a:t> </a:t>
            </a:r>
            <a:r>
              <a:rPr lang="fr-CH" sz="1200" dirty="0" smtClean="0">
                <a:latin typeface="Symbol" pitchFamily="18" charset="2"/>
              </a:rPr>
              <a:t>r</a:t>
            </a:r>
            <a:r>
              <a:rPr lang="fr-CH" sz="1200" dirty="0" smtClean="0"/>
              <a:t> </a:t>
            </a:r>
            <a:r>
              <a:rPr lang="fr-CH" sz="1200" dirty="0"/>
              <a:t>= ~</a:t>
            </a:r>
            <a:r>
              <a:rPr lang="fr-CH" sz="1200" dirty="0" smtClean="0"/>
              <a:t>10</a:t>
            </a:r>
            <a:r>
              <a:rPr lang="fr-CH" sz="1200" baseline="30000" dirty="0" smtClean="0"/>
              <a:t>13</a:t>
            </a:r>
            <a:r>
              <a:rPr lang="fr-CH" sz="1200" dirty="0" smtClean="0"/>
              <a:t> </a:t>
            </a:r>
            <a:r>
              <a:rPr lang="el-GR" sz="1200" dirty="0"/>
              <a:t>Ω·</a:t>
            </a:r>
            <a:r>
              <a:rPr lang="fr-CH" sz="1200" dirty="0"/>
              <a:t>cm @</a:t>
            </a:r>
            <a:r>
              <a:rPr lang="fr-CH" sz="1200" dirty="0" smtClean="0"/>
              <a:t>RT for 6.8x10</a:t>
            </a:r>
            <a:r>
              <a:rPr lang="fr-CH" sz="1200" baseline="30000" dirty="0" smtClean="0"/>
              <a:t>8</a:t>
            </a:r>
            <a:r>
              <a:rPr lang="fr-CH" sz="1200" dirty="0" smtClean="0"/>
              <a:t> rad</a:t>
            </a:r>
            <a:endParaRPr lang="fr-CH" sz="1200" dirty="0"/>
          </a:p>
        </p:txBody>
      </p:sp>
      <p:sp>
        <p:nvSpPr>
          <p:cNvPr id="27" name="Espace réservé du pied de page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Fornasiere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23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5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1720" y="2348880"/>
            <a:ext cx="1152128" cy="720080"/>
          </a:xfrm>
          <a:prstGeom prst="rect">
            <a:avLst/>
          </a:prstGeom>
          <a:solidFill>
            <a:schemeClr val="accent1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580112" y="2350042"/>
            <a:ext cx="1080120" cy="720080"/>
          </a:xfrm>
          <a:prstGeom prst="rect">
            <a:avLst/>
          </a:prstGeom>
          <a:solidFill>
            <a:schemeClr val="accent1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7544" y="3861048"/>
            <a:ext cx="720080" cy="720080"/>
          </a:xfrm>
          <a:prstGeom prst="rect">
            <a:avLst/>
          </a:prstGeom>
          <a:solidFill>
            <a:srgbClr val="92D050">
              <a:alpha val="3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691680" y="3861048"/>
            <a:ext cx="1152128" cy="720080"/>
          </a:xfrm>
          <a:prstGeom prst="rect">
            <a:avLst/>
          </a:prstGeom>
          <a:solidFill>
            <a:srgbClr val="92D050">
              <a:alpha val="3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87624" y="3862097"/>
            <a:ext cx="432048" cy="7200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67544" y="5301208"/>
            <a:ext cx="720080" cy="720080"/>
          </a:xfrm>
          <a:prstGeom prst="rect">
            <a:avLst/>
          </a:prstGeom>
          <a:solidFill>
            <a:srgbClr val="00B050">
              <a:alpha val="3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50484" y="5301208"/>
            <a:ext cx="1125372" cy="720080"/>
          </a:xfrm>
          <a:prstGeom prst="rect">
            <a:avLst/>
          </a:prstGeom>
          <a:solidFill>
            <a:srgbClr val="00B050">
              <a:alpha val="3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732868" y="5301208"/>
            <a:ext cx="432048" cy="72008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Elbow Connector 12"/>
          <p:cNvCxnSpPr>
            <a:stCxn id="2" idx="0"/>
            <a:endCxn id="4" idx="0"/>
          </p:cNvCxnSpPr>
          <p:nvPr/>
        </p:nvCxnSpPr>
        <p:spPr>
          <a:xfrm rot="16200000" flipH="1">
            <a:off x="4373397" y="603267"/>
            <a:ext cx="1162" cy="3492388"/>
          </a:xfrm>
          <a:prstGeom prst="bentConnector3">
            <a:avLst>
              <a:gd name="adj1" fmla="val -1967297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5" idx="0"/>
            <a:endCxn id="7" idx="0"/>
          </p:cNvCxnSpPr>
          <p:nvPr/>
        </p:nvCxnSpPr>
        <p:spPr>
          <a:xfrm rot="5400000" flipH="1" flipV="1">
            <a:off x="1547664" y="3140968"/>
            <a:ext cx="12700" cy="1440160"/>
          </a:xfrm>
          <a:prstGeom prst="bentConnector3">
            <a:avLst>
              <a:gd name="adj1" fmla="val 1800000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9" idx="0"/>
            <a:endCxn id="10" idx="0"/>
          </p:cNvCxnSpPr>
          <p:nvPr/>
        </p:nvCxnSpPr>
        <p:spPr>
          <a:xfrm rot="5400000" flipH="1" flipV="1">
            <a:off x="1770377" y="4358415"/>
            <a:ext cx="12700" cy="1885586"/>
          </a:xfrm>
          <a:prstGeom prst="bentConnector3">
            <a:avLst>
              <a:gd name="adj1" fmla="val 1800000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76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DGEBA 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299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" y="3655373"/>
            <a:ext cx="9013839" cy="308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3059832" y="6345324"/>
            <a:ext cx="5688632" cy="36004"/>
          </a:xfrm>
          <a:prstGeom prst="line">
            <a:avLst/>
          </a:prstGeom>
          <a:ln w="254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3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-7726"/>
            <a:ext cx="8229600" cy="844438"/>
          </a:xfrm>
        </p:spPr>
        <p:txBody>
          <a:bodyPr/>
          <a:lstStyle/>
          <a:p>
            <a:r>
              <a:rPr lang="en-GB" dirty="0" smtClean="0"/>
              <a:t>PROPOSALS I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551858"/>
              </p:ext>
            </p:extLst>
          </p:nvPr>
        </p:nvGraphicFramePr>
        <p:xfrm>
          <a:off x="-13243" y="980728"/>
          <a:ext cx="9143998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088"/>
                <a:gridCol w="1152781"/>
                <a:gridCol w="1097888"/>
                <a:gridCol w="1646830"/>
                <a:gridCol w="1435137"/>
                <a:gridCol w="1435137"/>
                <a:gridCol w="1435137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Traction test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Flexural</a:t>
                      </a:r>
                      <a:r>
                        <a:rPr lang="en-GB" baseline="0" dirty="0" smtClean="0"/>
                        <a:t> test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Leakage</a:t>
                      </a:r>
                      <a:r>
                        <a:rPr lang="en-GB" baseline="0" dirty="0" smtClean="0"/>
                        <a:t> current in air humid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Dielectric in air humid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Leakage</a:t>
                      </a:r>
                      <a:r>
                        <a:rPr lang="en-GB" baseline="0" dirty="0" smtClean="0"/>
                        <a:t> current in air humid after 1 month in water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Dielectric in air humid </a:t>
                      </a:r>
                      <a:r>
                        <a:rPr lang="en-GB" baseline="0" dirty="0" smtClean="0"/>
                        <a:t>after 1 month in water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10 </a:t>
                      </a:r>
                      <a:r>
                        <a:rPr lang="en-GB" baseline="0" dirty="0" err="1" smtClean="0"/>
                        <a:t>Mgy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20 </a:t>
                      </a:r>
                      <a:r>
                        <a:rPr lang="en-GB" baseline="0" dirty="0" err="1" smtClean="0"/>
                        <a:t>Mgy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40 </a:t>
                      </a:r>
                      <a:r>
                        <a:rPr lang="en-GB" baseline="0" dirty="0" err="1" smtClean="0"/>
                        <a:t>Mgy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50 </a:t>
                      </a:r>
                      <a:r>
                        <a:rPr lang="en-GB" baseline="0" dirty="0" err="1" smtClean="0"/>
                        <a:t>MGy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60 </a:t>
                      </a:r>
                      <a:r>
                        <a:rPr lang="en-GB" dirty="0" err="1" smtClean="0"/>
                        <a:t>MGy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70 </a:t>
                      </a:r>
                      <a:r>
                        <a:rPr lang="en-GB" dirty="0" err="1" smtClean="0"/>
                        <a:t>MGy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5536" y="5877272"/>
            <a:ext cx="82809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Wafer 1 and 2 mm thickness resin and glass fibre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581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-7726"/>
            <a:ext cx="8229600" cy="844438"/>
          </a:xfrm>
        </p:spPr>
        <p:txBody>
          <a:bodyPr/>
          <a:lstStyle/>
          <a:p>
            <a:r>
              <a:rPr lang="en-GB" dirty="0" smtClean="0"/>
              <a:t>PROPOSALS II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639907"/>
              </p:ext>
            </p:extLst>
          </p:nvPr>
        </p:nvGraphicFramePr>
        <p:xfrm>
          <a:off x="-13243" y="980728"/>
          <a:ext cx="8046110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088"/>
                <a:gridCol w="1152781"/>
                <a:gridCol w="1646830"/>
                <a:gridCol w="1435137"/>
                <a:gridCol w="1435137"/>
                <a:gridCol w="1435137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Shear</a:t>
                      </a:r>
                      <a:r>
                        <a:rPr lang="en-GB" baseline="0" dirty="0" smtClean="0"/>
                        <a:t> test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Leakage</a:t>
                      </a:r>
                      <a:r>
                        <a:rPr lang="en-GB" baseline="0" dirty="0" smtClean="0"/>
                        <a:t> current in air humid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Dielectric in air humid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Leakage</a:t>
                      </a:r>
                      <a:r>
                        <a:rPr lang="en-GB" baseline="0" dirty="0" smtClean="0"/>
                        <a:t> current in air humid after 1 month in water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Dielectric in air humid </a:t>
                      </a:r>
                      <a:r>
                        <a:rPr lang="en-GB" baseline="0" dirty="0" smtClean="0"/>
                        <a:t>after 1 month in water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10 </a:t>
                      </a:r>
                      <a:r>
                        <a:rPr lang="en-GB" baseline="0" dirty="0" err="1" smtClean="0"/>
                        <a:t>Mgy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20 </a:t>
                      </a:r>
                      <a:r>
                        <a:rPr lang="en-GB" baseline="0" dirty="0" err="1" smtClean="0"/>
                        <a:t>Mgy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40 </a:t>
                      </a:r>
                      <a:r>
                        <a:rPr lang="en-GB" baseline="0" dirty="0" err="1" smtClean="0"/>
                        <a:t>Mgy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50 </a:t>
                      </a:r>
                      <a:r>
                        <a:rPr lang="en-GB" baseline="0" dirty="0" err="1" smtClean="0"/>
                        <a:t>MGy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60 </a:t>
                      </a:r>
                      <a:r>
                        <a:rPr lang="en-GB" dirty="0" err="1" smtClean="0"/>
                        <a:t>MGy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70 </a:t>
                      </a:r>
                      <a:r>
                        <a:rPr lang="en-GB" dirty="0" err="1" smtClean="0"/>
                        <a:t>MGy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5373216"/>
            <a:ext cx="82809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Insulated cables, 2 resins, 3 samples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5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37112"/>
            <a:ext cx="9144000" cy="1362075"/>
          </a:xfrm>
        </p:spPr>
        <p:txBody>
          <a:bodyPr>
            <a:noAutofit/>
          </a:bodyPr>
          <a:lstStyle/>
          <a:p>
            <a:r>
              <a:rPr lang="en-GB" sz="3000" i="1" dirty="0" smtClean="0"/>
              <a:t>Do they survive till LS2 (100 </a:t>
            </a:r>
            <a:r>
              <a:rPr lang="en-GB" sz="3200" dirty="0"/>
              <a:t>fb</a:t>
            </a:r>
            <a:r>
              <a:rPr lang="en-GB" sz="3200" baseline="30000" dirty="0"/>
              <a:t>-1 </a:t>
            </a:r>
            <a:r>
              <a:rPr lang="en-GB" sz="3000" i="1" dirty="0" smtClean="0"/>
              <a:t>&gt;150 </a:t>
            </a:r>
            <a:r>
              <a:rPr lang="en-GB" sz="3200" dirty="0"/>
              <a:t>fb</a:t>
            </a:r>
            <a:r>
              <a:rPr lang="en-GB" sz="3200" baseline="30000" dirty="0"/>
              <a:t>-1</a:t>
            </a:r>
            <a:r>
              <a:rPr lang="en-GB" sz="3000" i="1" dirty="0" smtClean="0"/>
              <a:t>)</a:t>
            </a:r>
            <a:br>
              <a:rPr lang="en-GB" sz="3000" i="1" dirty="0" smtClean="0"/>
            </a:br>
            <a:r>
              <a:rPr lang="en-GB" sz="3000" i="1" dirty="0" smtClean="0"/>
              <a:t>do they survive till LS3 (300 </a:t>
            </a:r>
            <a:r>
              <a:rPr lang="en-GB" sz="3200" dirty="0"/>
              <a:t>fb</a:t>
            </a:r>
            <a:r>
              <a:rPr lang="en-GB" sz="3200" baseline="30000" dirty="0"/>
              <a:t>-1 </a:t>
            </a:r>
            <a:r>
              <a:rPr lang="en-GB" sz="3000" i="1" dirty="0" smtClean="0"/>
              <a:t>&gt;350 </a:t>
            </a:r>
            <a:r>
              <a:rPr lang="en-GB" sz="3200" dirty="0"/>
              <a:t>fb</a:t>
            </a:r>
            <a:r>
              <a:rPr lang="en-GB" sz="3200" baseline="30000" dirty="0"/>
              <a:t>-1</a:t>
            </a:r>
            <a:r>
              <a:rPr lang="en-GB" sz="3000" i="1" dirty="0" smtClean="0"/>
              <a:t>)</a:t>
            </a:r>
            <a:br>
              <a:rPr lang="en-GB" sz="3000" i="1" dirty="0" smtClean="0"/>
            </a:br>
            <a:r>
              <a:rPr lang="en-GB" sz="3000" i="1" dirty="0" smtClean="0"/>
              <a:t>Do they survive till …</a:t>
            </a:r>
            <a:endParaRPr lang="en-GB" sz="30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5000" b="1" dirty="0" smtClean="0"/>
              <a:t>The questions</a:t>
            </a:r>
            <a:endParaRPr lang="en-GB" sz="5000" b="1" dirty="0"/>
          </a:p>
        </p:txBody>
      </p:sp>
    </p:spTree>
    <p:extLst>
      <p:ext uri="{BB962C8B-B14F-4D97-AF65-F5344CB8AC3E}">
        <p14:creationId xmlns:p14="http://schemas.microsoft.com/office/powerpoint/2010/main" val="36086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826" y="0"/>
            <a:ext cx="8382000" cy="960438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prstClr val="black"/>
                </a:solidFill>
              </a:rPr>
              <a:t>MQWA.E5R7</a:t>
            </a:r>
            <a:r>
              <a:rPr lang="en-GB" sz="3600" dirty="0" smtClean="0"/>
              <a:t> </a:t>
            </a:r>
            <a:r>
              <a:rPr lang="en-GB" sz="3600" dirty="0"/>
              <a:t>Dose 2d cross section at maximum</a:t>
            </a:r>
          </a:p>
        </p:txBody>
      </p:sp>
      <p:pic>
        <p:nvPicPr>
          <p:cNvPr id="5122" name="Picture 2" descr="\\cern.ch\dfs\Users\e\eskordis\Desktop\CollimationReviewPlots\WarmMagnets\MQWE2dCrossSectionAllG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4" y="836712"/>
            <a:ext cx="7980122" cy="532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84226" y="2971800"/>
            <a:ext cx="2286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Dose (</a:t>
            </a:r>
            <a:r>
              <a:rPr lang="en-GB" dirty="0" err="1" smtClean="0">
                <a:solidFill>
                  <a:schemeClr val="tx1"/>
                </a:solidFill>
              </a:rPr>
              <a:t>MGy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Normalization: 1.15  10</a:t>
            </a:r>
            <a:r>
              <a:rPr lang="en-GB" baseline="30000" dirty="0" smtClean="0"/>
              <a:t>16</a:t>
            </a:r>
            <a:r>
              <a:rPr lang="en-GB" dirty="0" smtClean="0"/>
              <a:t> p (30-50 fb</a:t>
            </a:r>
            <a:r>
              <a:rPr lang="en-GB" baseline="30000" dirty="0" smtClean="0"/>
              <a:t>-1 </a:t>
            </a:r>
            <a:r>
              <a:rPr lang="en-GB" dirty="0" smtClean="0"/>
              <a:t>). </a:t>
            </a:r>
          </a:p>
          <a:p>
            <a:pPr algn="ctr"/>
            <a:r>
              <a:rPr lang="en-GB" b="1" u="sng" dirty="0" smtClean="0"/>
              <a:t>Computations with E 6.5 </a:t>
            </a:r>
            <a:r>
              <a:rPr lang="en-GB" b="1" u="sng" dirty="0" err="1" smtClean="0"/>
              <a:t>TeV</a:t>
            </a:r>
            <a:r>
              <a:rPr lang="en-GB" b="1" u="sng" dirty="0" smtClean="0"/>
              <a:t> relaxed collimator settings</a:t>
            </a:r>
            <a:endParaRPr lang="en-GB" b="1" u="sng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9040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prstClr val="black"/>
                </a:solidFill>
              </a:rPr>
              <a:t>MQWA.E5R7</a:t>
            </a:r>
            <a:r>
              <a:rPr lang="en-GB" sz="3600" dirty="0" smtClean="0"/>
              <a:t> </a:t>
            </a:r>
            <a:r>
              <a:rPr lang="en-GB" sz="3600" dirty="0"/>
              <a:t>Dose 2d cross section at maximum</a:t>
            </a:r>
          </a:p>
        </p:txBody>
      </p:sp>
      <p:pic>
        <p:nvPicPr>
          <p:cNvPr id="6146" name="Picture 2" descr="\\cern.ch\dfs\Users\e\eskordis\Desktop\CollimationReviewPlots\WarmMagnets\MQWEFront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07" y="645744"/>
            <a:ext cx="5638800" cy="5638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22848" y="59288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Normalization: 1.15  10</a:t>
            </a:r>
            <a:r>
              <a:rPr lang="en-GB" baseline="30000" dirty="0" smtClean="0"/>
              <a:t>16</a:t>
            </a:r>
            <a:r>
              <a:rPr lang="en-GB" dirty="0" smtClean="0"/>
              <a:t> p (30-50 fb</a:t>
            </a:r>
            <a:r>
              <a:rPr lang="en-GB" baseline="30000" dirty="0" smtClean="0"/>
              <a:t>-1 </a:t>
            </a:r>
            <a:r>
              <a:rPr lang="en-GB" dirty="0" smtClean="0"/>
              <a:t>). </a:t>
            </a:r>
          </a:p>
          <a:p>
            <a:pPr algn="ctr"/>
            <a:r>
              <a:rPr lang="en-GB" b="1" u="sng" dirty="0" smtClean="0"/>
              <a:t>Computations with E 6.5 </a:t>
            </a:r>
            <a:r>
              <a:rPr lang="en-GB" b="1" u="sng" dirty="0" err="1" smtClean="0"/>
              <a:t>TeV</a:t>
            </a:r>
            <a:r>
              <a:rPr lang="en-GB" b="1" u="sng" dirty="0" smtClean="0"/>
              <a:t> relaxed collimator settings</a:t>
            </a:r>
            <a:endParaRPr lang="en-GB" b="1" u="sng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4432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rn.ch\dfs\Users\e\eskordis\Desktop\CollimationReviewPlots\WarmMagnets\6MQW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2656"/>
            <a:ext cx="7620000" cy="5715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24" y="0"/>
            <a:ext cx="8229600" cy="525003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MQWA.E5R7 Dose Maximum Z profile</a:t>
            </a:r>
            <a:endParaRPr lang="en-GB" sz="36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849459" y="5791200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49459" y="5460845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Beam 2</a:t>
            </a:r>
            <a:endParaRPr lang="en-GB" sz="1050" dirty="0"/>
          </a:p>
        </p:txBody>
      </p:sp>
      <p:sp>
        <p:nvSpPr>
          <p:cNvPr id="3" name="Rectangle 2"/>
          <p:cNvSpPr/>
          <p:nvPr/>
        </p:nvSpPr>
        <p:spPr>
          <a:xfrm>
            <a:off x="7092280" y="2204864"/>
            <a:ext cx="1220023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1.85 </a:t>
            </a:r>
            <a:r>
              <a:rPr lang="en-GB" dirty="0" err="1" smtClean="0"/>
              <a:t>MGy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Normalization: 1.15  10</a:t>
            </a:r>
            <a:r>
              <a:rPr lang="en-GB" baseline="30000" dirty="0" smtClean="0"/>
              <a:t>16</a:t>
            </a:r>
            <a:r>
              <a:rPr lang="en-GB" dirty="0" smtClean="0"/>
              <a:t> p (30-50 fb</a:t>
            </a:r>
            <a:r>
              <a:rPr lang="en-GB" baseline="30000" dirty="0" smtClean="0"/>
              <a:t>-1 </a:t>
            </a:r>
            <a:r>
              <a:rPr lang="en-GB" dirty="0" smtClean="0"/>
              <a:t>). </a:t>
            </a:r>
          </a:p>
          <a:p>
            <a:pPr algn="ctr"/>
            <a:r>
              <a:rPr lang="en-GB" b="1" u="sng" dirty="0" smtClean="0"/>
              <a:t>Computations with E 6.5 </a:t>
            </a:r>
            <a:r>
              <a:rPr lang="en-GB" b="1" u="sng" dirty="0" err="1" smtClean="0"/>
              <a:t>TeV</a:t>
            </a:r>
            <a:r>
              <a:rPr lang="en-GB" b="1" u="sng" dirty="0" smtClean="0"/>
              <a:t> relaxed collimator settings</a:t>
            </a:r>
            <a:endParaRPr lang="en-GB" b="1" u="sng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9724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42640</TotalTime>
  <Words>2790</Words>
  <Application>Microsoft Office PowerPoint</Application>
  <PresentationFormat>On-screen Show (4:3)</PresentationFormat>
  <Paragraphs>1319</Paragraphs>
  <Slides>52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MBW-MQW</vt:lpstr>
      <vt:lpstr>The problem / the magnets</vt:lpstr>
      <vt:lpstr>MQW</vt:lpstr>
      <vt:lpstr>MBW</vt:lpstr>
      <vt:lpstr>PowerPoint Presentation</vt:lpstr>
      <vt:lpstr>Do they survive till LS2 (100 fb-1 &gt;150 fb-1) do they survive till LS3 (300 fb-1 &gt;350 fb-1) Do they survive till …</vt:lpstr>
      <vt:lpstr>MQWA.E5R7 Dose 2d cross section at maximum</vt:lpstr>
      <vt:lpstr>MQWA.E5R7 Dose 2d cross section at maximum</vt:lpstr>
      <vt:lpstr>MQWA.E5R7 Dose Maximum Z profile</vt:lpstr>
      <vt:lpstr>MQWA.D5R7 Dose Maximum Z profile</vt:lpstr>
      <vt:lpstr>Ratio of total load on left Horizontal coils of magnets</vt:lpstr>
      <vt:lpstr>PowerPoint Presentation</vt:lpstr>
      <vt:lpstr>MBWB Dose 2d cross section at maximum</vt:lpstr>
      <vt:lpstr>MBWB Dose 2d cross section at maximum</vt:lpstr>
      <vt:lpstr>MBWA - MBWB Dose Maximum Z profile</vt:lpstr>
      <vt:lpstr>Future  scenarios</vt:lpstr>
      <vt:lpstr>PowerPoint Presentation</vt:lpstr>
      <vt:lpstr>Radiation resistance</vt:lpstr>
      <vt:lpstr>MQW resins</vt:lpstr>
      <vt:lpstr>PowerPoint Presentation</vt:lpstr>
      <vt:lpstr>Different epoxy </vt:lpstr>
      <vt:lpstr>DGEBA MY 745 substituted by GY 6004</vt:lpstr>
      <vt:lpstr>CY 222 (similar to CY 221)</vt:lpstr>
      <vt:lpstr>PowerPoint Presentation</vt:lpstr>
      <vt:lpstr> MBW BINP used resin.  We looked at molecule and there is good indication that it should radiation hard as witnessed by the tests</vt:lpstr>
      <vt:lpstr>1st conclusion</vt:lpstr>
      <vt:lpstr>Filler contribution</vt:lpstr>
      <vt:lpstr>PowerPoint Presentation</vt:lpstr>
      <vt:lpstr>PowerPoint Presentation</vt:lpstr>
      <vt:lpstr>2nd  conclusion</vt:lpstr>
      <vt:lpstr>Caveat</vt:lpstr>
      <vt:lpstr>Screens</vt:lpstr>
      <vt:lpstr>Screen options</vt:lpstr>
      <vt:lpstr>Looking for screen efficiency of …</vt:lpstr>
      <vt:lpstr>MQWA.C5R7 Dose Maximum Z profile</vt:lpstr>
      <vt:lpstr>MQW screen fast prototyping pieces to be produced on Monday. Then test  of insertion with the vacuum chamber and geometry to FLUKA team MBW under design</vt:lpstr>
      <vt:lpstr>The different operating scenarios</vt:lpstr>
      <vt:lpstr>Different scenarios see slides from M. Giovannozzi</vt:lpstr>
      <vt:lpstr>Conclusions</vt:lpstr>
      <vt:lpstr>PowerPoint Presentation</vt:lpstr>
      <vt:lpstr>appendix</vt:lpstr>
      <vt:lpstr>PowerPoint Presentation</vt:lpstr>
      <vt:lpstr>History (SPS, ISR, …)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Electrical Properties Changes 2</vt:lpstr>
      <vt:lpstr>DGEBA considerations</vt:lpstr>
      <vt:lpstr>PROPOSALS I</vt:lpstr>
      <vt:lpstr>PROPOSALS II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MQW</dc:title>
  <dc:creator>Paolo Fessia</dc:creator>
  <cp:lastModifiedBy>Paolo Fessia</cp:lastModifiedBy>
  <cp:revision>115</cp:revision>
  <cp:lastPrinted>2013-06-06T11:16:27Z</cp:lastPrinted>
  <dcterms:created xsi:type="dcterms:W3CDTF">2013-05-08T07:06:28Z</dcterms:created>
  <dcterms:modified xsi:type="dcterms:W3CDTF">2013-06-21T06:30:24Z</dcterms:modified>
</cp:coreProperties>
</file>