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2" r:id="rId3"/>
    <p:sldMasterId id="2147483699" r:id="rId4"/>
    <p:sldMasterId id="2147483706" r:id="rId5"/>
    <p:sldMasterId id="2147483713" r:id="rId6"/>
  </p:sldMasterIdLst>
  <p:notesMasterIdLst>
    <p:notesMasterId r:id="rId49"/>
  </p:notesMasterIdLst>
  <p:sldIdLst>
    <p:sldId id="517" r:id="rId7"/>
    <p:sldId id="656" r:id="rId8"/>
    <p:sldId id="685" r:id="rId9"/>
    <p:sldId id="636" r:id="rId10"/>
    <p:sldId id="637" r:id="rId11"/>
    <p:sldId id="667" r:id="rId12"/>
    <p:sldId id="670" r:id="rId13"/>
    <p:sldId id="663" r:id="rId14"/>
    <p:sldId id="638" r:id="rId15"/>
    <p:sldId id="686" r:id="rId16"/>
    <p:sldId id="672" r:id="rId17"/>
    <p:sldId id="674" r:id="rId18"/>
    <p:sldId id="675" r:id="rId19"/>
    <p:sldId id="676" r:id="rId20"/>
    <p:sldId id="664" r:id="rId21"/>
    <p:sldId id="687" r:id="rId22"/>
    <p:sldId id="622" r:id="rId23"/>
    <p:sldId id="625" r:id="rId24"/>
    <p:sldId id="614" r:id="rId25"/>
    <p:sldId id="652" r:id="rId26"/>
    <p:sldId id="650" r:id="rId27"/>
    <p:sldId id="651" r:id="rId28"/>
    <p:sldId id="653" r:id="rId29"/>
    <p:sldId id="662" r:id="rId30"/>
    <p:sldId id="657" r:id="rId31"/>
    <p:sldId id="688" r:id="rId32"/>
    <p:sldId id="648" r:id="rId33"/>
    <p:sldId id="669" r:id="rId34"/>
    <p:sldId id="607" r:id="rId35"/>
    <p:sldId id="631" r:id="rId36"/>
    <p:sldId id="689" r:id="rId37"/>
    <p:sldId id="683" r:id="rId38"/>
    <p:sldId id="647" r:id="rId39"/>
    <p:sldId id="684" r:id="rId40"/>
    <p:sldId id="691" r:id="rId41"/>
    <p:sldId id="666" r:id="rId42"/>
    <p:sldId id="668" r:id="rId43"/>
    <p:sldId id="678" r:id="rId44"/>
    <p:sldId id="679" r:id="rId45"/>
    <p:sldId id="680" r:id="rId46"/>
    <p:sldId id="681" r:id="rId47"/>
    <p:sldId id="682" r:id="rId48"/>
  </p:sldIdLst>
  <p:sldSz cx="9144000" cy="6858000" type="screen4x3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5EB"/>
    <a:srgbClr val="29C729"/>
    <a:srgbClr val="008E40"/>
    <a:srgbClr val="17D937"/>
    <a:srgbClr val="CC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8" autoAdjust="0"/>
    <p:restoredTop sz="94386" autoAdjust="0"/>
  </p:normalViewPr>
  <p:slideViewPr>
    <p:cSldViewPr>
      <p:cViewPr varScale="1">
        <p:scale>
          <a:sx n="104" d="100"/>
          <a:sy n="104" d="100"/>
        </p:scale>
        <p:origin x="-1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v\vparma\Documents\Private\future%20activities\Collimator%20in%20DS\Technical%20coordination\Work%20Packages\DS%20colliamators%20budget%20estimate%20phase%20I%20April%2015%20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M (kCHF)</c:v>
          </c:tx>
          <c:invertIfNegative val="0"/>
          <c:cat>
            <c:numRef>
              <c:f>Sheet1!$B$4:$E$4</c:f>
              <c:numCache>
                <c:formatCode>General</c:formatCode>
                <c:ptCount val="4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</c:numCache>
            </c:numRef>
          </c:cat>
          <c:val>
            <c:numRef>
              <c:f>Sheet1!$B$6:$E$6</c:f>
              <c:numCache>
                <c:formatCode>#,##0.00</c:formatCode>
                <c:ptCount val="4"/>
                <c:pt idx="0">
                  <c:v>4553.87</c:v>
                </c:pt>
                <c:pt idx="1">
                  <c:v>8117.058</c:v>
                </c:pt>
                <c:pt idx="2">
                  <c:v>6848.577600000001</c:v>
                </c:pt>
                <c:pt idx="3">
                  <c:v>2146.4464</c:v>
                </c:pt>
              </c:numCache>
            </c:numRef>
          </c:val>
        </c:ser>
        <c:ser>
          <c:idx val="0"/>
          <c:order val="1"/>
          <c:invertIfNegative val="0"/>
          <c:val>
            <c:numRef>
              <c:f>Sheet1!$B$7:$E$7</c:f>
              <c:numCache>
                <c:formatCode>#,##0.00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995080"/>
        <c:axId val="-2138942072"/>
      </c:barChart>
      <c:barChart>
        <c:barDir val="col"/>
        <c:grouping val="clustered"/>
        <c:varyColors val="0"/>
        <c:ser>
          <c:idx val="3"/>
          <c:order val="2"/>
          <c:tx>
            <c:strRef>
              <c:f>Sheet1!$B$8:$E$8</c:f>
              <c:strCache>
                <c:ptCount val="1"/>
                <c:pt idx="0">
                  <c:v>0.00 0.00 0.00 0.00</c:v>
                </c:pt>
              </c:strCache>
            </c:strRef>
          </c:tx>
          <c:invertIfNegative val="0"/>
          <c:val>
            <c:numRef>
              <c:f>Sheet1!$B$8:$E$8</c:f>
              <c:numCache>
                <c:formatCode>#,##0.00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</c:ser>
        <c:ser>
          <c:idx val="2"/>
          <c:order val="3"/>
          <c:tx>
            <c:v>P (FTE.y)</c:v>
          </c:tx>
          <c:invertIfNegative val="0"/>
          <c:cat>
            <c:numRef>
              <c:f>Sheet1!$B$4:$E$4</c:f>
              <c:numCache>
                <c:formatCode>General</c:formatCode>
                <c:ptCount val="4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</c:numCache>
            </c:numRef>
          </c:cat>
          <c:val>
            <c:numRef>
              <c:f>Sheet1!$B$9:$E$9</c:f>
              <c:numCache>
                <c:formatCode>General</c:formatCode>
                <c:ptCount val="4"/>
                <c:pt idx="0">
                  <c:v>11.46</c:v>
                </c:pt>
                <c:pt idx="1">
                  <c:v>15.53</c:v>
                </c:pt>
                <c:pt idx="2">
                  <c:v>15.65</c:v>
                </c:pt>
                <c:pt idx="3">
                  <c:v>8.200000000000001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916552"/>
        <c:axId val="-2138924072"/>
      </c:barChart>
      <c:catAx>
        <c:axId val="-2138995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8942072"/>
        <c:crosses val="autoZero"/>
        <c:auto val="1"/>
        <c:lblAlgn val="ctr"/>
        <c:lblOffset val="100"/>
        <c:noMultiLvlLbl val="0"/>
      </c:catAx>
      <c:valAx>
        <c:axId val="-213894207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-2138995080"/>
        <c:crosses val="autoZero"/>
        <c:crossBetween val="between"/>
      </c:valAx>
      <c:valAx>
        <c:axId val="-2138924072"/>
        <c:scaling>
          <c:orientation val="minMax"/>
        </c:scaling>
        <c:delete val="0"/>
        <c:axPos val="r"/>
        <c:numFmt formatCode="#,##0.00" sourceLinked="1"/>
        <c:majorTickMark val="out"/>
        <c:minorTickMark val="none"/>
        <c:tickLblPos val="nextTo"/>
        <c:crossAx val="-2138916552"/>
        <c:crosses val="max"/>
        <c:crossBetween val="between"/>
      </c:valAx>
      <c:catAx>
        <c:axId val="-2138916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138924072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1"/>
        <c:delete val="1"/>
      </c:legendEntry>
      <c:legendEntry>
        <c:idx val="2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B0502-117B-4022-AB14-7F082157D180}" type="datetimeFigureOut">
              <a:rPr lang="en-US" smtClean="0"/>
              <a:pPr/>
              <a:t>5/30/13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136"/>
            <a:ext cx="548640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42D4-0676-4064-9798-E247B5FDFAA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53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942D4-0676-4064-9798-E247B5FDFAA1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942D4-0676-4064-9798-E247B5FDFAA1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5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61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2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43379-55C1-4680-B3F4-78125C16F5E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03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43379-55C1-4680-B3F4-78125C16F5E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76200" y="6569083"/>
            <a:ext cx="7472361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LHC Collimation Review 2011, CERN 14-15 June 2011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05.10.2011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EN-MME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499" y="11"/>
            <a:ext cx="7599422" cy="7077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05.10.2011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EN-MME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76200" y="6569083"/>
            <a:ext cx="7472361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0174" cy="58012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8" y="685800"/>
            <a:ext cx="8693425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3543A8A-67FF-4389-B100-23582D9B7852}" type="datetimeFigureOut">
              <a:rPr lang="en-US" smtClean="0">
                <a:solidFill>
                  <a:prstClr val="black"/>
                </a:solidFill>
              </a:rPr>
              <a:pPr/>
              <a:t>5/30/13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8C-82E6-4573-8B5B-4511575EF9D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0174" cy="58012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8" y="685800"/>
            <a:ext cx="8693425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LHC Collimation Review 2011, CERN 14-15 June 2011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FBE4EE06-4E75-47A8-BB6E-FCF7D9C5A389}" type="datetime1">
              <a:rPr lang="en-GB" noProof="0" smtClean="0">
                <a:solidFill>
                  <a:schemeClr val="tx2"/>
                </a:solidFill>
              </a:rPr>
              <a:pPr/>
              <a:t>5/30/13</a:t>
            </a:fld>
            <a:endParaRPr lang="en-GB" sz="1100" noProof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GB" sz="1100" noProof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2AC53DF-4216-466D-99A7-94400E6C2A25}" type="slidenum">
              <a:rPr lang="en-GB" sz="1200" noProof="0" smtClean="0">
                <a:solidFill>
                  <a:schemeClr val="tx2"/>
                </a:solidFill>
              </a:rPr>
              <a:pPr algn="l"/>
              <a:t>‹#›</a:t>
            </a:fld>
            <a:endParaRPr lang="en-GB" sz="1200" noProof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46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76200" y="6569083"/>
            <a:ext cx="7472361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0174" cy="58012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8" y="685800"/>
            <a:ext cx="8693425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11 October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8C-82E6-4573-8B5B-4511575EF9DA}" type="slidenum">
              <a:rPr lang="en-US" smtClean="0"/>
              <a:pPr/>
              <a:t>‹#›</a:t>
            </a:fld>
            <a:r>
              <a:rPr lang="en-US" dirty="0" smtClean="0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5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05.10.2011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EN-MME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499" y="9"/>
            <a:ext cx="7599422" cy="7077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05.10.2011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EN-MME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LHC Collimation Review 2011, CERN 14-15 June 2011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LHC Collimation Review 2011, CERN 14-15 June 2011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LHC Collimation Review 2011, CERN 14-15 June 2011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CERN, 11 October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608C-82E6-4573-8B5B-4511575EF9DA}" type="slidenum">
              <a:rPr lang="en-US" smtClean="0"/>
              <a:pPr/>
              <a:t>‹#›</a:t>
            </a:fld>
            <a:r>
              <a:rPr lang="en-US" dirty="0" smtClean="0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7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76200" y="6569083"/>
            <a:ext cx="7472361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0174" cy="58012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8" y="685800"/>
            <a:ext cx="8693425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theme" Target="../theme/theme4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theme" Target="../theme/theme5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8382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LHC Collimation Review 2011, CERN 14-15 June 2011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80" r:id="rId5"/>
    <p:sldLayoutId id="2147483717" r:id="rId6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505E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8E4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8382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505E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8E4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3299" y="436579"/>
            <a:ext cx="7599422" cy="707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3297" y="1282640"/>
            <a:ext cx="7599421" cy="488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408013"/>
            <a:ext cx="2133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05.10.2011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154" y="6408013"/>
            <a:ext cx="2895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Alessandro Bertarelli - EN-MME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9692" y="6408013"/>
            <a:ext cx="2133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1280" y="6330287"/>
            <a:ext cx="81747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/>
          </p:cNvSpPr>
          <p:nvPr/>
        </p:nvSpPr>
        <p:spPr bwMode="auto">
          <a:xfrm rot="16200000">
            <a:off x="-1207467" y="3492006"/>
            <a:ext cx="3281348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gradFill flip="none" rotWithShape="1">
                  <a:gsLst>
                    <a:gs pos="0">
                      <a:srgbClr val="6B9BC7">
                        <a:lumMod val="75000"/>
                        <a:tint val="66000"/>
                        <a:satMod val="160000"/>
                      </a:srgbClr>
                    </a:gs>
                    <a:gs pos="50000">
                      <a:srgbClr val="6B9BC7">
                        <a:lumMod val="75000"/>
                        <a:tint val="44500"/>
                        <a:satMod val="160000"/>
                      </a:srgbClr>
                    </a:gs>
                    <a:gs pos="100000">
                      <a:srgbClr val="6B9BC7">
                        <a:lumMod val="75000"/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latin typeface="Palatino"/>
                <a:ea typeface="Palatino" charset="0"/>
                <a:cs typeface="Palatino"/>
              </a:rPr>
              <a:t>Engineering Department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 rot="16200000">
            <a:off x="141869" y="5451575"/>
            <a:ext cx="614768" cy="614769"/>
          </a:xfrm>
          <a:prstGeom prst="ellipse">
            <a:avLst/>
          </a:prstGeom>
          <a:solidFill>
            <a:srgbClr val="6E6E6E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79375" dist="38100" dir="2700000" algn="ctr" rotWithShape="0">
              <a:schemeClr val="bg1">
                <a:lumMod val="65000"/>
                <a:alpha val="92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</a:t>
            </a:r>
          </a:p>
        </p:txBody>
      </p:sp>
      <p:pic>
        <p:nvPicPr>
          <p:cNvPr id="11" name="Picture 5" descr="logo_web_09_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07" y="108000"/>
            <a:ext cx="828675" cy="82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8382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16" r:id="rId7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505E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8E4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8382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2368" y="6573260"/>
            <a:ext cx="685800" cy="42544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</a:rPr>
              <a:t>/25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LHC Collimation Review 2011, CERN 14-15 June 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8" r:id="rId6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505E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8E4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3299" y="436579"/>
            <a:ext cx="7599422" cy="707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3297" y="1282640"/>
            <a:ext cx="7599421" cy="488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408011"/>
            <a:ext cx="2133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05.10.2011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154" y="6408011"/>
            <a:ext cx="2895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Alessandro Bertarelli - EN-MME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9692" y="6408011"/>
            <a:ext cx="21336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1280" y="6330287"/>
            <a:ext cx="81747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/>
          </p:cNvSpPr>
          <p:nvPr/>
        </p:nvSpPr>
        <p:spPr bwMode="auto">
          <a:xfrm rot="16200000">
            <a:off x="-1207467" y="3492006"/>
            <a:ext cx="3281348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gradFill flip="none" rotWithShape="1">
                  <a:gsLst>
                    <a:gs pos="0">
                      <a:srgbClr val="6B9BC7">
                        <a:lumMod val="75000"/>
                        <a:tint val="66000"/>
                        <a:satMod val="160000"/>
                      </a:srgbClr>
                    </a:gs>
                    <a:gs pos="50000">
                      <a:srgbClr val="6B9BC7">
                        <a:lumMod val="75000"/>
                        <a:tint val="44500"/>
                        <a:satMod val="160000"/>
                      </a:srgbClr>
                    </a:gs>
                    <a:gs pos="100000">
                      <a:srgbClr val="6B9BC7">
                        <a:lumMod val="75000"/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latin typeface="Palatino"/>
                <a:ea typeface="Palatino" charset="0"/>
                <a:cs typeface="Palatino"/>
              </a:rPr>
              <a:t>Engineering Department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 rot="16200000">
            <a:off x="141869" y="5451574"/>
            <a:ext cx="614768" cy="614769"/>
          </a:xfrm>
          <a:prstGeom prst="ellipse">
            <a:avLst/>
          </a:prstGeom>
          <a:solidFill>
            <a:srgbClr val="6E6E6E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79375" dist="38100" dir="2700000" algn="ctr" rotWithShape="0">
              <a:schemeClr val="bg1">
                <a:lumMod val="65000"/>
                <a:alpha val="92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</a:t>
            </a:r>
          </a:p>
        </p:txBody>
      </p:sp>
      <p:pic>
        <p:nvPicPr>
          <p:cNvPr id="11" name="Picture 5" descr="logo_web_09_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06" y="108000"/>
            <a:ext cx="828675" cy="82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pace.cern.ch/CCFS/default.asp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indico.cern.ch/conferenceDisplay.py?confId=139092" TargetMode="External"/><Relationship Id="rId3" Type="http://schemas.openxmlformats.org/officeDocument/2006/relationships/hyperlink" Target="https://indico.cern.ch/conferenceDisplay.py?confId=13971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9600" y="1828808"/>
            <a:ext cx="7772400" cy="1470025"/>
          </a:xfrm>
        </p:spPr>
        <p:txBody>
          <a:bodyPr/>
          <a:lstStyle/>
          <a:p>
            <a:r>
              <a:rPr lang="en-US" dirty="0" smtClean="0"/>
              <a:t>Integration options for </a:t>
            </a:r>
            <a:br>
              <a:rPr lang="en-US" dirty="0" smtClean="0"/>
            </a:br>
            <a:r>
              <a:rPr lang="en-US" dirty="0" smtClean="0"/>
              <a:t>collimators in the DS zones</a:t>
            </a:r>
            <a:endParaRPr lang="en-US" sz="2800" i="1" dirty="0">
              <a:solidFill>
                <a:srgbClr val="1505EB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00800" cy="1219200"/>
          </a:xfrm>
        </p:spPr>
        <p:txBody>
          <a:bodyPr/>
          <a:lstStyle/>
          <a:p>
            <a:pPr lvl="0"/>
            <a:r>
              <a:rPr lang="it-IT" sz="2000" b="1" dirty="0" smtClean="0">
                <a:solidFill>
                  <a:schemeClr val="tx1"/>
                </a:solidFill>
              </a:rPr>
              <a:t>V.Parma, </a:t>
            </a:r>
          </a:p>
          <a:p>
            <a:pPr lvl="0"/>
            <a:r>
              <a:rPr lang="it-IT" sz="2000" b="1" dirty="0" smtClean="0">
                <a:solidFill>
                  <a:schemeClr val="tx1"/>
                </a:solidFill>
              </a:rPr>
              <a:t>CERN,  TE-MSC</a:t>
            </a:r>
          </a:p>
          <a:p>
            <a:pPr lvl="0"/>
            <a:endParaRPr lang="it-IT" sz="2000" b="1" dirty="0" smtClean="0">
              <a:solidFill>
                <a:schemeClr val="tx1"/>
              </a:solidFill>
            </a:endParaRPr>
          </a:p>
          <a:p>
            <a:pPr lvl="0"/>
            <a:r>
              <a:rPr lang="it-IT" sz="2000" i="1" dirty="0" smtClean="0">
                <a:solidFill>
                  <a:schemeClr val="tx1"/>
                </a:solidFill>
              </a:rPr>
              <a:t>With contributions/input from: V.Baglin, A. Bertarelli, M.Karppinen, </a:t>
            </a:r>
            <a:r>
              <a:rPr lang="it-IT" sz="2000" i="1" dirty="0" err="1" smtClean="0">
                <a:solidFill>
                  <a:schemeClr val="tx1"/>
                </a:solidFill>
              </a:rPr>
              <a:t>H.Prin</a:t>
            </a:r>
            <a:r>
              <a:rPr lang="it-IT" sz="2000" i="1" dirty="0" smtClean="0">
                <a:solidFill>
                  <a:schemeClr val="tx1"/>
                </a:solidFill>
              </a:rPr>
              <a:t>, </a:t>
            </a:r>
            <a:r>
              <a:rPr lang="it-IT" sz="2000" i="1" dirty="0" err="1" smtClean="0">
                <a:solidFill>
                  <a:schemeClr val="tx1"/>
                </a:solidFill>
              </a:rPr>
              <a:t>D.Ramos</a:t>
            </a:r>
            <a:r>
              <a:rPr lang="it-IT" sz="2000" i="1" dirty="0" smtClean="0">
                <a:solidFill>
                  <a:schemeClr val="tx1"/>
                </a:solidFill>
              </a:rPr>
              <a:t>, J.Ph.Tock, R.Van Weelderen </a:t>
            </a:r>
          </a:p>
          <a:p>
            <a:pPr lvl="0"/>
            <a:endParaRPr lang="it-IT" sz="2000" b="1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0" y="6248400"/>
            <a:ext cx="5173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LHC Collimation Review </a:t>
            </a:r>
            <a:r>
              <a:rPr lang="en-US" i="1" dirty="0" smtClean="0"/>
              <a:t>2013, CERN, 29-30 May 2013</a:t>
            </a:r>
            <a:endParaRPr lang="en-US" i="1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T</a:t>
            </a:r>
            <a:r>
              <a:rPr lang="en-US" sz="2400" dirty="0" smtClean="0">
                <a:solidFill>
                  <a:schemeClr val="bg2"/>
                </a:solidFill>
              </a:rPr>
              <a:t>he LTC (TCLD collimators in warm sections of the DS)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rgbClr val="1505EB"/>
                </a:solidFill>
              </a:rPr>
              <a:t>LTC integration issues in Pts.1,2,3,5 and 7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Options for an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11T+collimator assembly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Warm collimator option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Why not a cold collimator?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Timeline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Summary 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631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1"/>
          <p:cNvSpPr>
            <a:spLocks noGrp="1"/>
          </p:cNvSpPr>
          <p:nvPr>
            <p:ph type="title"/>
          </p:nvPr>
        </p:nvSpPr>
        <p:spPr>
          <a:xfrm>
            <a:off x="185738" y="-228600"/>
            <a:ext cx="8680450" cy="762000"/>
          </a:xfrm>
        </p:spPr>
        <p:txBody>
          <a:bodyPr/>
          <a:lstStyle/>
          <a:p>
            <a:r>
              <a:rPr lang="it-IT" sz="2000" dirty="0" smtClean="0"/>
              <a:t>Dispersion suppressor zones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CERN, 11 October 2011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809" t="12136" r="19048" b="7048"/>
          <a:stretch>
            <a:fillRect/>
          </a:stretch>
        </p:blipFill>
        <p:spPr bwMode="auto">
          <a:xfrm>
            <a:off x="0" y="504906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1405" y="4419600"/>
            <a:ext cx="8001000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P6: No Q7, jumper on Q10 and not Q9 </a:t>
            </a:r>
            <a:r>
              <a:rPr lang="en-US" sz="1400" dirty="0" smtClean="0">
                <a:sym typeface="Wingdings" pitchFamily="2" charset="2"/>
              </a:rPr>
              <a:t> 1 QRL extension more</a:t>
            </a:r>
            <a:r>
              <a:rPr lang="en-US" sz="1400" dirty="0" smtClean="0"/>
              <a:t>, 17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CC @6R, beam dumps,…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51017"/>
            <a:ext cx="8991600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P1, after LS1: bus-bars QF and QD stop after Q11 </a:t>
            </a:r>
            <a:r>
              <a:rPr lang="en-US" sz="1400" dirty="0" smtClean="0">
                <a:sym typeface="Wingdings" pitchFamily="2" charset="2"/>
              </a:rPr>
              <a:t> easier integration in QTC. Much easier if done in LS3 (DFB on surface)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484659" y="3657600"/>
            <a:ext cx="2362200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P5, same as P1</a:t>
            </a:r>
            <a:r>
              <a:rPr lang="en-US" sz="1400" dirty="0" smtClean="0">
                <a:sym typeface="Wingdings" pitchFamily="2" charset="2"/>
              </a:rPr>
              <a:t>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3212" y="1981200"/>
            <a:ext cx="2362200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P3, studied in detail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90900" y="5181600"/>
            <a:ext cx="2362200" cy="307777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P7, similar to P3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01127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1"/>
          <p:cNvSpPr>
            <a:spLocks noGrp="1"/>
          </p:cNvSpPr>
          <p:nvPr>
            <p:ph type="title"/>
          </p:nvPr>
        </p:nvSpPr>
        <p:spPr>
          <a:xfrm>
            <a:off x="185738" y="-136525"/>
            <a:ext cx="8680450" cy="762000"/>
          </a:xfrm>
        </p:spPr>
        <p:txBody>
          <a:bodyPr/>
          <a:lstStyle/>
          <a:p>
            <a:r>
              <a:rPr lang="it-IT" sz="2000" dirty="0" smtClean="0"/>
              <a:t>Dispersion suppressor zones : 1,2,5</a:t>
            </a:r>
            <a:r>
              <a:rPr lang="it-IT" sz="2000" dirty="0"/>
              <a:t> </a:t>
            </a:r>
            <a:r>
              <a:rPr lang="it-IT" sz="2000" dirty="0" smtClean="0"/>
              <a:t>(and 8)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CERN, 11 October 2011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762" t="19809" r="1905" b="55048"/>
          <a:stretch>
            <a:fillRect/>
          </a:stretch>
        </p:blipFill>
        <p:spPr bwMode="auto">
          <a:xfrm>
            <a:off x="0" y="3810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810470"/>
            <a:ext cx="904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Line N configuration (Line N needs removal/re-installation to displace magnets): </a:t>
            </a:r>
          </a:p>
          <a:p>
            <a:r>
              <a:rPr lang="en-US" dirty="0" smtClean="0"/>
              <a:t>	* In points 3&amp;7: 600 A cable only = </a:t>
            </a:r>
            <a:r>
              <a:rPr lang="en-US" dirty="0" smtClean="0">
                <a:solidFill>
                  <a:srgbClr val="008E40"/>
                </a:solidFill>
              </a:rPr>
              <a:t>arc configuration (Experience available)</a:t>
            </a:r>
          </a:p>
          <a:p>
            <a:r>
              <a:rPr lang="en-US" dirty="0" smtClean="0"/>
              <a:t>	* In points 1,2,5,8: 600 A &amp; 6 kA = </a:t>
            </a:r>
            <a:r>
              <a:rPr lang="en-US" dirty="0" smtClean="0">
                <a:solidFill>
                  <a:srgbClr val="FF0000"/>
                </a:solidFill>
              </a:rPr>
              <a:t>No experience with removal, no procedure tested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2" descr="L8dfs.jpg"/>
          <p:cNvPicPr>
            <a:picLocks noChangeAspect="1" noChangeArrowheads="1"/>
          </p:cNvPicPr>
          <p:nvPr/>
        </p:nvPicPr>
        <p:blipFill>
          <a:blip r:embed="rId3" cstate="print">
            <a:lum bright="36000" contrast="10000"/>
          </a:blip>
          <a:srcRect/>
          <a:stretch>
            <a:fillRect/>
          </a:stretch>
        </p:blipFill>
        <p:spPr bwMode="auto">
          <a:xfrm>
            <a:off x="0" y="3810001"/>
            <a:ext cx="39481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Q10L2dfs.jpg"/>
          <p:cNvPicPr>
            <a:picLocks noChangeAspect="1" noChangeArrowheads="1"/>
          </p:cNvPicPr>
          <p:nvPr/>
        </p:nvPicPr>
        <p:blipFill>
          <a:blip r:embed="rId4" cstate="print">
            <a:lum bright="31000"/>
          </a:blip>
          <a:srcRect l="15686" t="30874"/>
          <a:stretch>
            <a:fillRect/>
          </a:stretch>
        </p:blipFill>
        <p:spPr bwMode="auto">
          <a:xfrm>
            <a:off x="4229100" y="3657600"/>
            <a:ext cx="49149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30632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57523"/>
            <a:ext cx="4495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Pts 1,3,5,7 : The DS zones are very similar in terms of layout (but not studied in detail!)</a:t>
            </a:r>
          </a:p>
          <a:p>
            <a:endParaRPr lang="en-US" sz="1000" dirty="0" smtClean="0"/>
          </a:p>
          <a:p>
            <a:r>
              <a:rPr lang="en-US" sz="1600" dirty="0" smtClean="0"/>
              <a:t>IR3 : Checked and validated ;</a:t>
            </a:r>
          </a:p>
          <a:p>
            <a:r>
              <a:rPr lang="en-US" sz="1600" dirty="0" smtClean="0"/>
              <a:t>See drawings LHCLJ_3U0035 to 0045</a:t>
            </a:r>
          </a:p>
          <a:p>
            <a:endParaRPr lang="en-US" sz="1000" dirty="0"/>
          </a:p>
          <a:p>
            <a:r>
              <a:rPr lang="en-US" sz="1600" dirty="0" smtClean="0"/>
              <a:t>IR2 could necessitate a different collimation optics for only one collimator slot</a:t>
            </a:r>
          </a:p>
          <a:p>
            <a:endParaRPr lang="en-US" sz="1000" dirty="0" smtClean="0"/>
          </a:p>
          <a:p>
            <a:r>
              <a:rPr lang="en-US" sz="1600" dirty="0" smtClean="0"/>
              <a:t>Left of IR2, there is the injection line and the QRL that are constraining differently the available space</a:t>
            </a:r>
          </a:p>
          <a:p>
            <a:endParaRPr lang="en-US" sz="1000" dirty="0"/>
          </a:p>
          <a:p>
            <a:r>
              <a:rPr lang="en-US" sz="1600" dirty="0" smtClean="0"/>
              <a:t>Differences in design, tooling, procedures, …</a:t>
            </a:r>
            <a:endParaRPr lang="en-US" sz="1600" dirty="0"/>
          </a:p>
        </p:txBody>
      </p:sp>
      <p:pic>
        <p:nvPicPr>
          <p:cNvPr id="5" name="Picture 4" descr="20080222-UJ23-003-C8L2.jpg"/>
          <p:cNvPicPr>
            <a:picLocks noChangeAspect="1"/>
          </p:cNvPicPr>
          <p:nvPr/>
        </p:nvPicPr>
        <p:blipFill>
          <a:blip r:embed="rId2" cstate="print"/>
          <a:srcRect t="14634"/>
          <a:stretch>
            <a:fillRect/>
          </a:stretch>
        </p:blipFill>
        <p:spPr>
          <a:xfrm>
            <a:off x="4978400" y="685800"/>
            <a:ext cx="4165600" cy="2667000"/>
          </a:xfrm>
          <a:prstGeom prst="rect">
            <a:avLst/>
          </a:prstGeom>
        </p:spPr>
      </p:pic>
      <p:pic>
        <p:nvPicPr>
          <p:cNvPr id="6" name="Picture 5" descr="20080222-UJ22-007-C8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3800"/>
            <a:ext cx="4165600" cy="3124200"/>
          </a:xfrm>
          <a:prstGeom prst="rect">
            <a:avLst/>
          </a:prstGeom>
        </p:spPr>
      </p:pic>
      <p:pic>
        <p:nvPicPr>
          <p:cNvPr id="7" name="Picture 6" descr="20080222-UJ22-010-C8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8400" y="3733800"/>
            <a:ext cx="4165600" cy="3124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IR specificities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CERN, 11 October 2011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r>
              <a:rPr lang="en-US" smtClean="0">
                <a:solidFill>
                  <a:prstClr val="black"/>
                </a:solidFill>
              </a:rPr>
              <a:t>/16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638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1693933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DFBAs at P2 are also feeding Q6 so if </a:t>
            </a:r>
            <a:r>
              <a:rPr lang="en-US" dirty="0" err="1" smtClean="0"/>
              <a:t>cryomagnets</a:t>
            </a:r>
            <a:r>
              <a:rPr lang="en-US" dirty="0" smtClean="0"/>
              <a:t> have to be displaced, </a:t>
            </a:r>
            <a:r>
              <a:rPr lang="en-US" dirty="0" smtClean="0">
                <a:solidFill>
                  <a:srgbClr val="FF0000"/>
                </a:solidFill>
              </a:rPr>
              <a:t>this would be much heavier than point 3.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571771"/>
            <a:ext cx="8877044" cy="1101215"/>
            <a:chOff x="523956" y="417443"/>
            <a:chExt cx="9178472" cy="12069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143" t="25143" r="3810" b="42095"/>
            <a:stretch>
              <a:fillRect/>
            </a:stretch>
          </p:blipFill>
          <p:spPr bwMode="auto">
            <a:xfrm>
              <a:off x="3899505" y="417443"/>
              <a:ext cx="5802923" cy="1167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8095" t="28952" r="6190" b="39810"/>
            <a:stretch>
              <a:fillRect/>
            </a:stretch>
          </p:blipFill>
          <p:spPr bwMode="auto">
            <a:xfrm>
              <a:off x="523956" y="649530"/>
              <a:ext cx="3751385" cy="974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 descr="G:\Workspaces\j\JPhTock\LHC\CryoCollimator\Integration\VisitDSR2_20101020\IMG_103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l="16667" t="13575"/>
          <a:stretch>
            <a:fillRect/>
          </a:stretch>
        </p:blipFill>
        <p:spPr bwMode="auto">
          <a:xfrm>
            <a:off x="5024247" y="3657600"/>
            <a:ext cx="4114801" cy="32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463863" y="312420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DSR2</a:t>
            </a:r>
            <a:endParaRPr lang="en-US" dirty="0"/>
          </a:p>
        </p:txBody>
      </p:sp>
      <p:pic>
        <p:nvPicPr>
          <p:cNvPr id="1029" name="Picture 5" descr="\\cern.ch\dfs\Workspaces\j\JPhTock\LHC\CryoCollimator\Integration\LeftP2\20.Q6.B6L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2" y="2070008"/>
            <a:ext cx="3597275" cy="47958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600" y="1693933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DSL2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7543" y="0"/>
            <a:ext cx="2422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IR2 specificities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45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 on integration issues 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798" y="685800"/>
            <a:ext cx="8693425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1505E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8E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1505EB"/>
                </a:solidFill>
              </a:rPr>
              <a:t>No show-stopper identified</a:t>
            </a:r>
            <a:r>
              <a:rPr lang="en-US" sz="2000" dirty="0" smtClean="0"/>
              <a:t>, but specific integration issues from point to point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each point deserves a dedicated study to confirm feasibility</a:t>
            </a:r>
          </a:p>
          <a:p>
            <a:pPr marL="0" indent="0">
              <a:buNone/>
            </a:pPr>
            <a:r>
              <a:rPr lang="en-US" sz="2000" dirty="0" smtClean="0"/>
              <a:t>IR specificities:</a:t>
            </a:r>
          </a:p>
          <a:p>
            <a:r>
              <a:rPr lang="en-US" sz="2000" dirty="0" smtClean="0"/>
              <a:t>IR 3: </a:t>
            </a:r>
            <a:r>
              <a:rPr lang="en-US" sz="2000" dirty="0" smtClean="0">
                <a:solidFill>
                  <a:srgbClr val="29C729"/>
                </a:solidFill>
              </a:rPr>
              <a:t>Studied in detail</a:t>
            </a:r>
          </a:p>
          <a:p>
            <a:r>
              <a:rPr lang="en-US" sz="2000" dirty="0" smtClean="0"/>
              <a:t>IR 2: </a:t>
            </a:r>
          </a:p>
          <a:p>
            <a:pPr lvl="1"/>
            <a:r>
              <a:rPr lang="en-US" sz="1600" dirty="0" smtClean="0"/>
              <a:t>Line N configuration (600A+6kA): </a:t>
            </a:r>
            <a:r>
              <a:rPr lang="en-US" sz="1600" dirty="0" smtClean="0">
                <a:solidFill>
                  <a:srgbClr val="FF0000"/>
                </a:solidFill>
              </a:rPr>
              <a:t>complex and no disassembly/re-assembly experience </a:t>
            </a:r>
            <a:r>
              <a:rPr lang="en-US" sz="1600" dirty="0" smtClean="0"/>
              <a:t>(also true for IR1 and 5)</a:t>
            </a:r>
          </a:p>
          <a:p>
            <a:pPr lvl="1"/>
            <a:r>
              <a:rPr lang="en-US" sz="1600" dirty="0" smtClean="0"/>
              <a:t>DFBA also powers Q6: </a:t>
            </a:r>
            <a:r>
              <a:rPr lang="en-US" sz="1600" dirty="0" smtClean="0">
                <a:solidFill>
                  <a:srgbClr val="FF0000"/>
                </a:solidFill>
              </a:rPr>
              <a:t>displacement of DFBA heavier. Integration space to be checked. </a:t>
            </a:r>
            <a:endParaRPr lang="en-US" sz="1600" dirty="0" smtClean="0"/>
          </a:p>
          <a:p>
            <a:pPr lvl="1"/>
            <a:r>
              <a:rPr lang="en-US" sz="1600" dirty="0" smtClean="0"/>
              <a:t>IR2 Left: injection line &amp; QRL special routing: </a:t>
            </a:r>
            <a:r>
              <a:rPr lang="en-US" sz="1600" dirty="0" smtClean="0">
                <a:solidFill>
                  <a:srgbClr val="FF0000"/>
                </a:solidFill>
              </a:rPr>
              <a:t>special space allocation, deserves a dedicated study</a:t>
            </a:r>
            <a:endParaRPr lang="en-US" sz="1600" dirty="0" smtClean="0"/>
          </a:p>
          <a:p>
            <a:pPr lvl="1"/>
            <a:r>
              <a:rPr lang="en-US" sz="1600" dirty="0" smtClean="0"/>
              <a:t> for a single collimator slot, what is the </a:t>
            </a:r>
            <a:r>
              <a:rPr lang="en-US" sz="1600" dirty="0" smtClean="0">
                <a:solidFill>
                  <a:srgbClr val="FF0000"/>
                </a:solidFill>
              </a:rPr>
              <a:t>optics correction?</a:t>
            </a:r>
          </a:p>
          <a:p>
            <a:r>
              <a:rPr lang="en-US" sz="2000" dirty="0" smtClean="0"/>
              <a:t>IR 1 &amp; 5:</a:t>
            </a:r>
          </a:p>
          <a:p>
            <a:pPr lvl="1"/>
            <a:r>
              <a:rPr lang="en-US" sz="1600" dirty="0" smtClean="0"/>
              <a:t>DS layout: </a:t>
            </a:r>
            <a:r>
              <a:rPr lang="en-US" sz="1600" dirty="0" smtClean="0">
                <a:solidFill>
                  <a:srgbClr val="29C729"/>
                </a:solidFill>
              </a:rPr>
              <a:t>similar to 3,7</a:t>
            </a:r>
          </a:p>
          <a:p>
            <a:pPr lvl="1"/>
            <a:r>
              <a:rPr lang="en-US" sz="1600" dirty="0" smtClean="0"/>
              <a:t>Line </a:t>
            </a:r>
            <a:r>
              <a:rPr lang="en-US" sz="1600" dirty="0"/>
              <a:t>N configuration (600A+6kA</a:t>
            </a:r>
            <a:r>
              <a:rPr lang="en-US" sz="1600" dirty="0" smtClean="0"/>
              <a:t>): </a:t>
            </a:r>
            <a:r>
              <a:rPr lang="en-US" sz="1600" dirty="0" smtClean="0">
                <a:solidFill>
                  <a:srgbClr val="FF0000"/>
                </a:solidFill>
              </a:rPr>
              <a:t>same as IR 2 </a:t>
            </a:r>
            <a:endParaRPr lang="en-US" sz="1600" dirty="0" smtClean="0"/>
          </a:p>
          <a:p>
            <a:pPr lvl="1"/>
            <a:r>
              <a:rPr lang="en-US" sz="1600" dirty="0" smtClean="0"/>
              <a:t>After LS1, QF and QD bus-bars stop after Q11: </a:t>
            </a:r>
            <a:r>
              <a:rPr lang="en-US" sz="1600" dirty="0" smtClean="0">
                <a:solidFill>
                  <a:srgbClr val="29C729"/>
                </a:solidFill>
              </a:rPr>
              <a:t>easier QTC construction/integration</a:t>
            </a:r>
            <a:endParaRPr lang="en-US" sz="1600" dirty="0" smtClean="0"/>
          </a:p>
          <a:p>
            <a:pPr lvl="1"/>
            <a:r>
              <a:rPr lang="en-US" sz="1600" dirty="0" smtClean="0"/>
              <a:t>If done at LS3, new DFBs on surface: </a:t>
            </a:r>
            <a:r>
              <a:rPr lang="en-US" sz="1600" dirty="0">
                <a:solidFill>
                  <a:srgbClr val="29C729"/>
                </a:solidFill>
              </a:rPr>
              <a:t>easier </a:t>
            </a:r>
            <a:r>
              <a:rPr lang="en-US" sz="1600" dirty="0" smtClean="0">
                <a:solidFill>
                  <a:srgbClr val="29C729"/>
                </a:solidFill>
              </a:rPr>
              <a:t>integration of QTC</a:t>
            </a:r>
            <a:endParaRPr lang="en-US" sz="1600" dirty="0" smtClean="0"/>
          </a:p>
          <a:p>
            <a:r>
              <a:rPr lang="en-US" sz="2000" dirty="0"/>
              <a:t>IR </a:t>
            </a:r>
            <a:r>
              <a:rPr lang="en-US" sz="2000" dirty="0" smtClean="0"/>
              <a:t>7:</a:t>
            </a:r>
          </a:p>
          <a:p>
            <a:pPr lvl="1"/>
            <a:r>
              <a:rPr lang="en-US" sz="1600" dirty="0" smtClean="0"/>
              <a:t>If QTC during LS2 coupled to displacement of DFB+SC link (R2E): </a:t>
            </a:r>
            <a:r>
              <a:rPr lang="en-US" sz="1600" dirty="0">
                <a:solidFill>
                  <a:srgbClr val="29C729"/>
                </a:solidFill>
              </a:rPr>
              <a:t>easier integration of QTC</a:t>
            </a: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3612537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T</a:t>
            </a:r>
            <a:r>
              <a:rPr lang="en-US" sz="2400" dirty="0" smtClean="0">
                <a:solidFill>
                  <a:schemeClr val="bg2"/>
                </a:solidFill>
              </a:rPr>
              <a:t>he LTC (TCLD collimators in warm sections of the DS)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LTC integration issues in Pts.1,2,3,5 and 7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rgbClr val="1505EB"/>
                </a:solidFill>
              </a:rPr>
              <a:t>Options for an </a:t>
            </a:r>
            <a:r>
              <a:rPr lang="en-US" sz="2400" i="1" dirty="0" smtClean="0">
                <a:solidFill>
                  <a:srgbClr val="1505EB"/>
                </a:solidFill>
              </a:rPr>
              <a:t>11T+collimator assembly</a:t>
            </a:r>
          </a:p>
          <a:p>
            <a:pPr lvl="1"/>
            <a:r>
              <a:rPr lang="en-US" sz="2000" dirty="0" smtClean="0">
                <a:solidFill>
                  <a:srgbClr val="1505EB"/>
                </a:solidFill>
              </a:rPr>
              <a:t>Warm collimator option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Why not a cold collimator?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Timeline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Summary 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631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integration layout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228601" y="1219200"/>
            <a:ext cx="8337125" cy="3276600"/>
            <a:chOff x="228600" y="1219200"/>
            <a:chExt cx="8337125" cy="32766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750" t="11333" r="833" b="28667"/>
            <a:stretch>
              <a:fillRect/>
            </a:stretch>
          </p:blipFill>
          <p:spPr bwMode="auto">
            <a:xfrm>
              <a:off x="228600" y="1219200"/>
              <a:ext cx="8337125" cy="32766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4150056" y="1406856"/>
              <a:ext cx="609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95401" y="4953000"/>
            <a:ext cx="5576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 Remove and replace MB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 Preserve standard interconnect (i.e. standard interfaces)</a:t>
            </a:r>
          </a:p>
          <a:p>
            <a:r>
              <a:rPr lang="en-US" dirty="0" smtClean="0">
                <a:solidFill>
                  <a:srgbClr val="1505EB"/>
                </a:solidFill>
                <a:sym typeface="Wingdings" pitchFamily="2" charset="2"/>
              </a:rPr>
              <a:t> 15’660 mm (</a:t>
            </a:r>
            <a:r>
              <a:rPr lang="en-US" dirty="0" smtClean="0">
                <a:solidFill>
                  <a:srgbClr val="1505EB"/>
                </a:solidFill>
              </a:rPr>
              <a:t>IC plane to IC plane) space constraint</a:t>
            </a:r>
            <a:endParaRPr lang="en-US" dirty="0">
              <a:solidFill>
                <a:srgbClr val="1505EB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/>
              <a:t>The “Collimator in the middle”, preferred </a:t>
            </a:r>
            <a:r>
              <a:rPr lang="en-US" sz="3200" dirty="0" smtClean="0"/>
              <a:t>option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6726" y="1676400"/>
            <a:ext cx="7000875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6725" y="1524000"/>
            <a:ext cx="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39025" y="1524000"/>
            <a:ext cx="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0801" y="1371600"/>
            <a:ext cx="22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15’660 (IC to IC plane)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38401" y="2639704"/>
            <a:ext cx="564555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2001" y="2639704"/>
            <a:ext cx="551857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4088" y="2639704"/>
            <a:ext cx="1669113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752475" y="28956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63550" y="29718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06400" y="3409952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prstClr val="black"/>
                </a:solidFill>
              </a:rPr>
              <a:t>250</a:t>
            </a:r>
            <a:endParaRPr lang="fr-FR" sz="1000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57200" y="3657600"/>
            <a:ext cx="3048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914064" y="29464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72"/>
          <p:cNvSpPr/>
          <p:nvPr/>
        </p:nvSpPr>
        <p:spPr>
          <a:xfrm>
            <a:off x="2733675" y="3028950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3000376" y="3049389"/>
            <a:ext cx="2309225" cy="178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3006726" y="3028952"/>
            <a:ext cx="2155825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95301" y="2895602"/>
            <a:ext cx="6883400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24200" y="2806700"/>
            <a:ext cx="1676400" cy="1524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124200" y="2598182"/>
            <a:ext cx="1651000" cy="1166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581400" y="230231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~2’400</a:t>
            </a:r>
            <a:endParaRPr lang="fr-FR" sz="1600" dirty="0">
              <a:solidFill>
                <a:prstClr val="black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752475" y="2047876"/>
            <a:ext cx="2188845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295400" y="1752600"/>
            <a:ext cx="1200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~6’257 (L</a:t>
            </a:r>
            <a:r>
              <a:rPr lang="en-US" sz="1600" baseline="-25000" dirty="0" smtClean="0">
                <a:solidFill>
                  <a:prstClr val="black"/>
                </a:solidFill>
              </a:rPr>
              <a:t>CM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84200" y="3009900"/>
            <a:ext cx="182880" cy="5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95301" y="2692402"/>
            <a:ext cx="6883400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19853" y="251460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beam</a:t>
            </a:r>
            <a:r>
              <a:rPr lang="fr-FR" dirty="0" smtClean="0">
                <a:solidFill>
                  <a:prstClr val="black"/>
                </a:solidFill>
              </a:rPr>
              <a:t> tubes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389778" y="2133600"/>
            <a:ext cx="16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Line X (</a:t>
            </a:r>
            <a:r>
              <a:rPr lang="fr-FR" dirty="0" err="1" smtClean="0">
                <a:solidFill>
                  <a:prstClr val="black"/>
                </a:solidFill>
              </a:rPr>
              <a:t>H.exch</a:t>
            </a:r>
            <a:r>
              <a:rPr lang="fr-FR" dirty="0" smtClean="0">
                <a:solidFill>
                  <a:prstClr val="black"/>
                </a:solidFill>
              </a:rPr>
              <a:t>.) </a:t>
            </a:r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 flipH="1">
            <a:off x="7416800" y="2425700"/>
            <a:ext cx="165100" cy="276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7391400" y="2743200"/>
            <a:ext cx="228600" cy="124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7432334" y="3124202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Line M 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(</a:t>
            </a:r>
            <a:r>
              <a:rPr lang="fr-FR" dirty="0" err="1" smtClean="0">
                <a:solidFill>
                  <a:prstClr val="black"/>
                </a:solidFill>
              </a:rPr>
              <a:t>B.Bar</a:t>
            </a:r>
            <a:r>
              <a:rPr lang="fr-FR" dirty="0" smtClean="0">
                <a:solidFill>
                  <a:prstClr val="black"/>
                </a:solidFill>
              </a:rPr>
              <a:t> line)</a:t>
            </a:r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2" name="Straight Connector 111"/>
          <p:cNvCxnSpPr/>
          <p:nvPr/>
        </p:nvCxnSpPr>
        <p:spPr>
          <a:xfrm flipH="1" flipV="1">
            <a:off x="7251700" y="3081020"/>
            <a:ext cx="393700" cy="220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38150" y="3038475"/>
            <a:ext cx="237744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5"/>
          <p:cNvGrpSpPr/>
          <p:nvPr/>
        </p:nvGrpSpPr>
        <p:grpSpPr>
          <a:xfrm>
            <a:off x="1082149" y="2702256"/>
            <a:ext cx="1661052" cy="462888"/>
            <a:chOff x="2291823" y="2168856"/>
            <a:chExt cx="3572733" cy="462888"/>
          </a:xfrm>
        </p:grpSpPr>
        <p:sp>
          <p:nvSpPr>
            <p:cNvPr id="20" name="Rectangle 19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71"/>
          <p:cNvGrpSpPr/>
          <p:nvPr/>
        </p:nvGrpSpPr>
        <p:grpSpPr>
          <a:xfrm>
            <a:off x="939800" y="2959100"/>
            <a:ext cx="228600" cy="215900"/>
            <a:chOff x="5105400" y="4318000"/>
            <a:chExt cx="228600" cy="21590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/>
          <p:cNvSpPr/>
          <p:nvPr/>
        </p:nvSpPr>
        <p:spPr>
          <a:xfrm>
            <a:off x="6597651" y="2649229"/>
            <a:ext cx="564555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921251" y="2649229"/>
            <a:ext cx="551857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33338" y="2649229"/>
            <a:ext cx="1669113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3" name="Freeform 102"/>
          <p:cNvSpPr/>
          <p:nvPr/>
        </p:nvSpPr>
        <p:spPr>
          <a:xfrm>
            <a:off x="6892925" y="3038475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743450" y="3019425"/>
            <a:ext cx="182880" cy="5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5" name="Group 35"/>
          <p:cNvGrpSpPr/>
          <p:nvPr/>
        </p:nvGrpSpPr>
        <p:grpSpPr>
          <a:xfrm>
            <a:off x="5241399" y="2711781"/>
            <a:ext cx="1661052" cy="462888"/>
            <a:chOff x="2291823" y="2168856"/>
            <a:chExt cx="3572733" cy="462888"/>
          </a:xfrm>
        </p:grpSpPr>
        <p:sp>
          <p:nvSpPr>
            <p:cNvPr id="113" name="Rectangle 112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71"/>
          <p:cNvGrpSpPr/>
          <p:nvPr/>
        </p:nvGrpSpPr>
        <p:grpSpPr>
          <a:xfrm>
            <a:off x="5099050" y="2968625"/>
            <a:ext cx="228600" cy="215900"/>
            <a:chOff x="5105400" y="4318000"/>
            <a:chExt cx="228600" cy="215900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 119"/>
          <p:cNvSpPr/>
          <p:nvPr/>
        </p:nvSpPr>
        <p:spPr>
          <a:xfrm>
            <a:off x="7162800" y="3019427"/>
            <a:ext cx="182880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7162800" y="3048000"/>
            <a:ext cx="3200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154390" y="30480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7441364" y="30099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7095289" y="352425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prstClr val="black"/>
                </a:solidFill>
              </a:rPr>
              <a:t>250</a:t>
            </a:r>
            <a:endParaRPr lang="fr-FR" sz="1000" dirty="0">
              <a:solidFill>
                <a:prstClr val="black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7146089" y="3771900"/>
            <a:ext cx="3048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V="1">
            <a:off x="4987104" y="2057401"/>
            <a:ext cx="2103120" cy="9524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5434780" y="1762125"/>
            <a:ext cx="1200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~6’257 (L</a:t>
            </a:r>
            <a:r>
              <a:rPr lang="en-US" sz="1600" baseline="-25000" dirty="0" smtClean="0">
                <a:solidFill>
                  <a:prstClr val="black"/>
                </a:solidFill>
              </a:rPr>
              <a:t>CM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" y="6477000"/>
            <a:ext cx="564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Note: </a:t>
            </a:r>
            <a:r>
              <a:rPr lang="fr-FR" dirty="0" smtClean="0">
                <a:solidFill>
                  <a:srgbClr val="FF0000"/>
                </a:solidFill>
              </a:rPr>
              <a:t>2 pairs of standard MCS and MCDO </a:t>
            </a:r>
            <a:r>
              <a:rPr lang="fr-FR" dirty="0" err="1" smtClean="0">
                <a:solidFill>
                  <a:srgbClr val="FF0000"/>
                </a:solidFill>
              </a:rPr>
              <a:t>can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included</a:t>
            </a:r>
            <a:r>
              <a:rPr lang="fr-FR" dirty="0" smtClean="0">
                <a:solidFill>
                  <a:srgbClr val="FF0000"/>
                </a:solidFill>
              </a:rPr>
              <a:t>.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5.5m 11T magnet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0" y="6477000"/>
            <a:ext cx="694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Note: </a:t>
            </a:r>
            <a:r>
              <a:rPr lang="fr-FR" dirty="0">
                <a:solidFill>
                  <a:srgbClr val="FF0000"/>
                </a:solidFill>
              </a:rPr>
              <a:t>One pair of standard MCS and MCDO </a:t>
            </a:r>
            <a:r>
              <a:rPr lang="fr-FR" dirty="0" err="1">
                <a:solidFill>
                  <a:srgbClr val="FF0000"/>
                </a:solidFill>
              </a:rPr>
              <a:t>can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be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included</a:t>
            </a:r>
            <a:r>
              <a:rPr lang="fr-FR" dirty="0" smtClean="0">
                <a:solidFill>
                  <a:srgbClr val="FF0000"/>
                </a:solidFill>
              </a:rPr>
              <a:t> in end caps.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855498" y="4864744"/>
            <a:ext cx="564555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79098" y="4864744"/>
            <a:ext cx="551857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491184" y="4864744"/>
            <a:ext cx="1669113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3499247" y="4780584"/>
            <a:ext cx="166105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169572" y="4316194"/>
            <a:ext cx="14605" cy="162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489482" y="512064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179098" y="5882641"/>
            <a:ext cx="292099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112422" y="5634992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242.5</a:t>
            </a:r>
            <a:endParaRPr lang="fr-FR" sz="1000" dirty="0">
              <a:solidFill>
                <a:prstClr val="black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5150773" y="5253990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218390" y="4277678"/>
            <a:ext cx="2201663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393642" y="3977640"/>
            <a:ext cx="140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6´257 (</a:t>
            </a:r>
            <a:r>
              <a:rPr lang="en-GB" sz="1600" dirty="0" err="1" smtClean="0">
                <a:solidFill>
                  <a:srgbClr val="FF0000"/>
                </a:solidFill>
              </a:rPr>
              <a:t>L</a:t>
            </a:r>
            <a:r>
              <a:rPr lang="en-GB" sz="1000" dirty="0" err="1" smtClean="0">
                <a:solidFill>
                  <a:srgbClr val="FF0000"/>
                </a:solidFill>
              </a:rPr>
              <a:t>total</a:t>
            </a:r>
            <a:r>
              <a:rPr lang="en-GB" sz="1600" dirty="0">
                <a:solidFill>
                  <a:srgbClr val="FF0000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001297" y="5234940"/>
            <a:ext cx="182880" cy="5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2855247" y="5263515"/>
            <a:ext cx="237744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5"/>
          <p:cNvGrpSpPr/>
          <p:nvPr/>
        </p:nvGrpSpPr>
        <p:grpSpPr>
          <a:xfrm>
            <a:off x="3499247" y="4927296"/>
            <a:ext cx="1661052" cy="462888"/>
            <a:chOff x="2291823" y="2168856"/>
            <a:chExt cx="3572733" cy="462888"/>
          </a:xfrm>
        </p:grpSpPr>
        <p:sp>
          <p:nvSpPr>
            <p:cNvPr id="74" name="Rectangle 73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71"/>
          <p:cNvGrpSpPr/>
          <p:nvPr/>
        </p:nvGrpSpPr>
        <p:grpSpPr>
          <a:xfrm>
            <a:off x="3356897" y="5184140"/>
            <a:ext cx="228600" cy="215900"/>
            <a:chOff x="5105400" y="4318000"/>
            <a:chExt cx="228600" cy="215900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/>
          <p:cNvCxnSpPr/>
          <p:nvPr/>
        </p:nvCxnSpPr>
        <p:spPr>
          <a:xfrm flipV="1">
            <a:off x="5160299" y="5958840"/>
            <a:ext cx="322129" cy="9527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082982" y="5722146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prstClr val="black"/>
                </a:solidFill>
              </a:rPr>
              <a:t>242.5</a:t>
            </a:r>
            <a:endParaRPr lang="fr-FR" sz="1000" dirty="0">
              <a:solidFill>
                <a:prstClr val="black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5159513" y="527304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420053" y="4272916"/>
            <a:ext cx="6944" cy="1804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957612" y="4433286"/>
            <a:ext cx="916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5´772*</a:t>
            </a:r>
            <a:endParaRPr lang="en-GB" sz="1600" dirty="0"/>
          </a:p>
        </p:txBody>
      </p:sp>
      <p:sp>
        <p:nvSpPr>
          <p:cNvPr id="21" name="Rectangle 20"/>
          <p:cNvSpPr/>
          <p:nvPr/>
        </p:nvSpPr>
        <p:spPr>
          <a:xfrm>
            <a:off x="6172200" y="6019800"/>
            <a:ext cx="2443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* end-plate </a:t>
            </a:r>
            <a:r>
              <a:rPr lang="en-GB" dirty="0"/>
              <a:t>to </a:t>
            </a:r>
            <a:r>
              <a:rPr lang="en-GB" dirty="0" smtClean="0"/>
              <a:t>end-plate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700469" y="914400"/>
            <a:ext cx="306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Latest input from </a:t>
            </a:r>
            <a:r>
              <a:rPr lang="en-US" dirty="0" err="1" smtClean="0"/>
              <a:t>M.Karppinen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54" y="1447800"/>
            <a:ext cx="6058086" cy="20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133600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Splice-block</a:t>
            </a:r>
            <a:endParaRPr lang="en-GB" sz="1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43000" y="2438400"/>
            <a:ext cx="1524000" cy="1524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4800" y="3200400"/>
            <a:ext cx="87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End plate</a:t>
            </a:r>
            <a:endParaRPr lang="en-GB" sz="1400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143000" y="2819400"/>
            <a:ext cx="1295400" cy="56566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7" y="796357"/>
            <a:ext cx="2024144" cy="9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627264" y="1371600"/>
            <a:ext cx="506667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/>
          <p:cNvGrpSpPr/>
          <p:nvPr/>
        </p:nvGrpSpPr>
        <p:grpSpPr>
          <a:xfrm>
            <a:off x="2293620" y="2744724"/>
            <a:ext cx="591852" cy="648000"/>
            <a:chOff x="2293620" y="2744724"/>
            <a:chExt cx="591852" cy="64800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542032" y="2744724"/>
              <a:ext cx="0" cy="64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633472" y="3276599"/>
              <a:ext cx="252000" cy="0"/>
            </a:xfrm>
            <a:prstGeom prst="straightConnector1">
              <a:avLst/>
            </a:prstGeom>
            <a:ln w="12700"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0800000">
              <a:off x="2293620" y="3276599"/>
              <a:ext cx="252000" cy="0"/>
            </a:xfrm>
            <a:prstGeom prst="straightConnector1">
              <a:avLst/>
            </a:prstGeom>
            <a:ln w="12700"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61260" y="3276599"/>
              <a:ext cx="252000" cy="0"/>
            </a:xfrm>
            <a:prstGeom prst="straightConnector1">
              <a:avLst/>
            </a:prstGeom>
            <a:ln w="12700">
              <a:headEnd type="non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2242468" y="30862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</a:t>
            </a:r>
            <a:endParaRPr lang="en-GB" sz="12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942302" y="2956563"/>
            <a:ext cx="46440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602582" y="2307750"/>
            <a:ext cx="0" cy="6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545873" y="2708364"/>
            <a:ext cx="1092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70C0"/>
                </a:solidFill>
              </a:rPr>
              <a:t>Lcoil</a:t>
            </a:r>
            <a:r>
              <a:rPr lang="en-US" sz="1400" dirty="0" smtClean="0">
                <a:solidFill>
                  <a:srgbClr val="0070C0"/>
                </a:solidFill>
              </a:rPr>
              <a:t> = </a:t>
            </a:r>
            <a:r>
              <a:rPr lang="en-US" sz="1400" dirty="0" smtClean="0"/>
              <a:t>5’415</a:t>
            </a:r>
            <a:endParaRPr lang="en-GB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2083857" y="2590800"/>
            <a:ext cx="705912" cy="648000"/>
            <a:chOff x="2293620" y="2744724"/>
            <a:chExt cx="705912" cy="648000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2542032" y="2744724"/>
              <a:ext cx="0" cy="64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2747532" y="3320796"/>
              <a:ext cx="252000" cy="0"/>
            </a:xfrm>
            <a:prstGeom prst="straightConnector1">
              <a:avLst/>
            </a:prstGeom>
            <a:ln w="12700"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0800000">
              <a:off x="2293620" y="3320796"/>
              <a:ext cx="252000" cy="0"/>
            </a:xfrm>
            <a:prstGeom prst="straightConnector1">
              <a:avLst/>
            </a:prstGeom>
            <a:ln w="12700"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513514" y="3320796"/>
              <a:ext cx="252000" cy="0"/>
            </a:xfrm>
            <a:prstGeom prst="straightConnector1">
              <a:avLst/>
            </a:prstGeom>
            <a:ln w="12700">
              <a:headEnd type="non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/>
          <p:cNvSpPr/>
          <p:nvPr/>
        </p:nvSpPr>
        <p:spPr>
          <a:xfrm>
            <a:off x="1981200" y="297180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75</a:t>
            </a:r>
            <a:endParaRPr lang="fr-FR" sz="12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2379519" y="2296222"/>
            <a:ext cx="819690" cy="1512000"/>
            <a:chOff x="2306262" y="2209546"/>
            <a:chExt cx="819690" cy="1512000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2571530" y="2209546"/>
              <a:ext cx="0" cy="151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2873952" y="3354323"/>
              <a:ext cx="252000" cy="0"/>
            </a:xfrm>
            <a:prstGeom prst="straightConnector1">
              <a:avLst/>
            </a:prstGeom>
            <a:ln w="12700"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10800000">
              <a:off x="2306262" y="3354323"/>
              <a:ext cx="252000" cy="0"/>
            </a:xfrm>
            <a:prstGeom prst="straightConnector1">
              <a:avLst/>
            </a:prstGeom>
            <a:ln w="12700"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2513514" y="3354323"/>
              <a:ext cx="396000" cy="0"/>
            </a:xfrm>
            <a:prstGeom prst="straightConnector1">
              <a:avLst/>
            </a:prstGeom>
            <a:ln w="12700">
              <a:headEnd type="non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2595014" y="323832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</a:t>
            </a:r>
            <a:endParaRPr lang="en-GB" sz="1200" dirty="0"/>
          </a:p>
        </p:txBody>
      </p:sp>
      <p:cxnSp>
        <p:nvCxnSpPr>
          <p:cNvPr id="99" name="Straight Connector 98"/>
          <p:cNvCxnSpPr/>
          <p:nvPr/>
        </p:nvCxnSpPr>
        <p:spPr>
          <a:xfrm>
            <a:off x="2936249" y="2296918"/>
            <a:ext cx="0" cy="151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4841964" y="1567545"/>
            <a:ext cx="506667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" name="Straight Arrow Connector 102"/>
          <p:cNvCxnSpPr>
            <a:endCxn id="5" idx="0"/>
          </p:cNvCxnSpPr>
          <p:nvPr/>
        </p:nvCxnSpPr>
        <p:spPr>
          <a:xfrm flipH="1">
            <a:off x="4415977" y="1828800"/>
            <a:ext cx="689423" cy="260448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248400" y="5410200"/>
            <a:ext cx="195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Standard dipole end cap</a:t>
            </a:r>
            <a:endParaRPr lang="en-GB" sz="1400" dirty="0"/>
          </a:p>
        </p:txBody>
      </p:sp>
      <p:cxnSp>
        <p:nvCxnSpPr>
          <p:cNvPr id="106" name="Straight Arrow Connector 105"/>
          <p:cNvCxnSpPr>
            <a:stCxn id="105" idx="1"/>
          </p:cNvCxnSpPr>
          <p:nvPr/>
        </p:nvCxnSpPr>
        <p:spPr>
          <a:xfrm flipH="1" flipV="1">
            <a:off x="5486400" y="5334000"/>
            <a:ext cx="762000" cy="23008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71"/>
          <p:cNvGrpSpPr/>
          <p:nvPr/>
        </p:nvGrpSpPr>
        <p:grpSpPr>
          <a:xfrm>
            <a:off x="152400" y="5638800"/>
            <a:ext cx="228600" cy="215900"/>
            <a:chOff x="5105400" y="4318000"/>
            <a:chExt cx="228600" cy="215900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Freeform 111"/>
          <p:cNvSpPr/>
          <p:nvPr/>
        </p:nvSpPr>
        <p:spPr>
          <a:xfrm>
            <a:off x="127000" y="5334000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33400" y="5257800"/>
            <a:ext cx="1716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B-Bar Expansion </a:t>
            </a:r>
            <a:r>
              <a:rPr lang="en-US" sz="1400" dirty="0" err="1" smtClean="0"/>
              <a:t>lyra</a:t>
            </a:r>
            <a:r>
              <a:rPr lang="en-US" sz="1400" dirty="0" smtClean="0"/>
              <a:t> </a:t>
            </a:r>
            <a:endParaRPr lang="en-GB" sz="1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533400" y="5635823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B-Bar Fixed point </a:t>
            </a:r>
            <a:endParaRPr lang="en-GB" sz="14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/>
              <a:t>T</a:t>
            </a:r>
            <a:r>
              <a:rPr lang="en-US" sz="2400" dirty="0" smtClean="0"/>
              <a:t>he LTC (TCLD collimators in warm sections of the DS)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LTC integration issues in Pts.1,2,3,5 and 7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Options for an </a:t>
            </a:r>
            <a:r>
              <a:rPr lang="en-US" sz="2400" i="1" dirty="0" smtClean="0"/>
              <a:t>11T+collimator assembly</a:t>
            </a:r>
          </a:p>
          <a:p>
            <a:pPr lvl="1"/>
            <a:r>
              <a:rPr lang="en-US" sz="2000" dirty="0" smtClean="0"/>
              <a:t>Warm collimator option</a:t>
            </a:r>
          </a:p>
          <a:p>
            <a:pPr lvl="1"/>
            <a:r>
              <a:rPr lang="en-US" sz="2000" dirty="0" smtClean="0"/>
              <a:t>Why not a cold collimator?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Timeline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Summary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434572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Magnet cold mass and beam lines</a:t>
            </a:r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3900" r="37316" b="4559"/>
          <a:stretch/>
        </p:blipFill>
        <p:spPr bwMode="auto">
          <a:xfrm>
            <a:off x="2428398" y="2359036"/>
            <a:ext cx="2092554" cy="2708041"/>
          </a:xfrm>
          <a:prstGeom prst="rect">
            <a:avLst/>
          </a:prstGeom>
          <a:noFill/>
          <a:ln w="9525">
            <a:solidFill>
              <a:srgbClr val="1505E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1" t="3900" r="15846" b="4559"/>
          <a:stretch/>
        </p:blipFill>
        <p:spPr bwMode="auto">
          <a:xfrm>
            <a:off x="4824028" y="2359035"/>
            <a:ext cx="1670515" cy="2665773"/>
          </a:xfrm>
          <a:prstGeom prst="rect">
            <a:avLst/>
          </a:prstGeom>
          <a:noFill/>
          <a:ln w="9525">
            <a:solidFill>
              <a:srgbClr val="1505E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4935" y="1066800"/>
            <a:ext cx="2412268" cy="120032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smtClean="0">
                <a:latin typeface="Arial" pitchFamily="34" charset="0"/>
                <a:cs typeface="Arial" pitchFamily="34" charset="0"/>
              </a:rPr>
              <a:t>Beam screen termination with compensation for differential displacements: 213 mm if standard; eventually 181 mm if optimised with a short nested bellows</a:t>
            </a: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76228" y="3008585"/>
            <a:ext cx="684076" cy="68333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02" y="3836677"/>
            <a:ext cx="2412268" cy="10156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itchFamily="34" charset="0"/>
                <a:cs typeface="Arial" pitchFamily="34" charset="0"/>
              </a:rPr>
              <a:t>RF bellows module for magnet thermal contraction: 165 mm if standard; 147 mm if new design with shorter 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stroke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in proportion to cold mass length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6248400"/>
            <a:ext cx="2047223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00" dirty="0" smtClean="0">
                <a:latin typeface="Arial" pitchFamily="34" charset="0"/>
                <a:cs typeface="Arial" pitchFamily="34" charset="0"/>
              </a:rPr>
              <a:t>Assuming cold bore diameter 50 mm</a:t>
            </a:r>
          </a:p>
        </p:txBody>
      </p:sp>
      <p:sp>
        <p:nvSpPr>
          <p:cNvPr id="18" name="Oval 17"/>
          <p:cNvSpPr/>
          <p:nvPr/>
        </p:nvSpPr>
        <p:spPr>
          <a:xfrm>
            <a:off x="3860304" y="3733036"/>
            <a:ext cx="684076" cy="68333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24028" y="3736070"/>
            <a:ext cx="684076" cy="68333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52806" y="2961801"/>
            <a:ext cx="684076" cy="683336"/>
          </a:xfrm>
          <a:prstGeom prst="ellipse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5934" y="1666964"/>
            <a:ext cx="2412268" cy="461665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smtClean="0">
                <a:latin typeface="Arial" pitchFamily="34" charset="0"/>
                <a:cs typeface="Arial" pitchFamily="34" charset="0"/>
              </a:rPr>
              <a:t>Beam screen termination, fixed side: 122 mm</a:t>
            </a: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endCxn id="20" idx="7"/>
          </p:cNvCxnSpPr>
          <p:nvPr/>
        </p:nvCxnSpPr>
        <p:spPr>
          <a:xfrm flipH="1">
            <a:off x="5936701" y="2128629"/>
            <a:ext cx="449233" cy="933244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>
            <a:off x="2577203" y="2267129"/>
            <a:ext cx="699206" cy="84152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8" idx="2"/>
          </p:cNvCxnSpPr>
          <p:nvPr/>
        </p:nvCxnSpPr>
        <p:spPr>
          <a:xfrm flipV="1">
            <a:off x="2428398" y="4074704"/>
            <a:ext cx="1431906" cy="26980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28398" y="4344509"/>
            <a:ext cx="2296002" cy="68029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745360" y="4419406"/>
            <a:ext cx="360040" cy="60540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88800" y="5181600"/>
            <a:ext cx="2747901" cy="160043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itchFamily="34" charset="0"/>
                <a:cs typeface="Arial" pitchFamily="34" charset="0"/>
              </a:rPr>
              <a:t>“Standard” length scenario;</a:t>
            </a:r>
          </a:p>
          <a:p>
            <a:pPr algn="ctr"/>
            <a:r>
              <a:rPr lang="en-GB" sz="1400" dirty="0" smtClean="0">
                <a:latin typeface="Arial" pitchFamily="34" charset="0"/>
                <a:cs typeface="Arial" pitchFamily="34" charset="0"/>
              </a:rPr>
              <a:t>6’257+213+165+165+122+</a:t>
            </a:r>
          </a:p>
          <a:p>
            <a:pPr algn="ctr"/>
            <a:r>
              <a:rPr lang="en-GB" sz="1400" dirty="0" smtClean="0">
                <a:latin typeface="Arial" pitchFamily="34" charset="0"/>
                <a:cs typeface="Arial" pitchFamily="34" charset="0"/>
              </a:rPr>
              <a:t>6’257 = 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13’179 mm</a:t>
            </a:r>
          </a:p>
          <a:p>
            <a:pPr algn="ctr"/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400" dirty="0" smtClean="0">
                <a:latin typeface="Arial" pitchFamily="34" charset="0"/>
                <a:cs typeface="Arial" pitchFamily="34" charset="0"/>
              </a:rPr>
              <a:t>If optimisation proves feasible:</a:t>
            </a:r>
          </a:p>
          <a:p>
            <a:pPr algn="ctr"/>
            <a:r>
              <a:rPr lang="en-GB" sz="1400" dirty="0" smtClean="0">
                <a:latin typeface="Arial" pitchFamily="34" charset="0"/>
                <a:cs typeface="Arial" pitchFamily="34" charset="0"/>
              </a:rPr>
              <a:t>6’257+181+147+147+6’257+122 = 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13’111 mm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6248400"/>
            <a:ext cx="115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D.Ramos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2727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Collimator length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865930"/>
            <a:ext cx="2757500" cy="4572000"/>
          </a:xfrm>
        </p:spPr>
        <p:txBody>
          <a:bodyPr/>
          <a:lstStyle/>
          <a:p>
            <a:r>
              <a:rPr lang="en-GB" sz="2000" dirty="0"/>
              <a:t>1000 mm t</a:t>
            </a:r>
            <a:r>
              <a:rPr lang="en-GB" sz="2000" dirty="0" smtClean="0"/>
              <a:t>ungsten active length </a:t>
            </a:r>
          </a:p>
          <a:p>
            <a:r>
              <a:rPr lang="en-GB" sz="2000" dirty="0" smtClean="0"/>
              <a:t>2x100 mm for tapering and pick-ups</a:t>
            </a:r>
          </a:p>
          <a:p>
            <a:r>
              <a:rPr lang="en-GB" sz="2000" dirty="0" smtClean="0"/>
              <a:t>2x140 mm for RF transitions</a:t>
            </a:r>
          </a:p>
          <a:p>
            <a:r>
              <a:rPr lang="en-GB" sz="2000" dirty="0" smtClean="0">
                <a:sym typeface="Wingdings" pitchFamily="2" charset="2"/>
              </a:rPr>
              <a:t> </a:t>
            </a:r>
            <a:r>
              <a:rPr lang="en-GB" sz="2000" dirty="0" smtClean="0"/>
              <a:t>Total: </a:t>
            </a:r>
            <a:r>
              <a:rPr lang="en-GB" sz="2000" b="1" dirty="0" smtClean="0"/>
              <a:t>1480 mm</a:t>
            </a:r>
            <a:endParaRPr lang="en-GB" sz="2000" b="1" dirty="0"/>
          </a:p>
        </p:txBody>
      </p:sp>
      <p:pic>
        <p:nvPicPr>
          <p:cNvPr id="4" name="Picture 5" descr="\\cern.ch\dfs\Users\m\mtimmins\Documents\Collimators\DS collimators\Design snapshots\RF5.jpg"/>
          <p:cNvPicPr>
            <a:picLocks noChangeAspect="1" noChangeArrowheads="1"/>
          </p:cNvPicPr>
          <p:nvPr/>
        </p:nvPicPr>
        <p:blipFill>
          <a:blip r:embed="rId3" cstate="print"/>
          <a:srcRect t="9613" b="9639"/>
          <a:stretch>
            <a:fillRect/>
          </a:stretch>
        </p:blipFill>
        <p:spPr bwMode="auto">
          <a:xfrm>
            <a:off x="4449921" y="4077072"/>
            <a:ext cx="4176464" cy="2327065"/>
          </a:xfrm>
          <a:prstGeom prst="rect">
            <a:avLst/>
          </a:prstGeom>
          <a:noFill/>
        </p:spPr>
      </p:pic>
      <p:pic>
        <p:nvPicPr>
          <p:cNvPr id="5" name="Picture 3" descr="\\cern.ch\dfs\Users\m\mtimmins\Documents\Collimators\DS collimators\Design status meeting 10_12_10\snapshots\2 JAWS ASSEMBLED.jpg"/>
          <p:cNvPicPr>
            <a:picLocks noChangeAspect="1" noChangeArrowheads="1"/>
          </p:cNvPicPr>
          <p:nvPr/>
        </p:nvPicPr>
        <p:blipFill>
          <a:blip r:embed="rId4" cstate="print"/>
          <a:srcRect l="10585" r="18902"/>
          <a:stretch>
            <a:fillRect/>
          </a:stretch>
        </p:blipFill>
        <p:spPr bwMode="auto">
          <a:xfrm>
            <a:off x="4800600" y="810943"/>
            <a:ext cx="3825785" cy="3456257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3347864" y="2024844"/>
            <a:ext cx="2376264" cy="216024"/>
          </a:xfrm>
          <a:prstGeom prst="straightConnector1">
            <a:avLst/>
          </a:prstGeom>
          <a:ln w="28575">
            <a:solidFill>
              <a:srgbClr val="7777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36096" y="3537012"/>
            <a:ext cx="396044" cy="1296144"/>
          </a:xfrm>
          <a:prstGeom prst="straightConnector1">
            <a:avLst/>
          </a:prstGeom>
          <a:ln w="28575">
            <a:solidFill>
              <a:srgbClr val="7777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71800" y="3537012"/>
            <a:ext cx="1996244" cy="1224136"/>
          </a:xfrm>
          <a:prstGeom prst="straightConnector1">
            <a:avLst/>
          </a:prstGeom>
          <a:ln w="28575">
            <a:solidFill>
              <a:srgbClr val="7777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491880" y="3048000"/>
            <a:ext cx="1944216" cy="489012"/>
          </a:xfrm>
          <a:prstGeom prst="line">
            <a:avLst/>
          </a:prstGeom>
          <a:ln w="28575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8169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5024"/>
            <a:ext cx="5400000" cy="3065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7126" r="26302" b="18104"/>
          <a:stretch/>
        </p:blipFill>
        <p:spPr bwMode="auto">
          <a:xfrm>
            <a:off x="4495800" y="1905000"/>
            <a:ext cx="1887970" cy="168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and vacuum decoupling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553616"/>
            <a:ext cx="4017640" cy="16561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1600" dirty="0" smtClean="0">
                <a:latin typeface="+mj-lt"/>
              </a:rPr>
              <a:t>RF shielded gate valves</a:t>
            </a:r>
          </a:p>
          <a:p>
            <a:pPr lvl="1"/>
            <a:r>
              <a:rPr lang="en-GB" sz="1400" dirty="0" smtClean="0">
                <a:solidFill>
                  <a:schemeClr val="tx1"/>
                </a:solidFill>
              </a:rPr>
              <a:t>For independence of vacuum operation</a:t>
            </a:r>
          </a:p>
          <a:p>
            <a:pPr lvl="1"/>
            <a:r>
              <a:rPr lang="en-GB" sz="1400" dirty="0" smtClean="0">
                <a:solidFill>
                  <a:schemeClr val="tx1"/>
                </a:solidFill>
              </a:rPr>
              <a:t>Must be staggered: 2x75 mm</a:t>
            </a:r>
          </a:p>
          <a:p>
            <a:pPr lvl="1"/>
            <a:r>
              <a:rPr lang="en-GB" sz="1400" dirty="0" smtClean="0">
                <a:solidFill>
                  <a:schemeClr val="tx1"/>
                </a:solidFill>
              </a:rPr>
              <a:t>Do not exist for low temperature. External actuator with long stem</a:t>
            </a:r>
          </a:p>
        </p:txBody>
      </p:sp>
      <p:sp>
        <p:nvSpPr>
          <p:cNvPr id="4" name="AutoShape 2" descr="https://espace.cern.ch/dscollimator/DS%20collimator%20pictures/Collimateur%20DS__12-11-2010/11__collimateur-DS-Tunnel__12-11-20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https://espace.cern.ch/dscollimator/DS%20collimator%20pictures/Collimateur%20DS__12-11-2010/11__collimateur-DS-Tunnel__12-11-20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https://espace.cern.ch/dscollimator/DS%20collimator%20pictures/Collimateur%20DS__12-11-2010/11__collimateur-DS-Tunnel__12-11-201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2" t="24433" r="20887" b="39321"/>
          <a:stretch/>
        </p:blipFill>
        <p:spPr bwMode="auto">
          <a:xfrm>
            <a:off x="5468721" y="481041"/>
            <a:ext cx="2657499" cy="183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228600" y="1905000"/>
            <a:ext cx="4140460" cy="1439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accent1">
                  <a:lumMod val="50000"/>
                </a:schemeClr>
              </a:buClr>
              <a:buSzPct val="95000"/>
              <a:buFont typeface="Wingdings"/>
              <a:buChar char="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1600" dirty="0" smtClean="0">
                <a:latin typeface="+mj-lt"/>
              </a:rPr>
              <a:t>RF shielded expansion joint modules for:</a:t>
            </a:r>
          </a:p>
          <a:p>
            <a:pPr lvl="1"/>
            <a:r>
              <a:rPr lang="en-GB" sz="1400" dirty="0" smtClean="0">
                <a:latin typeface="+mj-lt"/>
              </a:rPr>
              <a:t>Installation and removal</a:t>
            </a:r>
          </a:p>
          <a:p>
            <a:pPr lvl="1"/>
            <a:r>
              <a:rPr lang="en-GB" sz="1400" dirty="0">
                <a:latin typeface="+mj-lt"/>
              </a:rPr>
              <a:t>T</a:t>
            </a:r>
            <a:r>
              <a:rPr lang="en-GB" sz="1400" dirty="0" smtClean="0">
                <a:latin typeface="+mj-lt"/>
              </a:rPr>
              <a:t>hermal compensation </a:t>
            </a:r>
          </a:p>
          <a:p>
            <a:pPr lvl="1"/>
            <a:r>
              <a:rPr lang="en-GB" sz="1400" dirty="0">
                <a:latin typeface="+mj-lt"/>
              </a:rPr>
              <a:t>I</a:t>
            </a:r>
            <a:r>
              <a:rPr lang="en-GB" sz="1400" dirty="0" smtClean="0">
                <a:latin typeface="+mj-lt"/>
              </a:rPr>
              <a:t>ndependent alignment of the collimator: </a:t>
            </a:r>
          </a:p>
          <a:p>
            <a:pPr lvl="1"/>
            <a:r>
              <a:rPr lang="en-GB" sz="1400" dirty="0" smtClean="0">
                <a:latin typeface="+mj-lt"/>
              </a:rPr>
              <a:t>Possibly down to 100 mm, if special design</a:t>
            </a:r>
          </a:p>
        </p:txBody>
      </p:sp>
      <p:sp>
        <p:nvSpPr>
          <p:cNvPr id="8" name="Rectangle 7"/>
          <p:cNvSpPr/>
          <p:nvPr/>
        </p:nvSpPr>
        <p:spPr>
          <a:xfrm>
            <a:off x="3886200" y="4113076"/>
            <a:ext cx="757808" cy="1260648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2280" y="4113076"/>
            <a:ext cx="756320" cy="1260648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048581"/>
            <a:ext cx="3060341" cy="5232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GB"/>
              <a:t>Total length</a:t>
            </a:r>
          </a:p>
          <a:p>
            <a:r>
              <a:rPr lang="en-GB"/>
              <a:t> 2x(100+2x75+100) = </a:t>
            </a:r>
            <a:r>
              <a:rPr lang="en-GB" b="1"/>
              <a:t>700 mm</a:t>
            </a:r>
            <a:endParaRPr lang="en-GB" b="1" dirty="0"/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304800" y="3429000"/>
            <a:ext cx="2698943" cy="46954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accent1">
                  <a:lumMod val="50000"/>
                </a:schemeClr>
              </a:buClr>
              <a:buSzPct val="95000"/>
              <a:buFont typeface="Wingdings"/>
              <a:buChar char="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1600" dirty="0" smtClean="0">
                <a:latin typeface="+mj-lt"/>
              </a:rPr>
              <a:t>Port for RF ball: 100 mm</a:t>
            </a:r>
          </a:p>
        </p:txBody>
      </p:sp>
      <p:pic>
        <p:nvPicPr>
          <p:cNvPr id="17" name="Picture 2" descr="\\cern.ch\dfs\Users\c\cmucher\Public\images Ens QTC - Collimateur DS\10__Cryostat-QTC-TCLD__17-05-2011.jpg"/>
          <p:cNvPicPr>
            <a:picLocks noChangeAspect="1" noChangeArrowheads="1"/>
          </p:cNvPicPr>
          <p:nvPr/>
        </p:nvPicPr>
        <p:blipFill rotWithShape="1">
          <a:blip r:embed="rId6" cstate="print"/>
          <a:srcRect l="67057" t="45508" r="5255" b="24630"/>
          <a:stretch/>
        </p:blipFill>
        <p:spPr bwMode="auto">
          <a:xfrm>
            <a:off x="818102" y="4007490"/>
            <a:ext cx="1966180" cy="1471820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>
            <a:off x="2209800" y="4743400"/>
            <a:ext cx="1822140" cy="2858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95800" y="3048000"/>
            <a:ext cx="685800" cy="1876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810722" y="2232051"/>
            <a:ext cx="733078" cy="211134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91697" y="3103059"/>
            <a:ext cx="115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D.Ramos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495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13386" t="30724" r="12402" b="16788"/>
          <a:stretch>
            <a:fillRect/>
          </a:stretch>
        </p:blipFill>
        <p:spPr bwMode="auto">
          <a:xfrm>
            <a:off x="66460" y="2340005"/>
            <a:ext cx="8972308" cy="429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3973779" y="6237312"/>
            <a:ext cx="1109910" cy="3600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600" dirty="0" err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4331" y="2920452"/>
            <a:ext cx="844034" cy="3025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600" dirty="0" err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eft-Right Arrow 53"/>
          <p:cNvSpPr/>
          <p:nvPr/>
        </p:nvSpPr>
        <p:spPr>
          <a:xfrm>
            <a:off x="1911868" y="1844824"/>
            <a:ext cx="5508181" cy="144016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73780" y="1484784"/>
            <a:ext cx="146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70C0"/>
                </a:solidFill>
                <a:latin typeface="+mj-lt"/>
              </a:rPr>
              <a:t>2’180</a:t>
            </a:r>
            <a:r>
              <a:rPr lang="en-GB" dirty="0" smtClean="0">
                <a:solidFill>
                  <a:srgbClr val="0070C0"/>
                </a:solidFill>
                <a:latin typeface="+mj-lt"/>
                <a:cs typeface="Calibri"/>
              </a:rPr>
              <a:t>÷2’380</a:t>
            </a:r>
            <a:endParaRPr lang="en-GB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54769" y="3888000"/>
            <a:ext cx="1661538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Jaw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Left-Right Arrow 27"/>
          <p:cNvSpPr/>
          <p:nvPr/>
        </p:nvSpPr>
        <p:spPr>
          <a:xfrm>
            <a:off x="3854769" y="3204000"/>
            <a:ext cx="1595077" cy="108000"/>
          </a:xfrm>
          <a:prstGeom prst="leftRightArrow">
            <a:avLst>
              <a:gd name="adj1" fmla="val 50000"/>
              <a:gd name="adj2" fmla="val 1161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4769" y="2808000"/>
            <a:ext cx="1595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70C0"/>
                </a:solidFill>
                <a:latin typeface="Arial" charset="0"/>
              </a:rPr>
              <a:t>1200* </a:t>
            </a:r>
            <a:endParaRPr lang="en-GB" sz="16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16308" y="3888000"/>
            <a:ext cx="797538" cy="5400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002060"/>
                </a:solidFill>
              </a:rPr>
              <a:t>Transition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34" name="Left-Right Arrow 33"/>
          <p:cNvSpPr/>
          <p:nvPr/>
        </p:nvSpPr>
        <p:spPr>
          <a:xfrm>
            <a:off x="3057231" y="3204000"/>
            <a:ext cx="797538" cy="108000"/>
          </a:xfrm>
          <a:prstGeom prst="leftRightArrow">
            <a:avLst>
              <a:gd name="adj1" fmla="val 50000"/>
              <a:gd name="adj2" fmla="val 1161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57231" y="2808000"/>
            <a:ext cx="79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70C0"/>
                </a:solidFill>
                <a:latin typeface="Arial" charset="0"/>
              </a:rPr>
              <a:t>140</a:t>
            </a:r>
            <a:endParaRPr lang="en-GB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" name="Left Brace 36"/>
          <p:cNvSpPr/>
          <p:nvPr/>
        </p:nvSpPr>
        <p:spPr>
          <a:xfrm rot="5400000">
            <a:off x="4403637" y="897815"/>
            <a:ext cx="534144" cy="3156626"/>
          </a:xfrm>
          <a:prstGeom prst="leftBrace">
            <a:avLst>
              <a:gd name="adj1" fmla="val 50990"/>
              <a:gd name="adj2" fmla="val 49751"/>
            </a:avLst>
          </a:prstGeom>
          <a:solidFill>
            <a:schemeClr val="bg1"/>
          </a:solidFill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prstClr val="black"/>
                </a:solidFill>
              </a:rPr>
              <a:t>Warm Collimator Module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58461" y="3888000"/>
            <a:ext cx="398814" cy="54000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002060"/>
                </a:solidFill>
              </a:rPr>
              <a:t>Bellows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13848" y="3888000"/>
            <a:ext cx="398814" cy="54000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002060"/>
                </a:solidFill>
              </a:rPr>
              <a:t>Bellows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59692" y="3888000"/>
            <a:ext cx="398814" cy="54000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 smtClean="0">
                <a:solidFill>
                  <a:srgbClr val="002060"/>
                </a:solidFill>
              </a:rPr>
              <a:t>Vac. Gates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28925" y="3888000"/>
            <a:ext cx="498462" cy="54000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 smtClean="0">
                <a:solidFill>
                  <a:prstClr val="white"/>
                </a:solidFill>
              </a:rPr>
              <a:t>CWT 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2000" y="3888000"/>
            <a:ext cx="652678" cy="5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 smtClean="0">
                <a:solidFill>
                  <a:prstClr val="white"/>
                </a:solidFill>
              </a:rPr>
              <a:t>PIMs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91692" y="2448000"/>
            <a:ext cx="332308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70C0"/>
                </a:solidFill>
                <a:latin typeface="Arial" charset="0"/>
              </a:rPr>
              <a:t>100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70C0"/>
                </a:solidFill>
                <a:latin typeface="Calibri"/>
                <a:cs typeface="Calibri"/>
              </a:rPr>
              <a:t>÷</a:t>
            </a:r>
            <a:br>
              <a:rPr lang="en-GB" sz="1400" b="1" dirty="0" smtClean="0">
                <a:solidFill>
                  <a:srgbClr val="0070C0"/>
                </a:solidFill>
                <a:latin typeface="Calibri"/>
                <a:cs typeface="Calibri"/>
              </a:rPr>
            </a:br>
            <a:r>
              <a:rPr lang="en-GB" sz="1400" dirty="0" smtClean="0">
                <a:solidFill>
                  <a:srgbClr val="0070C0"/>
                </a:solidFill>
                <a:latin typeface="Arial" charset="0"/>
              </a:rPr>
              <a:t>200</a:t>
            </a:r>
            <a:endParaRPr lang="en-GB" sz="16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5" name="Left-Right Arrow 44"/>
          <p:cNvSpPr/>
          <p:nvPr/>
        </p:nvSpPr>
        <p:spPr>
          <a:xfrm>
            <a:off x="2658464" y="3204000"/>
            <a:ext cx="398769" cy="108000"/>
          </a:xfrm>
          <a:prstGeom prst="leftRightArrow">
            <a:avLst>
              <a:gd name="adj1" fmla="val 50000"/>
              <a:gd name="adj2" fmla="val 1161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57231" y="3888000"/>
            <a:ext cx="797538" cy="5400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002060"/>
                </a:solidFill>
              </a:rPr>
              <a:t>Transition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45632" y="2808000"/>
            <a:ext cx="398769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70C0"/>
                </a:solidFill>
                <a:latin typeface="Arial" charset="0"/>
              </a:rPr>
              <a:t>150</a:t>
            </a:r>
            <a:endParaRPr lang="en-GB" sz="16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7" name="Left-Right Arrow 46"/>
          <p:cNvSpPr/>
          <p:nvPr/>
        </p:nvSpPr>
        <p:spPr>
          <a:xfrm>
            <a:off x="2259692" y="3204000"/>
            <a:ext cx="398769" cy="108000"/>
          </a:xfrm>
          <a:prstGeom prst="leftRightArrow">
            <a:avLst>
              <a:gd name="adj1" fmla="val 50000"/>
              <a:gd name="adj2" fmla="val 1161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1892519" y="1916832"/>
            <a:ext cx="33231" cy="2241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712615" y="3888000"/>
            <a:ext cx="398814" cy="54000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 smtClean="0">
                <a:solidFill>
                  <a:srgbClr val="002060"/>
                </a:solidFill>
              </a:rPr>
              <a:t>Vac. Gates</a:t>
            </a:r>
            <a:endParaRPr lang="en-GB" sz="1100" b="1" dirty="0">
              <a:solidFill>
                <a:prstClr val="white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7420049" y="1836000"/>
            <a:ext cx="33231" cy="22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77932" y="5949285"/>
            <a:ext cx="3190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2060"/>
                </a:solidFill>
              </a:rPr>
              <a:t>*   Jaw length includes 2x100mm end </a:t>
            </a:r>
            <a:r>
              <a:rPr lang="en-GB" sz="1600" b="1" dirty="0" err="1" smtClean="0">
                <a:solidFill>
                  <a:srgbClr val="002060"/>
                </a:solidFill>
              </a:rPr>
              <a:t>taperings</a:t>
            </a:r>
            <a:r>
              <a:rPr lang="en-GB" sz="1600" dirty="0" smtClean="0">
                <a:solidFill>
                  <a:prstClr val="black"/>
                </a:solidFill>
              </a:rPr>
              <a:t>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27384" y="3888000"/>
            <a:ext cx="332308" cy="540000"/>
          </a:xfrm>
          <a:prstGeom prst="rect">
            <a:avLst/>
          </a:prstGeom>
          <a:solidFill>
            <a:srgbClr val="5DD5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 smtClean="0">
                <a:solidFill>
                  <a:prstClr val="white"/>
                </a:solidFill>
              </a:rPr>
              <a:t>RF ball Vac. Port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9965" y="5787566"/>
            <a:ext cx="218232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With</a:t>
            </a:r>
            <a:r>
              <a:rPr lang="fr-FR" dirty="0" smtClean="0"/>
              <a:t> input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A.Bertarelli</a:t>
            </a:r>
            <a:r>
              <a:rPr lang="fr-FR" dirty="0" smtClean="0"/>
              <a:t>, EN-MME</a:t>
            </a:r>
            <a:endParaRPr lang="fr-FR" dirty="0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06261" y="76200"/>
            <a:ext cx="8680174" cy="580126"/>
          </a:xfrm>
        </p:spPr>
        <p:txBody>
          <a:bodyPr/>
          <a:lstStyle/>
          <a:p>
            <a:r>
              <a:rPr lang="en-GB" dirty="0" smtClean="0"/>
              <a:t>Warm collimator layout</a:t>
            </a:r>
            <a:endParaRPr lang="en-GB" dirty="0"/>
          </a:p>
        </p:txBody>
      </p:sp>
      <p:sp>
        <p:nvSpPr>
          <p:cNvPr id="49" name="TextBox 48"/>
          <p:cNvSpPr txBox="1"/>
          <p:nvPr/>
        </p:nvSpPr>
        <p:spPr>
          <a:xfrm>
            <a:off x="1837426" y="2807104"/>
            <a:ext cx="398769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70C0"/>
                </a:solidFill>
                <a:latin typeface="Arial" charset="0"/>
              </a:rPr>
              <a:t>100</a:t>
            </a:r>
            <a:endParaRPr lang="en-GB" sz="16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0" name="Left-Right Arrow 49"/>
          <p:cNvSpPr>
            <a:spLocks/>
          </p:cNvSpPr>
          <p:nvPr/>
        </p:nvSpPr>
        <p:spPr>
          <a:xfrm>
            <a:off x="1911868" y="3203104"/>
            <a:ext cx="360000" cy="108000"/>
          </a:xfrm>
          <a:prstGeom prst="leftRightArrow">
            <a:avLst>
              <a:gd name="adj1" fmla="val 50000"/>
              <a:gd name="adj2" fmla="val 1161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111439" y="3889331"/>
            <a:ext cx="332308" cy="540000"/>
          </a:xfrm>
          <a:prstGeom prst="rect">
            <a:avLst/>
          </a:prstGeom>
          <a:solidFill>
            <a:srgbClr val="5DD5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 smtClean="0">
                <a:solidFill>
                  <a:prstClr val="white"/>
                </a:solidFill>
              </a:rPr>
              <a:t>RF ball Vac. Port</a:t>
            </a:r>
            <a:endParaRPr lang="en-GB" sz="1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1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dirty="0" smtClean="0"/>
              <a:t>Chasing after the mm…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0" y="533400"/>
            <a:ext cx="898059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3737940"/>
            <a:ext cx="8915400" cy="30438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1505E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8E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1505EB"/>
                </a:solidFill>
              </a:rPr>
              <a:t>Space remains too tight at this stage </a:t>
            </a:r>
            <a:r>
              <a:rPr lang="en-US" sz="1800" dirty="0" smtClean="0"/>
              <a:t>of the study (with a 1m collimator jaw)</a:t>
            </a:r>
          </a:p>
          <a:p>
            <a:r>
              <a:rPr lang="en-US" sz="1800" dirty="0" smtClean="0">
                <a:solidFill>
                  <a:srgbClr val="1505EB"/>
                </a:solidFill>
              </a:rPr>
              <a:t>Optimization of many key items in parallel </a:t>
            </a:r>
            <a:r>
              <a:rPr lang="en-US" sz="1800" dirty="0" smtClean="0"/>
              <a:t>to make up for the missing space, not just a matter of integration</a:t>
            </a:r>
          </a:p>
          <a:p>
            <a:r>
              <a:rPr lang="en-US" sz="1800" dirty="0" smtClean="0"/>
              <a:t>It is now the right time to </a:t>
            </a:r>
            <a:r>
              <a:rPr lang="en-US" sz="1800" dirty="0" smtClean="0">
                <a:solidFill>
                  <a:srgbClr val="1505EB"/>
                </a:solidFill>
              </a:rPr>
              <a:t>start a design effort </a:t>
            </a:r>
            <a:r>
              <a:rPr lang="en-US" sz="1800" dirty="0" smtClean="0"/>
              <a:t>starting from the existing design (-731mm), followed by an optimization/redesign aimed at reducing length to  the 15’660 mm gap:</a:t>
            </a:r>
          </a:p>
          <a:p>
            <a:pPr lvl="1"/>
            <a:r>
              <a:rPr lang="en-US" sz="1400" dirty="0" smtClean="0"/>
              <a:t>Existing designs </a:t>
            </a:r>
            <a:r>
              <a:rPr lang="en-US" sz="1400" dirty="0" smtClean="0">
                <a:sym typeface="Wingdings" pitchFamily="2" charset="2"/>
              </a:rPr>
              <a:t> Conceptual design of </a:t>
            </a:r>
            <a:r>
              <a:rPr lang="en-US" sz="1400" dirty="0" err="1" smtClean="0">
                <a:sym typeface="Wingdings" pitchFamily="2" charset="2"/>
              </a:rPr>
              <a:t>cryo</a:t>
            </a:r>
            <a:r>
              <a:rPr lang="en-US" sz="1400" dirty="0" smtClean="0">
                <a:sym typeface="Wingdings" pitchFamily="2" charset="2"/>
              </a:rPr>
              <a:t>-assembly by end of 2013 (experienced designer + PE)</a:t>
            </a:r>
          </a:p>
          <a:p>
            <a:pPr lvl="1"/>
            <a:r>
              <a:rPr lang="en-US" sz="1400" dirty="0" smtClean="0">
                <a:sym typeface="Wingdings" pitchFamily="2" charset="2"/>
              </a:rPr>
              <a:t>Optimization/redesign  Detailed design &amp; engineering in 2014 (experienced designer(s) + PE + system engineers)</a:t>
            </a:r>
          </a:p>
          <a:p>
            <a:pPr lvl="1"/>
            <a:endParaRPr lang="en-GB" sz="14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597361" y="1676400"/>
            <a:ext cx="6794039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39025" y="1524000"/>
            <a:ext cx="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0801" y="1371600"/>
            <a:ext cx="22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15’660 (IC to IC plane)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38401" y="2639704"/>
            <a:ext cx="564555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4088" y="2639704"/>
            <a:ext cx="1669113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900528" y="28956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577525" y="1524000"/>
            <a:ext cx="2417" cy="2270760"/>
            <a:chOff x="464308" y="1524000"/>
            <a:chExt cx="2417" cy="227076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6725" y="1524000"/>
              <a:ext cx="0" cy="1752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4308" y="2971800"/>
              <a:ext cx="0" cy="822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580580" y="3418661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prstClr val="black"/>
                </a:solidFill>
              </a:rPr>
              <a:t>250</a:t>
            </a:r>
            <a:endParaRPr lang="fr-FR" sz="1000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87835" y="3657600"/>
            <a:ext cx="3048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72"/>
          <p:cNvSpPr/>
          <p:nvPr/>
        </p:nvSpPr>
        <p:spPr>
          <a:xfrm>
            <a:off x="2733675" y="3028950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3000376" y="3058098"/>
            <a:ext cx="2309225" cy="178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 flipV="1">
            <a:off x="3006726" y="3032006"/>
            <a:ext cx="2155825" cy="57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09600" y="2860766"/>
            <a:ext cx="6781800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588026" y="2810690"/>
            <a:ext cx="907774" cy="113573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914400" y="2057400"/>
            <a:ext cx="2085976" cy="952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295400" y="1752600"/>
            <a:ext cx="1200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~6’214 (L</a:t>
            </a:r>
            <a:r>
              <a:rPr lang="en-US" sz="1600" baseline="-25000" dirty="0" smtClean="0">
                <a:solidFill>
                  <a:prstClr val="black"/>
                </a:solidFill>
              </a:rPr>
              <a:t>CM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09600" y="3009900"/>
            <a:ext cx="304800" cy="7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09600" y="2648857"/>
            <a:ext cx="6781800" cy="507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3" name="Group 35"/>
          <p:cNvGrpSpPr/>
          <p:nvPr/>
        </p:nvGrpSpPr>
        <p:grpSpPr>
          <a:xfrm>
            <a:off x="1082149" y="2702256"/>
            <a:ext cx="1661052" cy="462888"/>
            <a:chOff x="2291823" y="2168856"/>
            <a:chExt cx="3572733" cy="462888"/>
          </a:xfrm>
        </p:grpSpPr>
        <p:sp>
          <p:nvSpPr>
            <p:cNvPr id="20" name="Rectangle 19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71"/>
          <p:cNvGrpSpPr/>
          <p:nvPr/>
        </p:nvGrpSpPr>
        <p:grpSpPr>
          <a:xfrm>
            <a:off x="939800" y="2959100"/>
            <a:ext cx="228600" cy="215900"/>
            <a:chOff x="5105400" y="4318000"/>
            <a:chExt cx="228600" cy="21590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/>
          <p:cNvSpPr/>
          <p:nvPr/>
        </p:nvSpPr>
        <p:spPr>
          <a:xfrm>
            <a:off x="6597651" y="2649229"/>
            <a:ext cx="564555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33338" y="2649229"/>
            <a:ext cx="1669113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3" name="Freeform 102"/>
          <p:cNvSpPr/>
          <p:nvPr/>
        </p:nvSpPr>
        <p:spPr>
          <a:xfrm>
            <a:off x="6892925" y="3038475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5" name="Group 35"/>
          <p:cNvGrpSpPr/>
          <p:nvPr/>
        </p:nvGrpSpPr>
        <p:grpSpPr>
          <a:xfrm>
            <a:off x="5241399" y="2711781"/>
            <a:ext cx="1661052" cy="462888"/>
            <a:chOff x="2291823" y="2168856"/>
            <a:chExt cx="3572733" cy="462888"/>
          </a:xfrm>
        </p:grpSpPr>
        <p:sp>
          <p:nvSpPr>
            <p:cNvPr id="113" name="Rectangle 112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71"/>
          <p:cNvGrpSpPr/>
          <p:nvPr/>
        </p:nvGrpSpPr>
        <p:grpSpPr>
          <a:xfrm>
            <a:off x="5105400" y="2939145"/>
            <a:ext cx="222250" cy="231775"/>
            <a:chOff x="5105400" y="4318000"/>
            <a:chExt cx="228600" cy="215900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 119"/>
          <p:cNvSpPr/>
          <p:nvPr/>
        </p:nvSpPr>
        <p:spPr>
          <a:xfrm>
            <a:off x="7162800" y="3019427"/>
            <a:ext cx="304800" cy="7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7162800" y="3048000"/>
            <a:ext cx="3200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154390" y="30480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7441364" y="30099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7095289" y="3411653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prstClr val="black"/>
                </a:solidFill>
              </a:rPr>
              <a:t>250</a:t>
            </a:r>
            <a:endParaRPr lang="fr-FR" sz="1000" dirty="0">
              <a:solidFill>
                <a:prstClr val="black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7146089" y="3683156"/>
            <a:ext cx="3048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V="1">
            <a:off x="5042761" y="2057401"/>
            <a:ext cx="2103120" cy="9524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5434780" y="1762125"/>
            <a:ext cx="1200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~6’214 (L</a:t>
            </a:r>
            <a:r>
              <a:rPr lang="en-US" sz="1600" baseline="-25000" dirty="0">
                <a:solidFill>
                  <a:prstClr val="black"/>
                </a:solidFill>
              </a:rPr>
              <a:t>CM</a:t>
            </a:r>
            <a:r>
              <a:rPr lang="en-US" sz="16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Sketch of a possible layout</a:t>
            </a:r>
            <a:endParaRPr lang="en-GB" dirty="0"/>
          </a:p>
        </p:txBody>
      </p:sp>
      <p:grpSp>
        <p:nvGrpSpPr>
          <p:cNvPr id="134" name="Group 133"/>
          <p:cNvGrpSpPr/>
          <p:nvPr/>
        </p:nvGrpSpPr>
        <p:grpSpPr>
          <a:xfrm>
            <a:off x="2651763" y="2895600"/>
            <a:ext cx="510076" cy="844725"/>
            <a:chOff x="3112422" y="5138058"/>
            <a:chExt cx="510076" cy="84472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3463355" y="5138058"/>
              <a:ext cx="0" cy="822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179098" y="5882641"/>
              <a:ext cx="292099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112422" y="5634992"/>
              <a:ext cx="5100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~300*</a:t>
              </a:r>
              <a:endParaRPr lang="fr-FR" sz="1000" dirty="0">
                <a:solidFill>
                  <a:prstClr val="black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182982" y="5159823"/>
              <a:ext cx="0" cy="822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 flipV="1">
            <a:off x="457200" y="2771864"/>
            <a:ext cx="237744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09600" y="2751908"/>
            <a:ext cx="275044" cy="67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438150" y="3038475"/>
            <a:ext cx="237744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914401" y="2640873"/>
            <a:ext cx="161108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2438400" y="3259182"/>
            <a:ext cx="228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reeform 71"/>
          <p:cNvSpPr/>
          <p:nvPr/>
        </p:nvSpPr>
        <p:spPr>
          <a:xfrm>
            <a:off x="2749728" y="2751909"/>
            <a:ext cx="141761" cy="405016"/>
          </a:xfrm>
          <a:custGeom>
            <a:avLst/>
            <a:gdLst>
              <a:gd name="connsiteX0" fmla="*/ 0 w 141761"/>
              <a:gd name="connsiteY0" fmla="*/ 0 h 405016"/>
              <a:gd name="connsiteX1" fmla="*/ 26125 w 141761"/>
              <a:gd name="connsiteY1" fmla="*/ 8709 h 405016"/>
              <a:gd name="connsiteX2" fmla="*/ 69668 w 141761"/>
              <a:gd name="connsiteY2" fmla="*/ 17418 h 405016"/>
              <a:gd name="connsiteX3" fmla="*/ 104502 w 141761"/>
              <a:gd name="connsiteY3" fmla="*/ 26126 h 405016"/>
              <a:gd name="connsiteX4" fmla="*/ 113211 w 141761"/>
              <a:gd name="connsiteY4" fmla="*/ 130629 h 405016"/>
              <a:gd name="connsiteX5" fmla="*/ 104502 w 141761"/>
              <a:gd name="connsiteY5" fmla="*/ 174172 h 405016"/>
              <a:gd name="connsiteX6" fmla="*/ 78377 w 141761"/>
              <a:gd name="connsiteY6" fmla="*/ 278675 h 405016"/>
              <a:gd name="connsiteX7" fmla="*/ 43542 w 141761"/>
              <a:gd name="connsiteY7" fmla="*/ 322218 h 405016"/>
              <a:gd name="connsiteX8" fmla="*/ 34834 w 141761"/>
              <a:gd name="connsiteY8" fmla="*/ 348343 h 405016"/>
              <a:gd name="connsiteX9" fmla="*/ 43542 w 141761"/>
              <a:gd name="connsiteY9" fmla="*/ 374469 h 405016"/>
              <a:gd name="connsiteX10" fmla="*/ 130628 w 141761"/>
              <a:gd name="connsiteY10" fmla="*/ 400595 h 40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761" h="405016">
                <a:moveTo>
                  <a:pt x="0" y="0"/>
                </a:moveTo>
                <a:cubicBezTo>
                  <a:pt x="8708" y="2903"/>
                  <a:pt x="17220" y="6483"/>
                  <a:pt x="26125" y="8709"/>
                </a:cubicBezTo>
                <a:cubicBezTo>
                  <a:pt x="40485" y="12299"/>
                  <a:pt x="55219" y="14207"/>
                  <a:pt x="69668" y="17418"/>
                </a:cubicBezTo>
                <a:cubicBezTo>
                  <a:pt x="81352" y="20014"/>
                  <a:pt x="92891" y="23223"/>
                  <a:pt x="104502" y="26126"/>
                </a:cubicBezTo>
                <a:cubicBezTo>
                  <a:pt x="141761" y="63383"/>
                  <a:pt x="125539" y="38175"/>
                  <a:pt x="113211" y="130629"/>
                </a:cubicBezTo>
                <a:cubicBezTo>
                  <a:pt x="111255" y="145301"/>
                  <a:pt x="107150" y="159609"/>
                  <a:pt x="104502" y="174172"/>
                </a:cubicBezTo>
                <a:cubicBezTo>
                  <a:pt x="99605" y="201106"/>
                  <a:pt x="94277" y="254825"/>
                  <a:pt x="78377" y="278675"/>
                </a:cubicBezTo>
                <a:cubicBezTo>
                  <a:pt x="56405" y="311632"/>
                  <a:pt x="68361" y="297399"/>
                  <a:pt x="43542" y="322218"/>
                </a:cubicBezTo>
                <a:cubicBezTo>
                  <a:pt x="40639" y="330926"/>
                  <a:pt x="34834" y="339164"/>
                  <a:pt x="34834" y="348343"/>
                </a:cubicBezTo>
                <a:cubicBezTo>
                  <a:pt x="34834" y="357523"/>
                  <a:pt x="38819" y="366598"/>
                  <a:pt x="43542" y="374469"/>
                </a:cubicBezTo>
                <a:cubicBezTo>
                  <a:pt x="61870" y="405016"/>
                  <a:pt x="98722" y="400595"/>
                  <a:pt x="130628" y="400595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5220547" y="3043939"/>
            <a:ext cx="169200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1"/>
          <p:cNvGrpSpPr/>
          <p:nvPr/>
        </p:nvGrpSpPr>
        <p:grpSpPr>
          <a:xfrm>
            <a:off x="961565" y="2667000"/>
            <a:ext cx="228600" cy="215900"/>
            <a:chOff x="5105400" y="4318000"/>
            <a:chExt cx="228600" cy="2159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Freeform 85"/>
          <p:cNvSpPr/>
          <p:nvPr/>
        </p:nvSpPr>
        <p:spPr>
          <a:xfrm>
            <a:off x="6909970" y="2768600"/>
            <a:ext cx="217714" cy="269966"/>
          </a:xfrm>
          <a:custGeom>
            <a:avLst/>
            <a:gdLst>
              <a:gd name="connsiteX0" fmla="*/ 217714 w 217714"/>
              <a:gd name="connsiteY0" fmla="*/ 0 h 269966"/>
              <a:gd name="connsiteX1" fmla="*/ 113211 w 217714"/>
              <a:gd name="connsiteY1" fmla="*/ 8709 h 269966"/>
              <a:gd name="connsiteX2" fmla="*/ 78377 w 217714"/>
              <a:gd name="connsiteY2" fmla="*/ 52252 h 269966"/>
              <a:gd name="connsiteX3" fmla="*/ 69668 w 217714"/>
              <a:gd name="connsiteY3" fmla="*/ 87086 h 269966"/>
              <a:gd name="connsiteX4" fmla="*/ 60960 w 217714"/>
              <a:gd name="connsiteY4" fmla="*/ 113212 h 269966"/>
              <a:gd name="connsiteX5" fmla="*/ 78377 w 217714"/>
              <a:gd name="connsiteY5" fmla="*/ 174172 h 269966"/>
              <a:gd name="connsiteX6" fmla="*/ 95794 w 217714"/>
              <a:gd name="connsiteY6" fmla="*/ 200297 h 269966"/>
              <a:gd name="connsiteX7" fmla="*/ 87085 w 217714"/>
              <a:gd name="connsiteY7" fmla="*/ 252549 h 269966"/>
              <a:gd name="connsiteX8" fmla="*/ 60960 w 217714"/>
              <a:gd name="connsiteY8" fmla="*/ 261257 h 269966"/>
              <a:gd name="connsiteX9" fmla="*/ 0 w 217714"/>
              <a:gd name="connsiteY9" fmla="*/ 269966 h 26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714" h="269966">
                <a:moveTo>
                  <a:pt x="217714" y="0"/>
                </a:moveTo>
                <a:cubicBezTo>
                  <a:pt x="182880" y="2903"/>
                  <a:pt x="147487" y="1854"/>
                  <a:pt x="113211" y="8709"/>
                </a:cubicBezTo>
                <a:cubicBezTo>
                  <a:pt x="86297" y="14092"/>
                  <a:pt x="84387" y="31217"/>
                  <a:pt x="78377" y="52252"/>
                </a:cubicBezTo>
                <a:cubicBezTo>
                  <a:pt x="75089" y="63760"/>
                  <a:pt x="72956" y="75578"/>
                  <a:pt x="69668" y="87086"/>
                </a:cubicBezTo>
                <a:cubicBezTo>
                  <a:pt x="67146" y="95912"/>
                  <a:pt x="63863" y="104503"/>
                  <a:pt x="60960" y="113212"/>
                </a:cubicBezTo>
                <a:cubicBezTo>
                  <a:pt x="63751" y="124377"/>
                  <a:pt x="72129" y="161676"/>
                  <a:pt x="78377" y="174172"/>
                </a:cubicBezTo>
                <a:cubicBezTo>
                  <a:pt x="83058" y="183533"/>
                  <a:pt x="89988" y="191589"/>
                  <a:pt x="95794" y="200297"/>
                </a:cubicBezTo>
                <a:cubicBezTo>
                  <a:pt x="104175" y="225442"/>
                  <a:pt x="113740" y="231225"/>
                  <a:pt x="87085" y="252549"/>
                </a:cubicBezTo>
                <a:cubicBezTo>
                  <a:pt x="79917" y="258283"/>
                  <a:pt x="69961" y="259457"/>
                  <a:pt x="60960" y="261257"/>
                </a:cubicBezTo>
                <a:cubicBezTo>
                  <a:pt x="40832" y="265283"/>
                  <a:pt x="0" y="269966"/>
                  <a:pt x="0" y="269966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5334000" y="3267891"/>
            <a:ext cx="228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1134291" y="3250473"/>
            <a:ext cx="228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6553200" y="3259182"/>
            <a:ext cx="228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838199" y="2516579"/>
            <a:ext cx="2323639" cy="914400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solidFill>
              <a:srgbClr val="15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4873195" y="2511290"/>
            <a:ext cx="2357853" cy="914400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solidFill>
              <a:srgbClr val="15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/>
          <p:cNvSpPr/>
          <p:nvPr/>
        </p:nvSpPr>
        <p:spPr>
          <a:xfrm>
            <a:off x="3161839" y="2966187"/>
            <a:ext cx="1712780" cy="457200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solidFill>
              <a:srgbClr val="15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5" name="Group 104"/>
          <p:cNvGrpSpPr/>
          <p:nvPr/>
        </p:nvGrpSpPr>
        <p:grpSpPr>
          <a:xfrm>
            <a:off x="2362200" y="3429000"/>
            <a:ext cx="304800" cy="76200"/>
            <a:chOff x="2209800" y="4038600"/>
            <a:chExt cx="304800" cy="76200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22098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23622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24384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22860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/>
          <p:cNvCxnSpPr/>
          <p:nvPr/>
        </p:nvCxnSpPr>
        <p:spPr>
          <a:xfrm flipH="1">
            <a:off x="5257800" y="3429000"/>
            <a:ext cx="7620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5410200" y="3429000"/>
            <a:ext cx="7620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5486400" y="3429000"/>
            <a:ext cx="7620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5334000" y="3429000"/>
            <a:ext cx="7620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123602" y="2727963"/>
            <a:ext cx="360000" cy="7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7141020" y="2760618"/>
            <a:ext cx="3200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5029200" y="2645220"/>
            <a:ext cx="213362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5" name="Group 134"/>
          <p:cNvGrpSpPr/>
          <p:nvPr/>
        </p:nvGrpSpPr>
        <p:grpSpPr>
          <a:xfrm>
            <a:off x="816420" y="2917365"/>
            <a:ext cx="445956" cy="844725"/>
            <a:chOff x="5616382" y="5290458"/>
            <a:chExt cx="445956" cy="844725"/>
          </a:xfrm>
        </p:grpSpPr>
        <p:cxnSp>
          <p:nvCxnSpPr>
            <p:cNvPr id="126" name="Straight Connector 125"/>
            <p:cNvCxnSpPr/>
            <p:nvPr/>
          </p:nvCxnSpPr>
          <p:spPr>
            <a:xfrm>
              <a:off x="5897643" y="5290458"/>
              <a:ext cx="0" cy="822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>
              <a:off x="5683058" y="6035041"/>
              <a:ext cx="216000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5616382" y="5787392"/>
              <a:ext cx="4459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~142</a:t>
              </a:r>
              <a:endParaRPr lang="fr-FR" sz="1000" dirty="0">
                <a:solidFill>
                  <a:prstClr val="black"/>
                </a:solidFill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>
              <a:off x="5686942" y="5312223"/>
              <a:ext cx="0" cy="822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Straight Connector 136"/>
          <p:cNvCxnSpPr/>
          <p:nvPr/>
        </p:nvCxnSpPr>
        <p:spPr>
          <a:xfrm>
            <a:off x="5227733" y="2901200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5013148" y="3653734"/>
            <a:ext cx="2160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4930570" y="3453791"/>
            <a:ext cx="445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~142</a:t>
            </a:r>
            <a:endParaRPr lang="fr-FR" sz="1000" dirty="0">
              <a:solidFill>
                <a:prstClr val="black"/>
              </a:solidFill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>
            <a:off x="5017032" y="2915014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7162569" y="3030582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6878312" y="3679753"/>
            <a:ext cx="292099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6781800" y="3432104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~300*</a:t>
            </a:r>
            <a:endParaRPr lang="fr-FR" sz="1000" dirty="0">
              <a:solidFill>
                <a:prstClr val="black"/>
              </a:solidFill>
            </a:endParaRPr>
          </a:p>
        </p:txBody>
      </p:sp>
      <p:cxnSp>
        <p:nvCxnSpPr>
          <p:cNvPr id="145" name="Straight Connector 144"/>
          <p:cNvCxnSpPr/>
          <p:nvPr/>
        </p:nvCxnSpPr>
        <p:spPr>
          <a:xfrm>
            <a:off x="6882196" y="3052347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593854" y="2020237"/>
            <a:ext cx="516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MCS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3371671" y="2052638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MCDO</a:t>
            </a:r>
            <a:endParaRPr lang="en-GB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34640" y="2318655"/>
            <a:ext cx="600986" cy="526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6992868" y="2318655"/>
            <a:ext cx="600986" cy="526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5500080" y="6400800"/>
            <a:ext cx="3490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* </a:t>
            </a:r>
            <a:r>
              <a:rPr lang="fr-FR" sz="1600" dirty="0" err="1" smtClean="0"/>
              <a:t>Experience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QTC bus-bars </a:t>
            </a:r>
            <a:r>
              <a:rPr lang="fr-FR" sz="1600" dirty="0" err="1" smtClean="0"/>
              <a:t>routing</a:t>
            </a:r>
            <a:endParaRPr lang="en-GB" sz="1600" dirty="0"/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3175188" y="2050688"/>
            <a:ext cx="16920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316355" y="1750650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~2’380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51" name="Straight Connector 150"/>
          <p:cNvCxnSpPr/>
          <p:nvPr/>
        </p:nvCxnSpPr>
        <p:spPr>
          <a:xfrm>
            <a:off x="3161839" y="2022613"/>
            <a:ext cx="0" cy="8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872859" y="2020237"/>
            <a:ext cx="0" cy="8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914400" y="2047876"/>
            <a:ext cx="0" cy="8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3000376" y="2042485"/>
            <a:ext cx="0" cy="8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5031160" y="2100679"/>
            <a:ext cx="0" cy="8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7166086" y="2052638"/>
            <a:ext cx="0" cy="8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3197684" y="4267200"/>
            <a:ext cx="225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/>
              <a:t>Splices</a:t>
            </a:r>
            <a:r>
              <a:rPr lang="fr-FR" sz="1600" dirty="0" smtClean="0"/>
              <a:t> </a:t>
            </a:r>
            <a:r>
              <a:rPr lang="fr-FR" sz="1600" dirty="0" err="1" smtClean="0"/>
              <a:t>done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  <a:r>
              <a:rPr lang="fr-FR" sz="1600" dirty="0" err="1" smtClean="0"/>
              <a:t>assembly</a:t>
            </a:r>
            <a:endParaRPr lang="en-GB" sz="1600" dirty="0"/>
          </a:p>
        </p:txBody>
      </p:sp>
      <p:cxnSp>
        <p:nvCxnSpPr>
          <p:cNvPr id="117" name="Straight Arrow Connector 116"/>
          <p:cNvCxnSpPr/>
          <p:nvPr/>
        </p:nvCxnSpPr>
        <p:spPr>
          <a:xfrm flipH="1" flipV="1">
            <a:off x="3316355" y="3114676"/>
            <a:ext cx="838633" cy="1152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4154988" y="3058100"/>
            <a:ext cx="586482" cy="120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3121483" y="3043939"/>
            <a:ext cx="1524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3121483" y="3082867"/>
            <a:ext cx="1524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724400" y="3048000"/>
            <a:ext cx="1524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724400" y="3086928"/>
            <a:ext cx="1524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71"/>
          <p:cNvGrpSpPr/>
          <p:nvPr/>
        </p:nvGrpSpPr>
        <p:grpSpPr>
          <a:xfrm>
            <a:off x="152400" y="5867400"/>
            <a:ext cx="228600" cy="215900"/>
            <a:chOff x="5105400" y="4318000"/>
            <a:chExt cx="228600" cy="215900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Freeform 163"/>
          <p:cNvSpPr/>
          <p:nvPr/>
        </p:nvSpPr>
        <p:spPr>
          <a:xfrm>
            <a:off x="127000" y="5562600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33400" y="5486400"/>
            <a:ext cx="1716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B-Bar Expansion </a:t>
            </a:r>
            <a:r>
              <a:rPr lang="en-US" sz="1400" dirty="0" err="1" smtClean="0"/>
              <a:t>lyra</a:t>
            </a:r>
            <a:r>
              <a:rPr lang="en-US" sz="1400" dirty="0" smtClean="0"/>
              <a:t> </a:t>
            </a:r>
            <a:endParaRPr lang="en-GB" sz="1400" dirty="0"/>
          </a:p>
        </p:txBody>
      </p:sp>
      <p:sp>
        <p:nvSpPr>
          <p:cNvPr id="166" name="TextBox 165"/>
          <p:cNvSpPr txBox="1"/>
          <p:nvPr/>
        </p:nvSpPr>
        <p:spPr>
          <a:xfrm>
            <a:off x="533400" y="5864423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B-Bar Fixed point </a:t>
            </a:r>
            <a:endParaRPr lang="en-GB" sz="1400" dirty="0"/>
          </a:p>
        </p:txBody>
      </p:sp>
      <p:sp>
        <p:nvSpPr>
          <p:cNvPr id="167" name="Rectangle 166"/>
          <p:cNvSpPr/>
          <p:nvPr/>
        </p:nvSpPr>
        <p:spPr>
          <a:xfrm>
            <a:off x="152400" y="4859382"/>
            <a:ext cx="228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8" name="Group 167"/>
          <p:cNvGrpSpPr/>
          <p:nvPr/>
        </p:nvGrpSpPr>
        <p:grpSpPr>
          <a:xfrm>
            <a:off x="76200" y="5029200"/>
            <a:ext cx="304800" cy="76200"/>
            <a:chOff x="2209800" y="4038600"/>
            <a:chExt cx="304800" cy="76200"/>
          </a:xfrm>
        </p:grpSpPr>
        <p:cxnSp>
          <p:nvCxnSpPr>
            <p:cNvPr id="169" name="Straight Connector 168"/>
            <p:cNvCxnSpPr/>
            <p:nvPr/>
          </p:nvCxnSpPr>
          <p:spPr>
            <a:xfrm flipH="1">
              <a:off x="22098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23622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>
              <a:off x="24384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H="1">
              <a:off x="2286000" y="4038600"/>
              <a:ext cx="762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Rectangle 172"/>
          <p:cNvSpPr/>
          <p:nvPr/>
        </p:nvSpPr>
        <p:spPr>
          <a:xfrm>
            <a:off x="144449" y="5189551"/>
            <a:ext cx="2286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TextBox 173"/>
          <p:cNvSpPr txBox="1"/>
          <p:nvPr/>
        </p:nvSpPr>
        <p:spPr>
          <a:xfrm>
            <a:off x="569712" y="4797623"/>
            <a:ext cx="1178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Fixed support</a:t>
            </a:r>
            <a:endParaRPr lang="en-GB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574008" y="5105400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Sliding support</a:t>
            </a:r>
            <a:endParaRPr lang="en-GB" sz="1400" dirty="0"/>
          </a:p>
        </p:txBody>
      </p:sp>
      <p:sp>
        <p:nvSpPr>
          <p:cNvPr id="29" name="Isosceles Triangle 28"/>
          <p:cNvSpPr/>
          <p:nvPr/>
        </p:nvSpPr>
        <p:spPr>
          <a:xfrm>
            <a:off x="1722775" y="3459149"/>
            <a:ext cx="318676" cy="2949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Isosceles Triangle 175"/>
          <p:cNvSpPr/>
          <p:nvPr/>
        </p:nvSpPr>
        <p:spPr>
          <a:xfrm>
            <a:off x="5934983" y="3453618"/>
            <a:ext cx="318676" cy="2949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3761301"/>
            <a:ext cx="71026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Isosceles Triangle 177"/>
          <p:cNvSpPr/>
          <p:nvPr/>
        </p:nvSpPr>
        <p:spPr>
          <a:xfrm>
            <a:off x="99411" y="6272246"/>
            <a:ext cx="318676" cy="2949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TextBox 178"/>
          <p:cNvSpPr txBox="1"/>
          <p:nvPr/>
        </p:nvSpPr>
        <p:spPr>
          <a:xfrm>
            <a:off x="638435" y="6284836"/>
            <a:ext cx="111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External jack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977062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T</a:t>
            </a:r>
            <a:r>
              <a:rPr lang="en-US" sz="2400" dirty="0" smtClean="0">
                <a:solidFill>
                  <a:schemeClr val="bg2"/>
                </a:solidFill>
              </a:rPr>
              <a:t>he LTC (TCLD collimators in warm sections of the DS)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LTC integration issues in Pts.1,2,3,5 and 7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rgbClr val="1505EB"/>
                </a:solidFill>
              </a:rPr>
              <a:t>Options for an </a:t>
            </a:r>
            <a:r>
              <a:rPr lang="en-US" sz="2400" i="1" dirty="0" smtClean="0">
                <a:solidFill>
                  <a:srgbClr val="1505EB"/>
                </a:solidFill>
              </a:rPr>
              <a:t>11T+collimator assembly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Warm collimator option</a:t>
            </a:r>
          </a:p>
          <a:p>
            <a:pPr lvl="1"/>
            <a:r>
              <a:rPr lang="en-US" sz="2000" dirty="0" smtClean="0">
                <a:solidFill>
                  <a:srgbClr val="1505EB"/>
                </a:solidFill>
              </a:rPr>
              <a:t>Why not a cold collimator?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Timeline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Summary 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400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cern.ch\dfs\Users\c\cmucher\Public\images Ens QTC - Collimateur DS\19__Cryostat-QTC-TCLD__17-05-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1997" y="778186"/>
            <a:ext cx="5969260" cy="41430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Why considering a cold collimator?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838200"/>
            <a:ext cx="5478027" cy="12192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Since it’s cold, no need for cold to warm transitions, hence the </a:t>
            </a:r>
            <a:r>
              <a:rPr lang="en-GB" sz="2000" dirty="0" err="1" smtClean="0"/>
              <a:t>overal</a:t>
            </a:r>
            <a:r>
              <a:rPr lang="en-GB" sz="2000" dirty="0" smtClean="0"/>
              <a:t> installation length may be </a:t>
            </a:r>
            <a:r>
              <a:rPr lang="en-GB" sz="2000" b="1" dirty="0" smtClean="0"/>
              <a:t>shorter</a:t>
            </a:r>
            <a:r>
              <a:rPr lang="en-GB" sz="2000" dirty="0"/>
              <a:t> </a:t>
            </a:r>
            <a:r>
              <a:rPr lang="en-GB" sz="2000" dirty="0" smtClean="0"/>
              <a:t>(-330mm)</a:t>
            </a:r>
          </a:p>
        </p:txBody>
      </p:sp>
      <p:sp>
        <p:nvSpPr>
          <p:cNvPr id="6" name="Oval 5"/>
          <p:cNvSpPr/>
          <p:nvPr/>
        </p:nvSpPr>
        <p:spPr>
          <a:xfrm>
            <a:off x="4419600" y="2590800"/>
            <a:ext cx="360040" cy="8280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934200" y="1869486"/>
            <a:ext cx="360040" cy="8280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 smtClean="0">
              <a:latin typeface="+mj-lt"/>
              <a:cs typeface="Arial" pitchFamily="34" charset="0"/>
            </a:endParaRPr>
          </a:p>
        </p:txBody>
      </p:sp>
      <p:pic>
        <p:nvPicPr>
          <p:cNvPr id="8" name="Picture 3" descr="\\cern.ch\dfs\Users\c\cmucher\Public\images Ens QTC - Collimateur DS\08__Cryostat-QTC-TCLD__17-05-20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9339"/>
          <a:stretch>
            <a:fillRect/>
          </a:stretch>
        </p:blipFill>
        <p:spPr bwMode="auto">
          <a:xfrm>
            <a:off x="-685800" y="3276600"/>
            <a:ext cx="3429000" cy="3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36409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yo collimateur_version 5-2_07-06-10_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433" y="1071545"/>
            <a:ext cx="8459372" cy="520192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3834" y="0"/>
            <a:ext cx="9144000" cy="609600"/>
          </a:xfrm>
          <a:prstGeom prst="rect">
            <a:avLst/>
          </a:prstGeom>
        </p:spPr>
        <p:txBody>
          <a:bodyPr rtlCol="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+mj-cs"/>
              </a:rPr>
              <a:t>Preliminary study</a:t>
            </a:r>
            <a:endParaRPr lang="en-US" sz="2800" b="1" kern="0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4316" y="5877272"/>
            <a:ext cx="1994068" cy="565146"/>
          </a:xfrm>
          <a:prstGeom prst="rect">
            <a:avLst/>
          </a:prstGeom>
          <a:ln w="19050"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6000" rIns="9144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 Duarte Ramos</a:t>
            </a:r>
          </a:p>
          <a:p>
            <a:pPr algn="ctr" fontAlgn="base">
              <a:spcBef>
                <a:spcPct val="0"/>
              </a:spcBef>
            </a:pP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Ch. Mucher</a:t>
            </a: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3242623" y="1463878"/>
            <a:ext cx="1708883" cy="565146"/>
          </a:xfrm>
          <a:prstGeom prst="borderCallout2">
            <a:avLst>
              <a:gd name="adj1" fmla="val 50000"/>
              <a:gd name="adj2" fmla="val 0"/>
              <a:gd name="adj3" fmla="val 49008"/>
              <a:gd name="adj4" fmla="val -14361"/>
              <a:gd name="adj5" fmla="val 138644"/>
              <a:gd name="adj6" fmla="val -51457"/>
            </a:avLst>
          </a:prstGeom>
          <a:ln w="19050"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6000" rIns="9144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External actuation system</a:t>
            </a:r>
          </a:p>
        </p:txBody>
      </p:sp>
      <p:sp>
        <p:nvSpPr>
          <p:cNvPr id="9" name="AutoShape 2"/>
          <p:cNvSpPr>
            <a:spLocks/>
          </p:cNvSpPr>
          <p:nvPr/>
        </p:nvSpPr>
        <p:spPr bwMode="auto">
          <a:xfrm>
            <a:off x="7297228" y="1103839"/>
            <a:ext cx="1708883" cy="318924"/>
          </a:xfrm>
          <a:prstGeom prst="borderCallout2">
            <a:avLst>
              <a:gd name="adj1" fmla="val 50000"/>
              <a:gd name="adj2" fmla="val 0"/>
              <a:gd name="adj3" fmla="val 49008"/>
              <a:gd name="adj4" fmla="val -14361"/>
              <a:gd name="adj5" fmla="val 384619"/>
              <a:gd name="adj6" fmla="val 5976"/>
            </a:avLst>
          </a:prstGeom>
          <a:ln w="19050"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6000" rIns="9144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Cold mass</a:t>
            </a:r>
          </a:p>
        </p:txBody>
      </p:sp>
      <p:sp>
        <p:nvSpPr>
          <p:cNvPr id="10" name="TextBox 9"/>
          <p:cNvSpPr txBox="1"/>
          <p:nvPr/>
        </p:nvSpPr>
        <p:spPr>
          <a:xfrm rot="19723214">
            <a:off x="-38456" y="1217759"/>
            <a:ext cx="3873689" cy="369332"/>
          </a:xfrm>
          <a:prstGeom prst="rect">
            <a:avLst/>
          </a:prstGeom>
          <a:solidFill>
            <a:srgbClr val="FFFF00"/>
          </a:solidFill>
          <a:ln>
            <a:solidFill>
              <a:srgbClr val="1505E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DS collimation pre-study, June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264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Cold Collimation Feasibility Study (CCFS)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685800"/>
            <a:ext cx="8792822" cy="5715000"/>
          </a:xfrm>
        </p:spPr>
        <p:txBody>
          <a:bodyPr/>
          <a:lstStyle/>
          <a:p>
            <a:pPr>
              <a:buNone/>
            </a:pPr>
            <a:r>
              <a:rPr lang="en-US" sz="1400" dirty="0">
                <a:solidFill>
                  <a:srgbClr val="1505EB"/>
                </a:solidFill>
              </a:rPr>
              <a:t>T</a:t>
            </a:r>
            <a:r>
              <a:rPr lang="en-US" sz="1400" dirty="0" smtClean="0">
                <a:solidFill>
                  <a:srgbClr val="1505EB"/>
                </a:solidFill>
              </a:rPr>
              <a:t>he Cold Collimator Feasibility Study (CCFS) worked on the issue in 2011-12:</a:t>
            </a:r>
          </a:p>
          <a:p>
            <a:r>
              <a:rPr lang="en-US" sz="1400" dirty="0" smtClean="0"/>
              <a:t>Verify the feasibility of installing cold collimators, housed in </a:t>
            </a:r>
            <a:r>
              <a:rPr lang="en-US" sz="1400" dirty="0" err="1" smtClean="0"/>
              <a:t>cryo</a:t>
            </a:r>
            <a:r>
              <a:rPr lang="en-US" sz="1400" dirty="0" smtClean="0"/>
              <a:t>-assemblies, in the continuous cryostat during LHC’s LS2, as required by collimation in several machine IR’s (pt.1, 2, 3, 5 and 7)</a:t>
            </a:r>
          </a:p>
          <a:p>
            <a:pPr>
              <a:buNone/>
            </a:pPr>
            <a:endParaRPr lang="en-US" sz="1400" dirty="0" smtClean="0">
              <a:solidFill>
                <a:srgbClr val="1505EB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1505EB"/>
                </a:solidFill>
              </a:rPr>
              <a:t>Specific goals:</a:t>
            </a:r>
          </a:p>
          <a:p>
            <a:pPr lvl="0"/>
            <a:r>
              <a:rPr lang="en-US" sz="1400" dirty="0" smtClean="0"/>
              <a:t>Analyze configurations of cold collimators coupled to 11 T magnets;</a:t>
            </a:r>
          </a:p>
          <a:p>
            <a:pPr lvl="0"/>
            <a:r>
              <a:rPr lang="en-US" sz="1400" dirty="0" smtClean="0"/>
              <a:t>Identify potential show stoppers, related to the layout schemes or operational aspects of the technical systems (vacuum, cryogenics, machine protection, alignment, etc).</a:t>
            </a:r>
          </a:p>
          <a:p>
            <a:pPr lvl="0">
              <a:buNone/>
            </a:pPr>
            <a:endParaRPr lang="en-US" sz="1400" dirty="0" smtClean="0">
              <a:solidFill>
                <a:srgbClr val="1505EB"/>
              </a:solidFill>
            </a:endParaRPr>
          </a:p>
          <a:p>
            <a:pPr lvl="0">
              <a:buNone/>
            </a:pPr>
            <a:r>
              <a:rPr lang="en-US" sz="1400" dirty="0" smtClean="0">
                <a:solidFill>
                  <a:srgbClr val="1505EB"/>
                </a:solidFill>
              </a:rPr>
              <a:t>WG composition:</a:t>
            </a:r>
            <a:r>
              <a:rPr lang="en-US" sz="1400" dirty="0">
                <a:solidFill>
                  <a:srgbClr val="1505EB"/>
                </a:solidFill>
              </a:rPr>
              <a:t> </a:t>
            </a:r>
            <a:endParaRPr lang="en-US" sz="1400" dirty="0" smtClean="0">
              <a:solidFill>
                <a:srgbClr val="1505EB"/>
              </a:solidFill>
            </a:endParaRPr>
          </a:p>
          <a:p>
            <a:pPr lvl="0">
              <a:buNone/>
            </a:pPr>
            <a:r>
              <a:rPr lang="en-US" sz="1400" dirty="0" smtClean="0"/>
              <a:t>	</a:t>
            </a:r>
            <a:r>
              <a:rPr lang="en-US" sz="1400" b="1" dirty="0" smtClean="0"/>
              <a:t>Collimators</a:t>
            </a:r>
            <a:r>
              <a:rPr lang="en-US" sz="1400" dirty="0" smtClean="0"/>
              <a:t>: </a:t>
            </a:r>
            <a:r>
              <a:rPr lang="en-US" sz="1400" dirty="0" err="1" smtClean="0"/>
              <a:t>A.Bertarelli</a:t>
            </a:r>
            <a:r>
              <a:rPr lang="en-US" sz="1400" dirty="0" smtClean="0"/>
              <a:t>, EN-MME; </a:t>
            </a:r>
            <a:r>
              <a:rPr lang="en-US" sz="1400" dirty="0" err="1" smtClean="0"/>
              <a:t>F.Cerutti</a:t>
            </a:r>
            <a:r>
              <a:rPr lang="en-US" sz="1400" dirty="0" smtClean="0"/>
              <a:t>, EN-STI; </a:t>
            </a:r>
            <a:r>
              <a:rPr lang="en-US" sz="1400" b="1" dirty="0" smtClean="0"/>
              <a:t>Vacuum</a:t>
            </a:r>
            <a:r>
              <a:rPr lang="en-US" sz="1400" dirty="0" smtClean="0"/>
              <a:t> : </a:t>
            </a:r>
            <a:r>
              <a:rPr lang="en-US" sz="1400" dirty="0" err="1" smtClean="0"/>
              <a:t>V.Baglin</a:t>
            </a:r>
            <a:r>
              <a:rPr lang="en-US" sz="1400" dirty="0" smtClean="0"/>
              <a:t>, TE-VSC; </a:t>
            </a:r>
            <a:r>
              <a:rPr lang="en-US" sz="1400" b="1" dirty="0" smtClean="0"/>
              <a:t>Cryogenics</a:t>
            </a:r>
            <a:r>
              <a:rPr lang="en-US" sz="1400" dirty="0" smtClean="0"/>
              <a:t> : </a:t>
            </a:r>
            <a:r>
              <a:rPr lang="en-US" sz="1400" dirty="0" err="1" smtClean="0"/>
              <a:t>R.Van</a:t>
            </a:r>
            <a:r>
              <a:rPr lang="en-US" sz="1400" dirty="0" smtClean="0"/>
              <a:t> Weelderen, TE-CRG; </a:t>
            </a:r>
            <a:r>
              <a:rPr lang="fr-FR" sz="1400" b="1" dirty="0" smtClean="0"/>
              <a:t>11 T </a:t>
            </a:r>
            <a:r>
              <a:rPr lang="fr-FR" sz="1400" b="1" dirty="0" err="1" smtClean="0"/>
              <a:t>magnets</a:t>
            </a:r>
            <a:r>
              <a:rPr lang="fr-FR" sz="1400" dirty="0" smtClean="0"/>
              <a:t>: </a:t>
            </a:r>
            <a:r>
              <a:rPr lang="fr-FR" sz="1400" dirty="0" err="1" smtClean="0"/>
              <a:t>M.Karppinen</a:t>
            </a:r>
            <a:r>
              <a:rPr lang="fr-FR" sz="1400" dirty="0" smtClean="0"/>
              <a:t>, TE-MSC</a:t>
            </a:r>
            <a:r>
              <a:rPr lang="en-US" sz="1400" dirty="0" smtClean="0"/>
              <a:t>; </a:t>
            </a:r>
            <a:r>
              <a:rPr lang="en-US" sz="1400" b="1" dirty="0" smtClean="0"/>
              <a:t>Machine optics</a:t>
            </a:r>
            <a:r>
              <a:rPr lang="en-US" sz="1400" dirty="0" smtClean="0"/>
              <a:t>, (</a:t>
            </a:r>
            <a:r>
              <a:rPr lang="en-US" sz="1400" dirty="0" err="1" smtClean="0"/>
              <a:t>R.Assmann</a:t>
            </a:r>
            <a:r>
              <a:rPr lang="en-US" sz="1400" dirty="0" smtClean="0"/>
              <a:t>, BE-OP); </a:t>
            </a:r>
            <a:r>
              <a:rPr lang="en-US" sz="1400" b="1" dirty="0" smtClean="0"/>
              <a:t>Machine Layout, Cryostat &amp; Integration</a:t>
            </a:r>
            <a:r>
              <a:rPr lang="en-US" sz="1400" dirty="0" smtClean="0"/>
              <a:t>: </a:t>
            </a:r>
            <a:r>
              <a:rPr lang="en-US" sz="1400" dirty="0" err="1" smtClean="0"/>
              <a:t>V.Parma</a:t>
            </a:r>
            <a:r>
              <a:rPr lang="en-US" sz="1400" dirty="0" smtClean="0"/>
              <a:t> (</a:t>
            </a:r>
            <a:r>
              <a:rPr lang="en-US" sz="1400" dirty="0" err="1" smtClean="0"/>
              <a:t>J.Ph.Tock</a:t>
            </a:r>
            <a:r>
              <a:rPr lang="en-US" sz="1400" dirty="0" smtClean="0"/>
              <a:t>),TE-MSC; </a:t>
            </a:r>
            <a:r>
              <a:rPr lang="en-US" sz="1400" b="1" dirty="0" smtClean="0"/>
              <a:t>Collimator project leader </a:t>
            </a:r>
            <a:r>
              <a:rPr lang="en-US" sz="1400" dirty="0" smtClean="0"/>
              <a:t>(</a:t>
            </a:r>
            <a:r>
              <a:rPr lang="en-US" sz="1400" dirty="0" err="1" smtClean="0"/>
              <a:t>R.Assmann</a:t>
            </a:r>
            <a:r>
              <a:rPr lang="en-US" sz="1400" dirty="0" smtClean="0"/>
              <a:t>, then replaced by </a:t>
            </a:r>
            <a:r>
              <a:rPr lang="en-US" sz="1400" dirty="0" err="1" smtClean="0"/>
              <a:t>S.Redaelli</a:t>
            </a:r>
            <a:r>
              <a:rPr lang="en-US" sz="1400" dirty="0" smtClean="0"/>
              <a:t>, BE-OP); </a:t>
            </a:r>
            <a:r>
              <a:rPr lang="fr-FR" sz="1400" b="1" dirty="0" smtClean="0"/>
              <a:t>HL LHC </a:t>
            </a:r>
            <a:r>
              <a:rPr lang="fr-FR" sz="1400" b="1" dirty="0" err="1" smtClean="0"/>
              <a:t>project</a:t>
            </a:r>
            <a:r>
              <a:rPr lang="fr-FR" sz="1400" b="1" dirty="0" smtClean="0"/>
              <a:t> leader </a:t>
            </a:r>
            <a:r>
              <a:rPr lang="fr-FR" sz="1400" dirty="0" smtClean="0"/>
              <a:t>(</a:t>
            </a:r>
            <a:r>
              <a:rPr lang="fr-FR" sz="1400" dirty="0" err="1" smtClean="0"/>
              <a:t>L.Rossi</a:t>
            </a:r>
            <a:r>
              <a:rPr lang="fr-FR" sz="1400" dirty="0" smtClean="0"/>
              <a:t>, TE)</a:t>
            </a:r>
          </a:p>
          <a:p>
            <a:pPr>
              <a:buNone/>
            </a:pPr>
            <a:endParaRPr lang="en-US" sz="1400" dirty="0" smtClean="0">
              <a:solidFill>
                <a:srgbClr val="1505EB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1505EB"/>
                </a:solidFill>
              </a:rPr>
              <a:t>Meetings</a:t>
            </a:r>
            <a:r>
              <a:rPr lang="en-US" sz="1400" dirty="0">
                <a:solidFill>
                  <a:srgbClr val="1505EB"/>
                </a:solidFill>
              </a:rPr>
              <a:t>:</a:t>
            </a:r>
          </a:p>
          <a:p>
            <a:r>
              <a:rPr lang="en-US" sz="1400" dirty="0" smtClean="0"/>
              <a:t>Chaired by </a:t>
            </a:r>
            <a:r>
              <a:rPr lang="en-US" sz="1400" dirty="0" err="1" smtClean="0"/>
              <a:t>V.Parma</a:t>
            </a:r>
            <a:r>
              <a:rPr lang="en-US" sz="1400" dirty="0" smtClean="0"/>
              <a:t> (alternate </a:t>
            </a:r>
            <a:r>
              <a:rPr lang="en-US" sz="1400" dirty="0" err="1" smtClean="0"/>
              <a:t>J.Ph.Tock</a:t>
            </a:r>
            <a:r>
              <a:rPr lang="en-US" sz="1400" dirty="0" smtClean="0"/>
              <a:t>); </a:t>
            </a:r>
            <a:r>
              <a:rPr lang="en-US" sz="1400" dirty="0"/>
              <a:t>S</a:t>
            </a:r>
            <a:r>
              <a:rPr lang="en-US" sz="1400" dirty="0" smtClean="0"/>
              <a:t>cientific secretary (all, at turns)</a:t>
            </a:r>
          </a:p>
          <a:p>
            <a:r>
              <a:rPr lang="en-US" sz="1400" dirty="0" smtClean="0"/>
              <a:t>Minutes </a:t>
            </a:r>
            <a:r>
              <a:rPr lang="en-US" sz="1400" dirty="0"/>
              <a:t>and workspace: </a:t>
            </a:r>
            <a:r>
              <a:rPr lang="en-US" sz="1400" dirty="0">
                <a:hlinkClick r:id="rId2"/>
              </a:rPr>
              <a:t>https://espace.cern.ch/CCFS/default.aspx</a:t>
            </a:r>
            <a:r>
              <a:rPr lang="en-US" sz="1400" dirty="0"/>
              <a:t> </a:t>
            </a:r>
          </a:p>
          <a:p>
            <a:pPr>
              <a:buNone/>
            </a:pPr>
            <a:endParaRPr lang="en-US" sz="1400" dirty="0" smtClean="0">
              <a:solidFill>
                <a:srgbClr val="1505EB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rgbClr val="1505EB"/>
                </a:solidFill>
              </a:rPr>
              <a:t>Reporting</a:t>
            </a:r>
            <a:r>
              <a:rPr lang="en-US" sz="1400" dirty="0">
                <a:solidFill>
                  <a:srgbClr val="1505EB"/>
                </a:solidFill>
              </a:rPr>
              <a:t>:</a:t>
            </a:r>
          </a:p>
          <a:p>
            <a:r>
              <a:rPr lang="en-US" sz="1400" dirty="0"/>
              <a:t>Collimation Upgrade Management Meeting:</a:t>
            </a:r>
          </a:p>
          <a:p>
            <a:pPr lvl="1"/>
            <a:r>
              <a:rPr lang="en-US" sz="1200" dirty="0"/>
              <a:t>February 2012, status </a:t>
            </a:r>
            <a:r>
              <a:rPr lang="en-US" sz="1200" dirty="0" smtClean="0"/>
              <a:t>reported </a:t>
            </a:r>
            <a:r>
              <a:rPr lang="en-US" sz="1200" dirty="0"/>
              <a:t>by </a:t>
            </a:r>
            <a:r>
              <a:rPr lang="en-US" sz="1200" dirty="0" err="1"/>
              <a:t>V.Parma</a:t>
            </a:r>
            <a:endParaRPr lang="en-US" sz="1200" dirty="0"/>
          </a:p>
          <a:p>
            <a:pPr lvl="1"/>
            <a:r>
              <a:rPr lang="en-US" sz="1200" dirty="0"/>
              <a:t>January 2013, status reported by </a:t>
            </a:r>
            <a:r>
              <a:rPr lang="en-US" sz="1200" dirty="0" err="1"/>
              <a:t>D.Ramos</a:t>
            </a:r>
            <a:endParaRPr lang="en-US" sz="1200" dirty="0"/>
          </a:p>
          <a:p>
            <a:pPr marL="0" lvl="0" indent="0">
              <a:buNone/>
            </a:pPr>
            <a:endParaRPr lang="en-US" sz="1400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solidFill>
                  <a:srgbClr val="1505EB"/>
                </a:solidFill>
              </a:rPr>
              <a:t>T</a:t>
            </a:r>
            <a:r>
              <a:rPr lang="en-US" sz="2400" dirty="0" smtClean="0">
                <a:solidFill>
                  <a:srgbClr val="1505EB"/>
                </a:solidFill>
              </a:rPr>
              <a:t>he LTC (TCLD collimators in warm sections of the DS)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LTC integration issues in Pts.1,2,3,5 and 7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Options for an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11T+collimator assembly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Warm collimator option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Why not a cold collimator?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Timeline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Summary 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126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findings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Cold </a:t>
            </a:r>
            <a:r>
              <a:rPr lang="en-US" sz="2000" dirty="0"/>
              <a:t>collimator version brings </a:t>
            </a:r>
            <a:r>
              <a:rPr lang="en-US" sz="2000" dirty="0">
                <a:solidFill>
                  <a:srgbClr val="1505EB"/>
                </a:solidFill>
              </a:rPr>
              <a:t>limited advantage in longitudinal </a:t>
            </a:r>
            <a:r>
              <a:rPr lang="en-US" sz="2000" dirty="0" smtClean="0">
                <a:solidFill>
                  <a:srgbClr val="1505EB"/>
                </a:solidFill>
              </a:rPr>
              <a:t>compactness  (-330 mm of CWT) </a:t>
            </a:r>
            <a:r>
              <a:rPr lang="en-US" sz="2000" dirty="0"/>
              <a:t>as compared to </a:t>
            </a:r>
            <a:r>
              <a:rPr lang="en-US" sz="2000" dirty="0" smtClean="0"/>
              <a:t>a warm version </a:t>
            </a:r>
          </a:p>
          <a:p>
            <a:pPr marL="0" indent="0">
              <a:buNone/>
            </a:pPr>
            <a:endParaRPr lang="en-US" sz="1050" dirty="0" smtClean="0"/>
          </a:p>
          <a:p>
            <a:r>
              <a:rPr lang="en-US" sz="2000" dirty="0" smtClean="0"/>
              <a:t>…while adding </a:t>
            </a:r>
            <a:r>
              <a:rPr lang="en-US" sz="2000" dirty="0" smtClean="0">
                <a:solidFill>
                  <a:srgbClr val="1505EB"/>
                </a:solidFill>
              </a:rPr>
              <a:t>technological complexity and challenges:</a:t>
            </a:r>
          </a:p>
          <a:p>
            <a:pPr lvl="1"/>
            <a:r>
              <a:rPr lang="en-US" sz="1600" b="1" dirty="0" smtClean="0"/>
              <a:t>Risk on machine availability</a:t>
            </a:r>
            <a:r>
              <a:rPr lang="en-US" sz="1600" dirty="0" smtClean="0"/>
              <a:t>: moving </a:t>
            </a:r>
            <a:r>
              <a:rPr lang="en-US" sz="1600" dirty="0"/>
              <a:t>parts into the LHC continuous </a:t>
            </a:r>
            <a:r>
              <a:rPr lang="en-US" sz="1600" dirty="0" smtClean="0"/>
              <a:t>cryostat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smtClean="0"/>
              <a:t>machine </a:t>
            </a:r>
            <a:r>
              <a:rPr lang="en-US" sz="1600" dirty="0"/>
              <a:t>warm-up for </a:t>
            </a:r>
            <a:r>
              <a:rPr lang="en-US" sz="1600" dirty="0" smtClean="0"/>
              <a:t>interventions</a:t>
            </a:r>
          </a:p>
          <a:p>
            <a:pPr lvl="1"/>
            <a:r>
              <a:rPr lang="en-US" sz="1600" b="1" dirty="0" smtClean="0"/>
              <a:t>Integration of beam vacuum functionalities: </a:t>
            </a:r>
          </a:p>
          <a:p>
            <a:pPr lvl="2"/>
            <a:r>
              <a:rPr lang="en-US" sz="1200" b="1" dirty="0" err="1" smtClean="0"/>
              <a:t>Minimise</a:t>
            </a:r>
            <a:r>
              <a:rPr lang="en-US" sz="1200" b="1" dirty="0" smtClean="0"/>
              <a:t> gas </a:t>
            </a:r>
            <a:r>
              <a:rPr lang="en-US" sz="1200" b="1" dirty="0" err="1" smtClean="0"/>
              <a:t>reservori</a:t>
            </a:r>
            <a:r>
              <a:rPr lang="en-US" sz="1200" b="1" dirty="0" smtClean="0"/>
              <a:t>: </a:t>
            </a:r>
            <a:r>
              <a:rPr lang="en-US" sz="1200" b="1" dirty="0" smtClean="0">
                <a:sym typeface="Wingdings"/>
              </a:rPr>
              <a:t> </a:t>
            </a:r>
            <a:r>
              <a:rPr lang="en-US" sz="1200" b="1" dirty="0" err="1" smtClean="0">
                <a:sym typeface="Wingdings"/>
              </a:rPr>
              <a:t>b</a:t>
            </a:r>
            <a:r>
              <a:rPr lang="en-US" sz="1200" b="1" dirty="0" err="1" smtClean="0"/>
              <a:t>akeout</a:t>
            </a:r>
            <a:r>
              <a:rPr lang="en-US" sz="1200" b="1" dirty="0" smtClean="0"/>
              <a:t> as a must; i.e. cold gate valves</a:t>
            </a:r>
          </a:p>
          <a:p>
            <a:pPr lvl="2"/>
            <a:r>
              <a:rPr lang="en-US" sz="1200" b="1" dirty="0" smtClean="0"/>
              <a:t>Control of vacuum dynamics: </a:t>
            </a:r>
            <a:r>
              <a:rPr lang="en-US" sz="1200" b="1" dirty="0" smtClean="0">
                <a:sym typeface="Wingdings"/>
              </a:rPr>
              <a:t> beam screens, perforated BS for H2 pumping to cold bore</a:t>
            </a:r>
          </a:p>
          <a:p>
            <a:pPr lvl="2"/>
            <a:r>
              <a:rPr lang="en-US" sz="1200" dirty="0" smtClean="0"/>
              <a:t>T collimator &gt; 90 K (avoid CO2 instabilities), and &lt; 150 K (avoid H2O instabilities) </a:t>
            </a:r>
            <a:endParaRPr lang="en-US" sz="1200" b="1" dirty="0" smtClean="0"/>
          </a:p>
          <a:p>
            <a:pPr lvl="1"/>
            <a:r>
              <a:rPr lang="en-US" sz="1600" b="1" dirty="0" smtClean="0"/>
              <a:t>Development R&amp;D </a:t>
            </a:r>
            <a:r>
              <a:rPr lang="en-US" sz="1600" dirty="0" smtClean="0"/>
              <a:t>(i.e. cost/human resources/time) essentially in  :</a:t>
            </a:r>
          </a:p>
          <a:p>
            <a:pPr lvl="2"/>
            <a:r>
              <a:rPr lang="en-US" sz="1200" dirty="0" smtClean="0"/>
              <a:t>Beam </a:t>
            </a:r>
            <a:r>
              <a:rPr lang="en-US" sz="1200" dirty="0"/>
              <a:t>vacuum </a:t>
            </a:r>
            <a:r>
              <a:rPr lang="en-US" sz="1200" dirty="0" smtClean="0"/>
              <a:t>dynamics</a:t>
            </a:r>
          </a:p>
          <a:p>
            <a:pPr lvl="2"/>
            <a:r>
              <a:rPr lang="en-US" sz="1200" dirty="0" smtClean="0"/>
              <a:t>Cold gate valves  </a:t>
            </a:r>
            <a:r>
              <a:rPr lang="en-US" sz="1200" dirty="0"/>
              <a:t>(not available on the market</a:t>
            </a:r>
            <a:r>
              <a:rPr lang="en-US" sz="1200" dirty="0" smtClean="0"/>
              <a:t>) </a:t>
            </a:r>
          </a:p>
          <a:p>
            <a:pPr lvl="2"/>
            <a:r>
              <a:rPr lang="en-US" sz="1200" dirty="0"/>
              <a:t>C</a:t>
            </a:r>
            <a:r>
              <a:rPr lang="en-US" sz="1200" dirty="0" smtClean="0"/>
              <a:t>ollimator mechanics</a:t>
            </a:r>
          </a:p>
          <a:p>
            <a:pPr lvl="2"/>
            <a:r>
              <a:rPr lang="en-US" sz="1200" dirty="0" smtClean="0"/>
              <a:t>Vacuum </a:t>
            </a:r>
            <a:r>
              <a:rPr lang="en-US" sz="1200" dirty="0"/>
              <a:t>chamber and </a:t>
            </a:r>
            <a:r>
              <a:rPr lang="en-US" sz="1200" dirty="0" smtClean="0"/>
              <a:t>cooling</a:t>
            </a:r>
          </a:p>
          <a:p>
            <a:pPr lvl="2"/>
            <a:r>
              <a:rPr lang="en-US" sz="1200" dirty="0" smtClean="0"/>
              <a:t>Support </a:t>
            </a:r>
            <a:r>
              <a:rPr lang="en-US" sz="1200" dirty="0"/>
              <a:t>and </a:t>
            </a:r>
            <a:r>
              <a:rPr lang="en-US" sz="1200" dirty="0" smtClean="0"/>
              <a:t>alignment</a:t>
            </a:r>
          </a:p>
          <a:p>
            <a:pPr lvl="1"/>
            <a:r>
              <a:rPr lang="en-US" sz="1600" b="1" dirty="0"/>
              <a:t>New </a:t>
            </a:r>
            <a:r>
              <a:rPr lang="en-US" sz="1600" b="1" dirty="0" smtClean="0"/>
              <a:t>concept: </a:t>
            </a:r>
            <a:r>
              <a:rPr lang="en-US" sz="1600" dirty="0" smtClean="0"/>
              <a:t>jaw </a:t>
            </a:r>
            <a:r>
              <a:rPr lang="en-US" sz="1600" dirty="0"/>
              <a:t>at </a:t>
            </a:r>
            <a:r>
              <a:rPr lang="en-US" sz="1600" dirty="0" smtClean="0"/>
              <a:t>&gt; 90 K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requires cryogenics cooling circuitry</a:t>
            </a:r>
            <a:endParaRPr lang="en-US" sz="1600" dirty="0"/>
          </a:p>
          <a:p>
            <a:pPr lvl="1"/>
            <a:r>
              <a:rPr lang="en-US" sz="1600" b="1" dirty="0"/>
              <a:t>New </a:t>
            </a:r>
            <a:r>
              <a:rPr lang="en-US" sz="1600" b="1" dirty="0" smtClean="0"/>
              <a:t>designs:</a:t>
            </a:r>
            <a:r>
              <a:rPr lang="en-US" sz="1600" dirty="0" smtClean="0"/>
              <a:t> </a:t>
            </a:r>
            <a:r>
              <a:rPr lang="en-US" sz="1600" dirty="0"/>
              <a:t>validation requires </a:t>
            </a:r>
            <a:r>
              <a:rPr lang="en-US" sz="1600" dirty="0" smtClean="0"/>
              <a:t>lots </a:t>
            </a:r>
            <a:r>
              <a:rPr lang="en-US" sz="1600" dirty="0"/>
              <a:t>of </a:t>
            </a:r>
            <a:r>
              <a:rPr lang="en-US" sz="1600" dirty="0" smtClean="0"/>
              <a:t>testing</a:t>
            </a:r>
            <a:endParaRPr lang="en-US" sz="1600" dirty="0"/>
          </a:p>
          <a:p>
            <a:pPr lvl="1"/>
            <a:r>
              <a:rPr lang="en-US" sz="1600" b="1" dirty="0" smtClean="0"/>
              <a:t>Engineering resources: </a:t>
            </a:r>
            <a:r>
              <a:rPr lang="en-US" sz="1600" dirty="0" smtClean="0"/>
              <a:t>heavy needs</a:t>
            </a: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Considering the marginal advantage and it is </a:t>
            </a:r>
            <a:r>
              <a:rPr lang="en-US" sz="2000" dirty="0" smtClean="0">
                <a:solidFill>
                  <a:srgbClr val="1505EB"/>
                </a:solidFill>
              </a:rPr>
              <a:t>recommended not to pursue any further effort</a:t>
            </a:r>
            <a:r>
              <a:rPr lang="en-US" sz="2000" dirty="0" smtClean="0"/>
              <a:t> on a cold collimator version</a:t>
            </a:r>
          </a:p>
          <a:p>
            <a:endParaRPr lang="en-US" sz="2000" dirty="0" smtClean="0"/>
          </a:p>
          <a:p>
            <a:endParaRPr lang="en-US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3089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T</a:t>
            </a:r>
            <a:r>
              <a:rPr lang="en-US" sz="2400" dirty="0" smtClean="0">
                <a:solidFill>
                  <a:schemeClr val="bg2"/>
                </a:solidFill>
              </a:rPr>
              <a:t>he LTC (TCLD collimators in warm sections of the DS)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LTC integration issues in Pts.1,2,3,5 and 7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Options for an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11T+collimator assembly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Warm collimator option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Why not a cold collimator?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rgbClr val="1505EB"/>
                </a:solidFill>
              </a:rPr>
              <a:t>Timeline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Summary 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400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6854" cy="764243"/>
          </a:xfrm>
        </p:spPr>
        <p:txBody>
          <a:bodyPr>
            <a:normAutofit/>
          </a:bodyPr>
          <a:lstStyle/>
          <a:p>
            <a:r>
              <a:rPr lang="en-US" dirty="0" smtClean="0"/>
              <a:t>Timeline for LS2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64243"/>
            <a:ext cx="8096250" cy="22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29091" y="3272165"/>
            <a:ext cx="3811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 T + collimators </a:t>
            </a:r>
            <a:r>
              <a:rPr lang="en-US" sz="1600" dirty="0" err="1" smtClean="0"/>
              <a:t>assy</a:t>
            </a:r>
            <a:r>
              <a:rPr lang="en-US" sz="1600" dirty="0" smtClean="0"/>
              <a:t> ready for installation</a:t>
            </a:r>
            <a:endParaRPr lang="en-GB" sz="1600" dirty="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3276600" y="3962400"/>
            <a:ext cx="914400" cy="2"/>
          </a:xfrm>
          <a:prstGeom prst="straightConnector1">
            <a:avLst/>
          </a:prstGeom>
          <a:ln w="50800" cap="sq">
            <a:solidFill>
              <a:srgbClr val="FF0000"/>
            </a:solidFill>
            <a:bevel/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48175" y="3763119"/>
            <a:ext cx="2658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 T + collimators </a:t>
            </a:r>
            <a:r>
              <a:rPr lang="en-US" sz="1600" dirty="0" err="1" smtClean="0"/>
              <a:t>assy</a:t>
            </a:r>
            <a:r>
              <a:rPr lang="en-US" sz="1600" dirty="0" smtClean="0"/>
              <a:t> testing</a:t>
            </a:r>
            <a:endParaRPr lang="en-GB" sz="16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939926" y="4343400"/>
            <a:ext cx="1022474" cy="0"/>
          </a:xfrm>
          <a:prstGeom prst="straightConnector1">
            <a:avLst/>
          </a:prstGeom>
          <a:ln w="50800" cap="sq">
            <a:solidFill>
              <a:srgbClr val="FF0000"/>
            </a:solidFill>
            <a:bevel/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314389" y="4802777"/>
            <a:ext cx="625537" cy="0"/>
          </a:xfrm>
          <a:prstGeom prst="straightConnector1">
            <a:avLst/>
          </a:prstGeom>
          <a:ln w="50800" cap="sq">
            <a:solidFill>
              <a:srgbClr val="FF0000"/>
            </a:solidFill>
            <a:bevel/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14389" y="1981200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937646" y="2005931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565463" y="2013855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40927" y="2057400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02527" y="2002965"/>
            <a:ext cx="0" cy="3581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54436" y="4208959"/>
            <a:ext cx="3277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 T + collimators cryostat assembly</a:t>
            </a:r>
            <a:endParaRPr lang="en-GB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4460964" y="4648200"/>
            <a:ext cx="2013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Cryostat procurement</a:t>
            </a:r>
            <a:endParaRPr lang="en-GB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4477225" y="5068482"/>
            <a:ext cx="4190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 T + collimators cryostat Engineering &amp; Design</a:t>
            </a:r>
            <a:endParaRPr lang="en-GB" sz="16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695969" y="5251272"/>
            <a:ext cx="931188" cy="0"/>
          </a:xfrm>
          <a:prstGeom prst="straightConnector1">
            <a:avLst/>
          </a:prstGeom>
          <a:ln w="50800" cap="sq">
            <a:solidFill>
              <a:srgbClr val="FF0000"/>
            </a:solidFill>
            <a:bevel/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33400" y="5562600"/>
            <a:ext cx="984035" cy="113759"/>
            <a:chOff x="95250" y="5521693"/>
            <a:chExt cx="1650785" cy="0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95250" y="5521693"/>
              <a:ext cx="1523940" cy="0"/>
            </a:xfrm>
            <a:prstGeom prst="straightConnector1">
              <a:avLst/>
            </a:prstGeom>
            <a:ln w="50800" cap="sq">
              <a:solidFill>
                <a:srgbClr val="FF0000"/>
              </a:solidFill>
              <a:prstDash val="sysDash"/>
              <a:bevel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1587715" y="5521693"/>
              <a:ext cx="158320" cy="0"/>
            </a:xfrm>
            <a:prstGeom prst="straightConnector1">
              <a:avLst/>
            </a:prstGeom>
            <a:ln w="50800" cap="sq">
              <a:solidFill>
                <a:srgbClr val="FF0000"/>
              </a:solidFill>
              <a:bevel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4492465" y="5452646"/>
            <a:ext cx="389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Latest start of Engineering &amp; Detailed design</a:t>
            </a:r>
            <a:endParaRPr lang="en-GB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1371600" y="6324600"/>
            <a:ext cx="721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505EB"/>
                </a:solidFill>
              </a:rPr>
              <a:t>T</a:t>
            </a:r>
            <a:r>
              <a:rPr lang="en-US" i="1" dirty="0" smtClean="0">
                <a:solidFill>
                  <a:srgbClr val="1505EB"/>
                </a:solidFill>
              </a:rPr>
              <a:t>o be elaborated based on collimation needs (i.e. no. of  assemblies needed)</a:t>
            </a:r>
            <a:endParaRPr lang="en-GB" i="1" dirty="0">
              <a:solidFill>
                <a:srgbClr val="1505EB"/>
              </a:solidFill>
            </a:endParaRPr>
          </a:p>
        </p:txBody>
      </p:sp>
      <p:sp>
        <p:nvSpPr>
          <p:cNvPr id="23" name="Explosion 1 22"/>
          <p:cNvSpPr/>
          <p:nvPr/>
        </p:nvSpPr>
        <p:spPr>
          <a:xfrm>
            <a:off x="1524000" y="5444495"/>
            <a:ext cx="288863" cy="28792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Explosion 1 67"/>
          <p:cNvSpPr/>
          <p:nvPr/>
        </p:nvSpPr>
        <p:spPr>
          <a:xfrm>
            <a:off x="3996495" y="3297480"/>
            <a:ext cx="288863" cy="28792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ular Callout 25"/>
          <p:cNvSpPr/>
          <p:nvPr/>
        </p:nvSpPr>
        <p:spPr>
          <a:xfrm>
            <a:off x="1702527" y="3505200"/>
            <a:ext cx="1862936" cy="304800"/>
          </a:xfrm>
          <a:prstGeom prst="wedgeRoundRectCallout">
            <a:avLst>
              <a:gd name="adj1" fmla="val 36411"/>
              <a:gd name="adj2" fmla="val 2074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1st  11T proto 2-in-1  </a:t>
            </a:r>
          </a:p>
          <a:p>
            <a:pPr algn="ctr"/>
            <a:r>
              <a:rPr lang="fr-FR" sz="1200" dirty="0" smtClean="0"/>
              <a:t>(</a:t>
            </a:r>
            <a:r>
              <a:rPr lang="fr-FR" sz="1200" dirty="0" err="1" smtClean="0"/>
              <a:t>c.f.r</a:t>
            </a:r>
            <a:r>
              <a:rPr lang="fr-FR" sz="1200" dirty="0" smtClean="0"/>
              <a:t>. </a:t>
            </a:r>
            <a:r>
              <a:rPr lang="fr-FR" sz="1200" dirty="0" err="1" smtClean="0"/>
              <a:t>M.Karrpinen’s</a:t>
            </a:r>
            <a:r>
              <a:rPr lang="fr-FR" sz="1200" dirty="0" smtClean="0"/>
              <a:t> talk)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586218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1505EB"/>
                </a:solidFill>
              </a:rPr>
              <a:t>LTC option </a:t>
            </a:r>
            <a:r>
              <a:rPr lang="en-US" sz="1800" dirty="0" smtClean="0"/>
              <a:t>is </a:t>
            </a:r>
            <a:r>
              <a:rPr lang="en-US" sz="1800" dirty="0" smtClean="0">
                <a:solidFill>
                  <a:srgbClr val="29C729"/>
                </a:solidFill>
              </a:rPr>
              <a:t>viable</a:t>
            </a:r>
            <a:r>
              <a:rPr lang="en-US" sz="1800" dirty="0" smtClean="0"/>
              <a:t> but remains a </a:t>
            </a:r>
            <a:r>
              <a:rPr lang="en-US" sz="1800" dirty="0" smtClean="0">
                <a:solidFill>
                  <a:srgbClr val="FF0000"/>
                </a:solidFill>
              </a:rPr>
              <a:t>heavy</a:t>
            </a:r>
            <a:r>
              <a:rPr lang="en-US" sz="1800" dirty="0" smtClean="0"/>
              <a:t> option; is at present the only one which satisfies machine integration in the DS.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1505EB"/>
                </a:solidFill>
              </a:rPr>
              <a:t>LTC option </a:t>
            </a:r>
            <a:r>
              <a:rPr lang="en-US" sz="1800" dirty="0" smtClean="0"/>
              <a:t>was studied in detail for IR3; it remains possible for other points of interest (no showstopper so far) but considering the complexity and specificity of </a:t>
            </a:r>
            <a:r>
              <a:rPr lang="en-US" sz="1800" dirty="0" smtClean="0">
                <a:solidFill>
                  <a:srgbClr val="FF0000"/>
                </a:solidFill>
              </a:rPr>
              <a:t>each point it should be studied in detail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1505EB"/>
                </a:solidFill>
              </a:rPr>
              <a:t>“11T+collimator”</a:t>
            </a:r>
            <a:r>
              <a:rPr lang="en-US" sz="1800" dirty="0">
                <a:solidFill>
                  <a:srgbClr val="1505EB"/>
                </a:solidFill>
              </a:rPr>
              <a:t> option</a:t>
            </a:r>
            <a:r>
              <a:rPr lang="en-US" sz="1800" dirty="0" smtClean="0">
                <a:solidFill>
                  <a:srgbClr val="1505EB"/>
                </a:solidFill>
              </a:rPr>
              <a:t> </a:t>
            </a:r>
            <a:r>
              <a:rPr lang="en-US" sz="1800" dirty="0" smtClean="0"/>
              <a:t>(with a 1 m W jaw) </a:t>
            </a:r>
            <a:r>
              <a:rPr lang="en-US" sz="1800" dirty="0" smtClean="0">
                <a:solidFill>
                  <a:srgbClr val="FF0000"/>
                </a:solidFill>
              </a:rPr>
              <a:t>still does not fit </a:t>
            </a:r>
            <a:r>
              <a:rPr lang="en-US" sz="1800" dirty="0" smtClean="0"/>
              <a:t>in a standard dipole gap.  Should now move to a conceptual and detailed design phase.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>
                <a:solidFill>
                  <a:srgbClr val="1505EB"/>
                </a:solidFill>
              </a:rPr>
              <a:t>“11T+collimator” option </a:t>
            </a:r>
            <a:r>
              <a:rPr lang="en-US" sz="1800" dirty="0" smtClean="0">
                <a:solidFill>
                  <a:srgbClr val="29C729"/>
                </a:solidFill>
              </a:rPr>
              <a:t>can be successful </a:t>
            </a:r>
            <a:r>
              <a:rPr lang="en-US" sz="1800" dirty="0" smtClean="0"/>
              <a:t>only if several items are re-designed/optimized in parallel (i.e. all actors concerned have to play the same game!).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In order </a:t>
            </a:r>
            <a:r>
              <a:rPr lang="en-US" sz="1800" dirty="0" smtClean="0">
                <a:solidFill>
                  <a:srgbClr val="1505EB"/>
                </a:solidFill>
              </a:rPr>
              <a:t>to be ready for LS2</a:t>
            </a:r>
            <a:r>
              <a:rPr lang="en-US" sz="1800" dirty="0" smtClean="0"/>
              <a:t>, there is </a:t>
            </a:r>
            <a:r>
              <a:rPr lang="en-US" sz="1800" dirty="0" smtClean="0">
                <a:solidFill>
                  <a:srgbClr val="FF0000"/>
                </a:solidFill>
              </a:rPr>
              <a:t>a heavy design work ahead </a:t>
            </a:r>
            <a:r>
              <a:rPr lang="en-US" sz="1800" dirty="0" smtClean="0"/>
              <a:t>(which should start now) which should be supported by </a:t>
            </a:r>
            <a:r>
              <a:rPr lang="en-US" sz="1800" dirty="0" smtClean="0">
                <a:solidFill>
                  <a:srgbClr val="FF0000"/>
                </a:solidFill>
              </a:rPr>
              <a:t>construction of prototypes and/or mock-ups </a:t>
            </a:r>
            <a:r>
              <a:rPr lang="en-US" sz="1800" dirty="0" smtClean="0"/>
              <a:t>and a qualification program before the machine units are constructed.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1505EB"/>
                </a:solidFill>
              </a:rPr>
              <a:t>“cold collimator” option </a:t>
            </a:r>
            <a:r>
              <a:rPr lang="en-US" sz="1800" dirty="0" smtClean="0"/>
              <a:t>is </a:t>
            </a:r>
            <a:r>
              <a:rPr lang="en-US" sz="1800" dirty="0" smtClean="0">
                <a:solidFill>
                  <a:srgbClr val="FF0000"/>
                </a:solidFill>
              </a:rPr>
              <a:t>not considered a viable and interesting one</a:t>
            </a:r>
            <a:r>
              <a:rPr lang="en-US" sz="1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76944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Answers to specific </a:t>
            </a:r>
            <a:r>
              <a:rPr lang="en-US" sz="2400" dirty="0"/>
              <a:t>questions from </a:t>
            </a:r>
            <a:r>
              <a:rPr lang="en-US" sz="2400" dirty="0" err="1"/>
              <a:t>S.Redaelli</a:t>
            </a:r>
            <a:r>
              <a:rPr lang="en-US" sz="2400" dirty="0"/>
              <a:t> for the review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Recent developments and final design choice: “warm” </a:t>
            </a:r>
            <a:r>
              <a:rPr lang="en-US" sz="2000" dirty="0" err="1"/>
              <a:t>vs</a:t>
            </a:r>
            <a:r>
              <a:rPr lang="en-US" sz="2000" dirty="0"/>
              <a:t> “cold” design: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505EB"/>
                </a:solidFill>
              </a:rPr>
              <a:t>Answer:</a:t>
            </a:r>
            <a:r>
              <a:rPr lang="en-US" sz="2000" dirty="0">
                <a:solidFill>
                  <a:srgbClr val="29C729"/>
                </a:solidFill>
              </a:rPr>
              <a:t> Yes: “warm</a:t>
            </a:r>
            <a:r>
              <a:rPr lang="en-US" sz="2000" dirty="0" smtClean="0">
                <a:solidFill>
                  <a:srgbClr val="29C729"/>
                </a:solidFill>
              </a:rPr>
              <a:t>” 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Integration issues and feasibility in the different IRs: IR1/2/5/3/7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505EB"/>
                </a:solidFill>
              </a:rPr>
              <a:t>Answer:</a:t>
            </a:r>
            <a:r>
              <a:rPr lang="en-US" sz="2000" dirty="0">
                <a:solidFill>
                  <a:srgbClr val="29C729"/>
                </a:solidFill>
              </a:rPr>
              <a:t> </a:t>
            </a:r>
            <a:r>
              <a:rPr lang="en-US" sz="2000" dirty="0" smtClean="0">
                <a:solidFill>
                  <a:srgbClr val="29C729"/>
                </a:solidFill>
              </a:rPr>
              <a:t>Yes, </a:t>
            </a:r>
            <a:r>
              <a:rPr lang="en-US" sz="2000" dirty="0" smtClean="0">
                <a:solidFill>
                  <a:srgbClr val="FF0000"/>
                </a:solidFill>
              </a:rPr>
              <a:t>but IR dependent: dedicated studies needed to rule out possible show-stoppers</a:t>
            </a: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/>
              <a:t>Can/should we still keep open to option of moving magnets around in DS’s?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505EB"/>
                </a:solidFill>
              </a:rPr>
              <a:t>Answer:</a:t>
            </a:r>
            <a:r>
              <a:rPr lang="en-US" sz="2000" dirty="0">
                <a:solidFill>
                  <a:srgbClr val="29C729"/>
                </a:solidFill>
              </a:rPr>
              <a:t> </a:t>
            </a:r>
            <a:r>
              <a:rPr lang="en-US" sz="2000" dirty="0" smtClean="0">
                <a:solidFill>
                  <a:srgbClr val="29C729"/>
                </a:solidFill>
              </a:rPr>
              <a:t>Yes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Review issues for different IR: Is it worth in all cases betting on the 11T dipoles?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505EB"/>
                </a:solidFill>
              </a:rPr>
              <a:t>Answer:</a:t>
            </a:r>
            <a:r>
              <a:rPr lang="en-US" sz="2000" dirty="0">
                <a:solidFill>
                  <a:srgbClr val="29C729"/>
                </a:solidFill>
              </a:rPr>
              <a:t> T</a:t>
            </a:r>
            <a:r>
              <a:rPr lang="en-US" sz="2000" dirty="0" smtClean="0">
                <a:solidFill>
                  <a:srgbClr val="29C729"/>
                </a:solidFill>
              </a:rPr>
              <a:t>his is the most convenient solution. Adequate resources allocation should be ensured depending on the extent of the collimation needs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94843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38400"/>
            <a:ext cx="8680174" cy="58012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6934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124200"/>
            <a:ext cx="8680174" cy="580126"/>
          </a:xfrm>
        </p:spPr>
        <p:txBody>
          <a:bodyPr/>
          <a:lstStyle/>
          <a:p>
            <a:r>
              <a:rPr lang="en-US" dirty="0" smtClean="0"/>
              <a:t>Spare 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4354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3682" r="8910" b="6807"/>
          <a:stretch/>
        </p:blipFill>
        <p:spPr bwMode="auto">
          <a:xfrm>
            <a:off x="152400" y="479574"/>
            <a:ext cx="8813962" cy="622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9277"/>
            <a:ext cx="8680174" cy="580126"/>
          </a:xfrm>
        </p:spPr>
        <p:txBody>
          <a:bodyPr/>
          <a:lstStyle/>
          <a:p>
            <a:r>
              <a:rPr lang="en-US" sz="2800" dirty="0" smtClean="0"/>
              <a:t>QTC </a:t>
            </a:r>
            <a:r>
              <a:rPr lang="en-US" sz="2800" dirty="0" err="1" smtClean="0"/>
              <a:t>assy</a:t>
            </a:r>
            <a:r>
              <a:rPr lang="en-US" sz="2800" dirty="0" smtClean="0"/>
              <a:t> </a:t>
            </a:r>
            <a:r>
              <a:rPr lang="en-US" sz="2800" dirty="0" err="1" smtClean="0"/>
              <a:t>drwg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247048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52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Differences are coming from the DFBA type and the elements on the IR side.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5285" t="63643" r="28692" b="8571"/>
          <a:stretch>
            <a:fillRect/>
          </a:stretch>
        </p:blipFill>
        <p:spPr bwMode="auto">
          <a:xfrm>
            <a:off x="0" y="990600"/>
            <a:ext cx="4267200" cy="262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0" y="685800"/>
            <a:ext cx="17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P3 for reference: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76891" t="63859" r="7027" b="9333"/>
          <a:stretch>
            <a:fillRect/>
          </a:stretch>
        </p:blipFill>
        <p:spPr bwMode="auto">
          <a:xfrm>
            <a:off x="5029200" y="1066800"/>
            <a:ext cx="3962400" cy="234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62400" y="35814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 (5):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8643" t="4571" r="9914" b="66366"/>
          <a:stretch>
            <a:fillRect/>
          </a:stretch>
        </p:blipFill>
        <p:spPr bwMode="auto">
          <a:xfrm>
            <a:off x="0" y="4191000"/>
            <a:ext cx="475488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62650" t="3810" r="15980" b="64910"/>
          <a:stretch>
            <a:fillRect/>
          </a:stretch>
        </p:blipFill>
        <p:spPr bwMode="auto">
          <a:xfrm>
            <a:off x="4419600" y="4100146"/>
            <a:ext cx="4724400" cy="24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85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Differences are coming from the DFBA type and the elements on the IR side.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5284" t="37831" r="3513" b="35067"/>
          <a:stretch>
            <a:fillRect/>
          </a:stretch>
        </p:blipFill>
        <p:spPr bwMode="auto">
          <a:xfrm>
            <a:off x="-1" y="3810000"/>
            <a:ext cx="914400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52800" y="762000"/>
            <a:ext cx="196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 (Very different):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2973" t="35959" r="10738" b="36141"/>
          <a:stretch>
            <a:fillRect/>
          </a:stretch>
        </p:blipFill>
        <p:spPr bwMode="auto">
          <a:xfrm>
            <a:off x="0" y="12192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019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DFBAs at P2 are also feeding Q6 so if </a:t>
            </a:r>
            <a:r>
              <a:rPr lang="en-US" b="1" dirty="0" err="1" smtClean="0"/>
              <a:t>cryomagnets</a:t>
            </a:r>
            <a:r>
              <a:rPr lang="en-US" b="1" dirty="0" smtClean="0"/>
              <a:t> have to be displaced, this would be heavier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922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Straight Arrow Connector 283"/>
          <p:cNvCxnSpPr/>
          <p:nvPr/>
        </p:nvCxnSpPr>
        <p:spPr>
          <a:xfrm rot="5400000">
            <a:off x="5721803" y="1618713"/>
            <a:ext cx="1510394" cy="1588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/>
          <p:cNvSpPr/>
          <p:nvPr/>
        </p:nvSpPr>
        <p:spPr>
          <a:xfrm>
            <a:off x="0" y="3756884"/>
            <a:ext cx="9144000" cy="2286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 smtClean="0">
                <a:solidFill>
                  <a:schemeClr val="tx1"/>
                </a:solidFill>
              </a:rPr>
              <a:t>QRL</a:t>
            </a:r>
            <a:endParaRPr lang="fr-CH" sz="1100" dirty="0">
              <a:solidFill>
                <a:schemeClr val="tx1"/>
              </a:solidFill>
            </a:endParaRPr>
          </a:p>
        </p:txBody>
      </p:sp>
      <p:cxnSp>
        <p:nvCxnSpPr>
          <p:cNvPr id="250" name="Straight Arrow Connector 249"/>
          <p:cNvCxnSpPr/>
          <p:nvPr/>
        </p:nvCxnSpPr>
        <p:spPr>
          <a:xfrm rot="5400000">
            <a:off x="1981200" y="3911516"/>
            <a:ext cx="609600" cy="158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rot="5400000">
            <a:off x="657809" y="3911518"/>
            <a:ext cx="609601" cy="1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Rectangle 243"/>
          <p:cNvSpPr/>
          <p:nvPr/>
        </p:nvSpPr>
        <p:spPr>
          <a:xfrm>
            <a:off x="5410200" y="4216316"/>
            <a:ext cx="288000" cy="762000"/>
          </a:xfrm>
          <a:prstGeom prst="rect">
            <a:avLst/>
          </a:prstGeom>
          <a:solidFill>
            <a:srgbClr val="FF8585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2" name="Rectangle 241"/>
          <p:cNvSpPr/>
          <p:nvPr/>
        </p:nvSpPr>
        <p:spPr>
          <a:xfrm>
            <a:off x="2331720" y="4216316"/>
            <a:ext cx="288000" cy="762000"/>
          </a:xfrm>
          <a:prstGeom prst="rect">
            <a:avLst/>
          </a:prstGeom>
          <a:solidFill>
            <a:srgbClr val="FF8585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0" name="Rectangle 29"/>
          <p:cNvSpPr/>
          <p:nvPr/>
        </p:nvSpPr>
        <p:spPr>
          <a:xfrm>
            <a:off x="7467600" y="246371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1" name="Rectangle 30"/>
          <p:cNvSpPr/>
          <p:nvPr/>
        </p:nvSpPr>
        <p:spPr>
          <a:xfrm>
            <a:off x="7620000" y="246371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Rectangle 31"/>
          <p:cNvSpPr/>
          <p:nvPr/>
        </p:nvSpPr>
        <p:spPr>
          <a:xfrm>
            <a:off x="7772400" y="246371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3" name="Rectangle 32"/>
          <p:cNvSpPr/>
          <p:nvPr/>
        </p:nvSpPr>
        <p:spPr>
          <a:xfrm>
            <a:off x="7924800" y="246371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726"/>
            <a:ext cx="8680174" cy="808726"/>
          </a:xfrm>
        </p:spPr>
        <p:txBody>
          <a:bodyPr/>
          <a:lstStyle/>
          <a:p>
            <a:r>
              <a:rPr lang="fr-CH" sz="2800" dirty="0" smtClean="0"/>
              <a:t>Warm </a:t>
            </a:r>
            <a:r>
              <a:rPr lang="fr-CH" sz="2800" dirty="0" err="1" smtClean="0"/>
              <a:t>collimators</a:t>
            </a:r>
            <a:r>
              <a:rPr lang="fr-CH" sz="2800" dirty="0" smtClean="0"/>
              <a:t> in the DS: </a:t>
            </a:r>
            <a:br>
              <a:rPr lang="fr-CH" sz="2800" dirty="0" smtClean="0"/>
            </a:br>
            <a:r>
              <a:rPr lang="fr-CH" sz="2800" dirty="0" smtClean="0"/>
              <a:t>the LTC option </a:t>
            </a:r>
            <a:r>
              <a:rPr lang="fr-CH" sz="2800" dirty="0" err="1" smtClean="0"/>
              <a:t>studied</a:t>
            </a:r>
            <a:r>
              <a:rPr lang="fr-CH" sz="2800" dirty="0" smtClean="0"/>
              <a:t> for Pt.3</a:t>
            </a:r>
            <a:endParaRPr lang="fr-CH" sz="2800" dirty="0"/>
          </a:p>
        </p:txBody>
      </p:sp>
      <p:sp>
        <p:nvSpPr>
          <p:cNvPr id="13" name="Rectangle 12"/>
          <p:cNvSpPr/>
          <p:nvPr/>
        </p:nvSpPr>
        <p:spPr>
          <a:xfrm>
            <a:off x="228600" y="2387514"/>
            <a:ext cx="411480" cy="76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400"/>
          </a:p>
        </p:txBody>
      </p:sp>
      <p:sp>
        <p:nvSpPr>
          <p:cNvPr id="15" name="Rectangle 14"/>
          <p:cNvSpPr/>
          <p:nvPr/>
        </p:nvSpPr>
        <p:spPr>
          <a:xfrm>
            <a:off x="685800" y="2387514"/>
            <a:ext cx="576000" cy="76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12954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/>
          <p:cNvSpPr/>
          <p:nvPr/>
        </p:nvSpPr>
        <p:spPr>
          <a:xfrm>
            <a:off x="17526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/>
          <p:cNvSpPr/>
          <p:nvPr/>
        </p:nvSpPr>
        <p:spPr>
          <a:xfrm>
            <a:off x="2209800" y="238751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26670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/>
          <p:cNvSpPr/>
          <p:nvPr/>
        </p:nvSpPr>
        <p:spPr>
          <a:xfrm>
            <a:off x="31242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Rectangle 20"/>
          <p:cNvSpPr/>
          <p:nvPr/>
        </p:nvSpPr>
        <p:spPr>
          <a:xfrm>
            <a:off x="3581400" y="238751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/>
          <p:cNvSpPr/>
          <p:nvPr/>
        </p:nvSpPr>
        <p:spPr>
          <a:xfrm>
            <a:off x="40386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/>
          <p:cNvSpPr/>
          <p:nvPr/>
        </p:nvSpPr>
        <p:spPr>
          <a:xfrm>
            <a:off x="44958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Rectangle 23"/>
          <p:cNvSpPr/>
          <p:nvPr/>
        </p:nvSpPr>
        <p:spPr>
          <a:xfrm>
            <a:off x="4953000" y="238751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Rectangle 24"/>
          <p:cNvSpPr/>
          <p:nvPr/>
        </p:nvSpPr>
        <p:spPr>
          <a:xfrm>
            <a:off x="54102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6" name="Rectangle 25"/>
          <p:cNvSpPr/>
          <p:nvPr/>
        </p:nvSpPr>
        <p:spPr>
          <a:xfrm>
            <a:off x="5867400" y="238751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7" name="Rectangle 26"/>
          <p:cNvSpPr/>
          <p:nvPr/>
        </p:nvSpPr>
        <p:spPr>
          <a:xfrm>
            <a:off x="6324600" y="238751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8" name="Rectangle 27"/>
          <p:cNvSpPr/>
          <p:nvPr/>
        </p:nvSpPr>
        <p:spPr>
          <a:xfrm>
            <a:off x="6781800" y="2387514"/>
            <a:ext cx="342900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9" name="Rectangle 28"/>
          <p:cNvSpPr/>
          <p:nvPr/>
        </p:nvSpPr>
        <p:spPr>
          <a:xfrm>
            <a:off x="7162800" y="2387514"/>
            <a:ext cx="228600" cy="7620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4" name="Rectangle 33"/>
          <p:cNvSpPr/>
          <p:nvPr/>
        </p:nvSpPr>
        <p:spPr>
          <a:xfrm>
            <a:off x="8153400" y="2387514"/>
            <a:ext cx="228600" cy="7620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5" name="TextBox 34"/>
          <p:cNvSpPr txBox="1"/>
          <p:nvPr/>
        </p:nvSpPr>
        <p:spPr>
          <a:xfrm>
            <a:off x="253412" y="2934070"/>
            <a:ext cx="37863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Q11</a:t>
            </a:r>
            <a:endParaRPr lang="en-US" sz="9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234612" y="2920914"/>
            <a:ext cx="37863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Q10</a:t>
            </a:r>
            <a:endParaRPr lang="en-US" sz="9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606212" y="2934070"/>
            <a:ext cx="32092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Q9</a:t>
            </a:r>
            <a:endParaRPr lang="en-US" sz="9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977812" y="2934070"/>
            <a:ext cx="32092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Q8</a:t>
            </a:r>
            <a:endParaRPr lang="en-US" sz="9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349412" y="2920914"/>
            <a:ext cx="32092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Q7</a:t>
            </a:r>
            <a:endParaRPr lang="en-US" sz="9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3134126"/>
            <a:ext cx="44435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DFBA</a:t>
            </a:r>
            <a:endParaRPr lang="en-US" sz="9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543800" y="2994882"/>
            <a:ext cx="38985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DQS</a:t>
            </a:r>
            <a:endParaRPr lang="en-US" sz="9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086600" y="3149514"/>
            <a:ext cx="42191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TCLA</a:t>
            </a:r>
            <a:endParaRPr lang="en-US" sz="9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077200" y="3149514"/>
            <a:ext cx="47641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BTVM</a:t>
            </a:r>
            <a:endParaRPr lang="en-US" sz="900" b="1" dirty="0"/>
          </a:p>
        </p:txBody>
      </p:sp>
      <p:sp>
        <p:nvSpPr>
          <p:cNvPr id="57" name="Rectangle 56"/>
          <p:cNvSpPr/>
          <p:nvPr/>
        </p:nvSpPr>
        <p:spPr>
          <a:xfrm>
            <a:off x="228600" y="2158914"/>
            <a:ext cx="152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8" name="Rectangle 57"/>
          <p:cNvSpPr/>
          <p:nvPr/>
        </p:nvSpPr>
        <p:spPr>
          <a:xfrm>
            <a:off x="3581400" y="2158914"/>
            <a:ext cx="1524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9" name="Rectangle 58"/>
          <p:cNvSpPr/>
          <p:nvPr/>
        </p:nvSpPr>
        <p:spPr>
          <a:xfrm>
            <a:off x="6324600" y="2158914"/>
            <a:ext cx="1524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0" name="Rectangle 59"/>
          <p:cNvSpPr/>
          <p:nvPr/>
        </p:nvSpPr>
        <p:spPr>
          <a:xfrm>
            <a:off x="6934200" y="2158914"/>
            <a:ext cx="1524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1" name="Rectangle 60"/>
          <p:cNvSpPr/>
          <p:nvPr/>
        </p:nvSpPr>
        <p:spPr>
          <a:xfrm>
            <a:off x="0" y="1930314"/>
            <a:ext cx="9144000" cy="2286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 smtClean="0">
                <a:solidFill>
                  <a:schemeClr val="tx1"/>
                </a:solidFill>
              </a:rPr>
              <a:t>QRL</a:t>
            </a:r>
            <a:endParaRPr lang="fr-CH" sz="1100" dirty="0">
              <a:solidFill>
                <a:schemeClr val="tx1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5410200" y="3573706"/>
            <a:ext cx="29718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077201" y="3345106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smtClean="0">
                <a:solidFill>
                  <a:srgbClr val="FF0000"/>
                </a:solidFill>
              </a:rPr>
              <a:t>4’500 mm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990600" y="3573706"/>
            <a:ext cx="16002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38201" y="3345106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smtClean="0">
                <a:solidFill>
                  <a:srgbClr val="FF0000"/>
                </a:solidFill>
              </a:rPr>
              <a:t>4’500 mm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391400" y="2586806"/>
            <a:ext cx="762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1" name="Rectangle 120"/>
          <p:cNvSpPr/>
          <p:nvPr/>
        </p:nvSpPr>
        <p:spPr>
          <a:xfrm>
            <a:off x="7391400" y="2815406"/>
            <a:ext cx="762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2" name="Rectangle 121"/>
          <p:cNvSpPr/>
          <p:nvPr/>
        </p:nvSpPr>
        <p:spPr>
          <a:xfrm>
            <a:off x="8382000" y="2587510"/>
            <a:ext cx="762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3" name="Rectangle 122"/>
          <p:cNvSpPr/>
          <p:nvPr/>
        </p:nvSpPr>
        <p:spPr>
          <a:xfrm>
            <a:off x="8382000" y="2816110"/>
            <a:ext cx="762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0" y="2616114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0" y="284471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5400000">
            <a:off x="5257403" y="3377719"/>
            <a:ext cx="304800" cy="79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rot="5400000">
            <a:off x="2486610" y="3378118"/>
            <a:ext cx="304801" cy="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rot="5400000">
            <a:off x="7506097" y="2958619"/>
            <a:ext cx="1142206" cy="158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5400000">
            <a:off x="1142603" y="3377719"/>
            <a:ext cx="304800" cy="79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2667000" y="3301916"/>
            <a:ext cx="2743200" cy="158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rot="5400000">
            <a:off x="3718090" y="3514011"/>
            <a:ext cx="337019" cy="79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3886201" y="3378114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smtClean="0">
                <a:solidFill>
                  <a:srgbClr val="FF0000"/>
                </a:solidFill>
              </a:rPr>
              <a:t>46 mm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Rectangle 43"/>
          <p:cNvSpPr/>
          <p:nvPr/>
        </p:nvSpPr>
        <p:spPr>
          <a:xfrm>
            <a:off x="12192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Rectangle 44"/>
          <p:cNvSpPr/>
          <p:nvPr/>
        </p:nvSpPr>
        <p:spPr>
          <a:xfrm>
            <a:off x="16764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6" name="Rectangle 45"/>
          <p:cNvSpPr/>
          <p:nvPr/>
        </p:nvSpPr>
        <p:spPr>
          <a:xfrm>
            <a:off x="21336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7" name="Rectangle 46"/>
          <p:cNvSpPr/>
          <p:nvPr/>
        </p:nvSpPr>
        <p:spPr>
          <a:xfrm>
            <a:off x="25908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8" name="Rectangle 47"/>
          <p:cNvSpPr/>
          <p:nvPr/>
        </p:nvSpPr>
        <p:spPr>
          <a:xfrm>
            <a:off x="30480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9" name="Rectangle 48"/>
          <p:cNvSpPr/>
          <p:nvPr/>
        </p:nvSpPr>
        <p:spPr>
          <a:xfrm>
            <a:off x="35052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0" name="Rectangle 49"/>
          <p:cNvSpPr/>
          <p:nvPr/>
        </p:nvSpPr>
        <p:spPr>
          <a:xfrm>
            <a:off x="39624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1" name="Rectangle 50"/>
          <p:cNvSpPr/>
          <p:nvPr/>
        </p:nvSpPr>
        <p:spPr>
          <a:xfrm>
            <a:off x="44196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2" name="Rectangle 51"/>
          <p:cNvSpPr/>
          <p:nvPr/>
        </p:nvSpPr>
        <p:spPr>
          <a:xfrm>
            <a:off x="48768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3" name="Rectangle 52"/>
          <p:cNvSpPr/>
          <p:nvPr/>
        </p:nvSpPr>
        <p:spPr>
          <a:xfrm>
            <a:off x="53340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4" name="Rectangle 53"/>
          <p:cNvSpPr/>
          <p:nvPr/>
        </p:nvSpPr>
        <p:spPr>
          <a:xfrm>
            <a:off x="57912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5" name="Rectangle 54"/>
          <p:cNvSpPr/>
          <p:nvPr/>
        </p:nvSpPr>
        <p:spPr>
          <a:xfrm>
            <a:off x="62484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6" name="Rectangle 55"/>
          <p:cNvSpPr/>
          <p:nvPr/>
        </p:nvSpPr>
        <p:spPr>
          <a:xfrm>
            <a:off x="6705600" y="246371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59" name="Straight Arrow Connector 158"/>
          <p:cNvCxnSpPr/>
          <p:nvPr/>
        </p:nvCxnSpPr>
        <p:spPr>
          <a:xfrm rot="5400000">
            <a:off x="8305008" y="2920123"/>
            <a:ext cx="761999" cy="158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8077200" y="3345106"/>
            <a:ext cx="9144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/>
          <p:cNvSpPr/>
          <p:nvPr/>
        </p:nvSpPr>
        <p:spPr>
          <a:xfrm>
            <a:off x="7811276" y="429028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6" name="Rectangle 165"/>
          <p:cNvSpPr/>
          <p:nvPr/>
        </p:nvSpPr>
        <p:spPr>
          <a:xfrm>
            <a:off x="7963676" y="429028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7" name="Rectangle 166"/>
          <p:cNvSpPr/>
          <p:nvPr/>
        </p:nvSpPr>
        <p:spPr>
          <a:xfrm>
            <a:off x="8116076" y="429028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8" name="Rectangle 167"/>
          <p:cNvSpPr/>
          <p:nvPr/>
        </p:nvSpPr>
        <p:spPr>
          <a:xfrm>
            <a:off x="8268476" y="4290284"/>
            <a:ext cx="76200" cy="5334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9" name="Rectangle 168"/>
          <p:cNvSpPr/>
          <p:nvPr/>
        </p:nvSpPr>
        <p:spPr>
          <a:xfrm>
            <a:off x="228600" y="4214084"/>
            <a:ext cx="411480" cy="76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400"/>
          </a:p>
        </p:txBody>
      </p:sp>
      <p:sp>
        <p:nvSpPr>
          <p:cNvPr id="170" name="Rectangle 169"/>
          <p:cNvSpPr/>
          <p:nvPr/>
        </p:nvSpPr>
        <p:spPr>
          <a:xfrm>
            <a:off x="685800" y="4214084"/>
            <a:ext cx="228600" cy="76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1" name="Rectangle 170"/>
          <p:cNvSpPr/>
          <p:nvPr/>
        </p:nvSpPr>
        <p:spPr>
          <a:xfrm>
            <a:off x="960120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2" name="Rectangle 171"/>
          <p:cNvSpPr/>
          <p:nvPr/>
        </p:nvSpPr>
        <p:spPr>
          <a:xfrm>
            <a:off x="1417320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3" name="Rectangle 172"/>
          <p:cNvSpPr/>
          <p:nvPr/>
        </p:nvSpPr>
        <p:spPr>
          <a:xfrm>
            <a:off x="1874520" y="421408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4" name="Rectangle 173"/>
          <p:cNvSpPr/>
          <p:nvPr/>
        </p:nvSpPr>
        <p:spPr>
          <a:xfrm>
            <a:off x="2667000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5" name="Rectangle 174"/>
          <p:cNvSpPr/>
          <p:nvPr/>
        </p:nvSpPr>
        <p:spPr>
          <a:xfrm>
            <a:off x="3124200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6" name="Rectangle 175"/>
          <p:cNvSpPr/>
          <p:nvPr/>
        </p:nvSpPr>
        <p:spPr>
          <a:xfrm>
            <a:off x="3581400" y="421408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7" name="Rectangle 176"/>
          <p:cNvSpPr/>
          <p:nvPr/>
        </p:nvSpPr>
        <p:spPr>
          <a:xfrm>
            <a:off x="4038600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8" name="Rectangle 177"/>
          <p:cNvSpPr/>
          <p:nvPr/>
        </p:nvSpPr>
        <p:spPr>
          <a:xfrm>
            <a:off x="4495800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9" name="Rectangle 178"/>
          <p:cNvSpPr/>
          <p:nvPr/>
        </p:nvSpPr>
        <p:spPr>
          <a:xfrm>
            <a:off x="4953000" y="421408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0" name="Rectangle 179"/>
          <p:cNvSpPr/>
          <p:nvPr/>
        </p:nvSpPr>
        <p:spPr>
          <a:xfrm>
            <a:off x="5753876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1" name="Rectangle 180"/>
          <p:cNvSpPr/>
          <p:nvPr/>
        </p:nvSpPr>
        <p:spPr>
          <a:xfrm>
            <a:off x="6211076" y="4214084"/>
            <a:ext cx="4114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2" name="Rectangle 181"/>
          <p:cNvSpPr/>
          <p:nvPr/>
        </p:nvSpPr>
        <p:spPr>
          <a:xfrm>
            <a:off x="6668276" y="4214084"/>
            <a:ext cx="41148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3" name="Rectangle 182"/>
          <p:cNvSpPr/>
          <p:nvPr/>
        </p:nvSpPr>
        <p:spPr>
          <a:xfrm>
            <a:off x="7125477" y="4214084"/>
            <a:ext cx="342900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4" name="Rectangle 183"/>
          <p:cNvSpPr/>
          <p:nvPr/>
        </p:nvSpPr>
        <p:spPr>
          <a:xfrm>
            <a:off x="7506476" y="4214084"/>
            <a:ext cx="228600" cy="7620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5" name="Rectangle 184"/>
          <p:cNvSpPr/>
          <p:nvPr/>
        </p:nvSpPr>
        <p:spPr>
          <a:xfrm>
            <a:off x="8497076" y="4214084"/>
            <a:ext cx="228600" cy="7620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6" name="TextBox 185"/>
          <p:cNvSpPr txBox="1"/>
          <p:nvPr/>
        </p:nvSpPr>
        <p:spPr>
          <a:xfrm>
            <a:off x="253412" y="4760640"/>
            <a:ext cx="37863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Q11</a:t>
            </a:r>
            <a:endParaRPr lang="en-US" sz="900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1899332" y="4747484"/>
            <a:ext cx="37863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Q10</a:t>
            </a:r>
            <a:endParaRPr lang="en-US" sz="900" b="1" dirty="0"/>
          </a:p>
        </p:txBody>
      </p:sp>
      <p:sp>
        <p:nvSpPr>
          <p:cNvPr id="188" name="TextBox 187"/>
          <p:cNvSpPr txBox="1"/>
          <p:nvPr/>
        </p:nvSpPr>
        <p:spPr>
          <a:xfrm>
            <a:off x="3606212" y="4760640"/>
            <a:ext cx="32092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Q9</a:t>
            </a:r>
            <a:endParaRPr lang="en-US" sz="900" b="1" dirty="0"/>
          </a:p>
        </p:txBody>
      </p:sp>
      <p:sp>
        <p:nvSpPr>
          <p:cNvPr id="189" name="TextBox 188"/>
          <p:cNvSpPr txBox="1"/>
          <p:nvPr/>
        </p:nvSpPr>
        <p:spPr>
          <a:xfrm>
            <a:off x="4977812" y="4760640"/>
            <a:ext cx="32092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Q8</a:t>
            </a:r>
            <a:endParaRPr lang="en-US" sz="900" b="1" dirty="0"/>
          </a:p>
        </p:txBody>
      </p:sp>
      <p:sp>
        <p:nvSpPr>
          <p:cNvPr id="190" name="TextBox 189"/>
          <p:cNvSpPr txBox="1"/>
          <p:nvPr/>
        </p:nvSpPr>
        <p:spPr>
          <a:xfrm>
            <a:off x="6693088" y="4747484"/>
            <a:ext cx="32092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Q7</a:t>
            </a:r>
            <a:endParaRPr lang="en-US" sz="900" b="1" dirty="0"/>
          </a:p>
        </p:txBody>
      </p:sp>
      <p:sp>
        <p:nvSpPr>
          <p:cNvPr id="191" name="TextBox 190"/>
          <p:cNvSpPr txBox="1"/>
          <p:nvPr/>
        </p:nvSpPr>
        <p:spPr>
          <a:xfrm>
            <a:off x="7049276" y="4960696"/>
            <a:ext cx="44435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DFBA</a:t>
            </a:r>
            <a:endParaRPr lang="en-US" sz="900" b="1" dirty="0"/>
          </a:p>
        </p:txBody>
      </p:sp>
      <p:sp>
        <p:nvSpPr>
          <p:cNvPr id="192" name="TextBox 191"/>
          <p:cNvSpPr txBox="1"/>
          <p:nvPr/>
        </p:nvSpPr>
        <p:spPr>
          <a:xfrm>
            <a:off x="7887475" y="4821452"/>
            <a:ext cx="38985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DQS</a:t>
            </a:r>
            <a:endParaRPr lang="en-US" sz="900" b="1" dirty="0"/>
          </a:p>
        </p:txBody>
      </p:sp>
      <p:sp>
        <p:nvSpPr>
          <p:cNvPr id="193" name="TextBox 192"/>
          <p:cNvSpPr txBox="1"/>
          <p:nvPr/>
        </p:nvSpPr>
        <p:spPr>
          <a:xfrm>
            <a:off x="7430277" y="4976084"/>
            <a:ext cx="42191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TCLA</a:t>
            </a:r>
            <a:endParaRPr lang="en-US" sz="900" b="1" dirty="0"/>
          </a:p>
        </p:txBody>
      </p:sp>
      <p:sp>
        <p:nvSpPr>
          <p:cNvPr id="194" name="TextBox 193"/>
          <p:cNvSpPr txBox="1"/>
          <p:nvPr/>
        </p:nvSpPr>
        <p:spPr>
          <a:xfrm>
            <a:off x="8420876" y="4976084"/>
            <a:ext cx="47641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/>
              <a:t>BTVM</a:t>
            </a:r>
            <a:endParaRPr lang="en-US" sz="900" b="1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3985484"/>
            <a:ext cx="152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6" name="Rectangle 195"/>
          <p:cNvSpPr/>
          <p:nvPr/>
        </p:nvSpPr>
        <p:spPr>
          <a:xfrm>
            <a:off x="3581400" y="3985484"/>
            <a:ext cx="1524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7" name="Rectangle 196"/>
          <p:cNvSpPr/>
          <p:nvPr/>
        </p:nvSpPr>
        <p:spPr>
          <a:xfrm>
            <a:off x="6324600" y="3987716"/>
            <a:ext cx="152400" cy="76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8" name="Rectangle 197"/>
          <p:cNvSpPr/>
          <p:nvPr/>
        </p:nvSpPr>
        <p:spPr>
          <a:xfrm>
            <a:off x="6934200" y="3987716"/>
            <a:ext cx="152400" cy="76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4" name="Rectangle 203"/>
          <p:cNvSpPr/>
          <p:nvPr/>
        </p:nvSpPr>
        <p:spPr>
          <a:xfrm>
            <a:off x="7735076" y="4413376"/>
            <a:ext cx="762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5" name="Rectangle 204"/>
          <p:cNvSpPr/>
          <p:nvPr/>
        </p:nvSpPr>
        <p:spPr>
          <a:xfrm>
            <a:off x="7735076" y="4641976"/>
            <a:ext cx="762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6" name="Rectangle 205"/>
          <p:cNvSpPr/>
          <p:nvPr/>
        </p:nvSpPr>
        <p:spPr>
          <a:xfrm>
            <a:off x="8725676" y="4414080"/>
            <a:ext cx="396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7" name="Rectangle 206"/>
          <p:cNvSpPr/>
          <p:nvPr/>
        </p:nvSpPr>
        <p:spPr>
          <a:xfrm>
            <a:off x="8725676" y="4642680"/>
            <a:ext cx="396000" cy="762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0" y="4442684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0" y="467128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/>
          <p:nvPr/>
        </p:nvSpPr>
        <p:spPr>
          <a:xfrm>
            <a:off x="60960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8" name="Rectangle 217"/>
          <p:cNvSpPr/>
          <p:nvPr/>
        </p:nvSpPr>
        <p:spPr>
          <a:xfrm>
            <a:off x="88392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9" name="Rectangle 218"/>
          <p:cNvSpPr/>
          <p:nvPr/>
        </p:nvSpPr>
        <p:spPr>
          <a:xfrm>
            <a:off x="134112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0" name="Rectangle 219"/>
          <p:cNvSpPr/>
          <p:nvPr/>
        </p:nvSpPr>
        <p:spPr>
          <a:xfrm>
            <a:off x="179832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1" name="Rectangle 220"/>
          <p:cNvSpPr/>
          <p:nvPr/>
        </p:nvSpPr>
        <p:spPr>
          <a:xfrm>
            <a:off x="259080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2" name="Rectangle 221"/>
          <p:cNvSpPr/>
          <p:nvPr/>
        </p:nvSpPr>
        <p:spPr>
          <a:xfrm>
            <a:off x="304800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3" name="Rectangle 222"/>
          <p:cNvSpPr/>
          <p:nvPr/>
        </p:nvSpPr>
        <p:spPr>
          <a:xfrm>
            <a:off x="350520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4" name="Rectangle 223"/>
          <p:cNvSpPr/>
          <p:nvPr/>
        </p:nvSpPr>
        <p:spPr>
          <a:xfrm>
            <a:off x="396240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5" name="Rectangle 224"/>
          <p:cNvSpPr/>
          <p:nvPr/>
        </p:nvSpPr>
        <p:spPr>
          <a:xfrm>
            <a:off x="441960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6" name="Rectangle 225"/>
          <p:cNvSpPr/>
          <p:nvPr/>
        </p:nvSpPr>
        <p:spPr>
          <a:xfrm>
            <a:off x="4876800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7" name="Rectangle 226"/>
          <p:cNvSpPr/>
          <p:nvPr/>
        </p:nvSpPr>
        <p:spPr>
          <a:xfrm>
            <a:off x="5306007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8" name="Rectangle 227"/>
          <p:cNvSpPr/>
          <p:nvPr/>
        </p:nvSpPr>
        <p:spPr>
          <a:xfrm>
            <a:off x="6134876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0" name="Rectangle 229"/>
          <p:cNvSpPr/>
          <p:nvPr/>
        </p:nvSpPr>
        <p:spPr>
          <a:xfrm>
            <a:off x="7049276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3" name="Rectangle 242"/>
          <p:cNvSpPr/>
          <p:nvPr/>
        </p:nvSpPr>
        <p:spPr>
          <a:xfrm>
            <a:off x="2209800" y="4292516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5" name="Rectangle 244"/>
          <p:cNvSpPr/>
          <p:nvPr/>
        </p:nvSpPr>
        <p:spPr>
          <a:xfrm>
            <a:off x="5666793" y="4292516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6" name="Rectangle 245"/>
          <p:cNvSpPr/>
          <p:nvPr/>
        </p:nvSpPr>
        <p:spPr>
          <a:xfrm>
            <a:off x="6668276" y="4140116"/>
            <a:ext cx="189724" cy="152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7" name="Rectangle 246"/>
          <p:cNvSpPr/>
          <p:nvPr/>
        </p:nvSpPr>
        <p:spPr>
          <a:xfrm>
            <a:off x="7277876" y="4140116"/>
            <a:ext cx="189724" cy="152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8" name="Rectangle 247"/>
          <p:cNvSpPr/>
          <p:nvPr/>
        </p:nvSpPr>
        <p:spPr>
          <a:xfrm>
            <a:off x="6324600" y="4063916"/>
            <a:ext cx="533400" cy="76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9" name="Rectangle 248"/>
          <p:cNvSpPr/>
          <p:nvPr/>
        </p:nvSpPr>
        <p:spPr>
          <a:xfrm>
            <a:off x="6934200" y="4063916"/>
            <a:ext cx="533400" cy="76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9" name="Rectangle 228"/>
          <p:cNvSpPr/>
          <p:nvPr/>
        </p:nvSpPr>
        <p:spPr>
          <a:xfrm>
            <a:off x="6592076" y="4290284"/>
            <a:ext cx="1524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60" name="Straight Arrow Connector 259"/>
          <p:cNvCxnSpPr/>
          <p:nvPr/>
        </p:nvCxnSpPr>
        <p:spPr>
          <a:xfrm rot="5400000">
            <a:off x="5391538" y="3910722"/>
            <a:ext cx="609600" cy="158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/>
          <p:nvPr/>
        </p:nvCxnSpPr>
        <p:spPr>
          <a:xfrm rot="5400000">
            <a:off x="7706307" y="4330616"/>
            <a:ext cx="1447800" cy="158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rot="5400000">
            <a:off x="4426403" y="1617919"/>
            <a:ext cx="1509600" cy="794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TextBox 291"/>
          <p:cNvSpPr txBox="1"/>
          <p:nvPr/>
        </p:nvSpPr>
        <p:spPr>
          <a:xfrm>
            <a:off x="4572000" y="863516"/>
            <a:ext cx="365806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R33</a:t>
            </a:r>
            <a:endParaRPr 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5638800" y="863516"/>
            <a:ext cx="420308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RZ33</a:t>
            </a:r>
            <a:endParaRPr 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6720794" y="863516"/>
            <a:ext cx="365806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R34</a:t>
            </a:r>
            <a:endParaRPr 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02" name="Straight Arrow Connector 301"/>
          <p:cNvCxnSpPr/>
          <p:nvPr/>
        </p:nvCxnSpPr>
        <p:spPr>
          <a:xfrm rot="5400000">
            <a:off x="-228997" y="1930713"/>
            <a:ext cx="915194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 rot="5400000">
            <a:off x="1752203" y="1930713"/>
            <a:ext cx="915194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/>
          <p:cNvCxnSpPr/>
          <p:nvPr/>
        </p:nvCxnSpPr>
        <p:spPr>
          <a:xfrm rot="5400000">
            <a:off x="3123803" y="1930713"/>
            <a:ext cx="915194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/>
          <p:nvPr/>
        </p:nvCxnSpPr>
        <p:spPr>
          <a:xfrm rot="5400000">
            <a:off x="4457303" y="1892613"/>
            <a:ext cx="991394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rot="5400000">
            <a:off x="5867003" y="1930713"/>
            <a:ext cx="915194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TextBox 308"/>
          <p:cNvSpPr txBox="1"/>
          <p:nvPr/>
        </p:nvSpPr>
        <p:spPr>
          <a:xfrm>
            <a:off x="990600" y="1320716"/>
            <a:ext cx="40588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11L3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2743200" y="1320716"/>
            <a:ext cx="405880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10L3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4038600" y="1320716"/>
            <a:ext cx="34817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9L3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5486400" y="1320716"/>
            <a:ext cx="34817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8L3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6934200" y="1320716"/>
            <a:ext cx="348172" cy="2308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7L3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4" name="Straight Arrow Connector 313"/>
          <p:cNvCxnSpPr/>
          <p:nvPr/>
        </p:nvCxnSpPr>
        <p:spPr>
          <a:xfrm>
            <a:off x="2209800" y="1549316"/>
            <a:ext cx="1371600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Arrow Connector 316"/>
          <p:cNvCxnSpPr/>
          <p:nvPr/>
        </p:nvCxnSpPr>
        <p:spPr>
          <a:xfrm>
            <a:off x="228600" y="1549316"/>
            <a:ext cx="1981200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Arrow Connector 317"/>
          <p:cNvCxnSpPr/>
          <p:nvPr/>
        </p:nvCxnSpPr>
        <p:spPr>
          <a:xfrm>
            <a:off x="3581400" y="1549316"/>
            <a:ext cx="1371600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/>
          <p:cNvCxnSpPr/>
          <p:nvPr/>
        </p:nvCxnSpPr>
        <p:spPr>
          <a:xfrm>
            <a:off x="4953000" y="1549316"/>
            <a:ext cx="1371600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/>
          <p:cNvCxnSpPr/>
          <p:nvPr/>
        </p:nvCxnSpPr>
        <p:spPr>
          <a:xfrm>
            <a:off x="6324600" y="1549316"/>
            <a:ext cx="2819400" cy="1588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Dot"/>
            <a:headEnd type="triangl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/>
          <p:cNvCxnSpPr/>
          <p:nvPr/>
        </p:nvCxnSpPr>
        <p:spPr>
          <a:xfrm>
            <a:off x="5181600" y="1092116"/>
            <a:ext cx="1295400" cy="1588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/>
          <p:nvPr/>
        </p:nvCxnSpPr>
        <p:spPr>
          <a:xfrm>
            <a:off x="6477000" y="1092116"/>
            <a:ext cx="2667000" cy="1588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  <a:headEnd type="triangl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>
            <a:off x="0" y="1092116"/>
            <a:ext cx="5181600" cy="1588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>
            <a:off x="8382000" y="914400"/>
            <a:ext cx="60960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8478204" y="685800"/>
            <a:ext cx="360996" cy="2539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CH" sz="1050" b="1" dirty="0" smtClean="0">
                <a:solidFill>
                  <a:srgbClr val="C00000"/>
                </a:solidFill>
              </a:rPr>
              <a:t>IP3</a:t>
            </a:r>
            <a:endParaRPr lang="en-US" sz="1050" b="1" dirty="0">
              <a:solidFill>
                <a:srgbClr val="C00000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533401" y="3073316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err="1" smtClean="0">
                <a:solidFill>
                  <a:srgbClr val="FF0000"/>
                </a:solidFill>
              </a:rPr>
              <a:t>Conn.cryostat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52400" y="5021506"/>
            <a:ext cx="13500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smtClean="0">
                <a:solidFill>
                  <a:srgbClr val="FF0000"/>
                </a:solidFill>
              </a:rPr>
              <a:t>Short </a:t>
            </a:r>
            <a:r>
              <a:rPr lang="fr-CH" sz="1100" b="1" dirty="0" err="1" smtClean="0">
                <a:solidFill>
                  <a:srgbClr val="FF0000"/>
                </a:solidFill>
              </a:rPr>
              <a:t>Conn.cryostat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683904" y="4978318"/>
            <a:ext cx="1701107" cy="43088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fr-CH" sz="1100" b="1" dirty="0" smtClean="0">
                <a:solidFill>
                  <a:srgbClr val="FF5050"/>
                </a:solidFill>
              </a:rPr>
              <a:t>New</a:t>
            </a:r>
          </a:p>
          <a:p>
            <a:pPr algn="ctr"/>
            <a:r>
              <a:rPr lang="fr-CH" sz="1100" b="1" dirty="0" err="1" smtClean="0">
                <a:solidFill>
                  <a:srgbClr val="FF5050"/>
                </a:solidFill>
              </a:rPr>
              <a:t>Collimator</a:t>
            </a:r>
            <a:r>
              <a:rPr lang="fr-CH" sz="1100" b="1" dirty="0" smtClean="0">
                <a:solidFill>
                  <a:srgbClr val="FF5050"/>
                </a:solidFill>
              </a:rPr>
              <a:t> </a:t>
            </a:r>
            <a:r>
              <a:rPr lang="fr-CH" sz="1100" b="1" dirty="0" err="1" smtClean="0">
                <a:solidFill>
                  <a:srgbClr val="FF5050"/>
                </a:solidFill>
              </a:rPr>
              <a:t>assembly</a:t>
            </a:r>
            <a:r>
              <a:rPr lang="fr-CH" sz="1100" b="1" dirty="0" smtClean="0">
                <a:solidFill>
                  <a:srgbClr val="FF5050"/>
                </a:solidFill>
              </a:rPr>
              <a:t> (LTC)</a:t>
            </a:r>
            <a:endParaRPr lang="en-US" sz="1100" b="1" dirty="0">
              <a:solidFill>
                <a:srgbClr val="FF5050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4692196" y="4978318"/>
            <a:ext cx="1701107" cy="43088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fr-CH" sz="1100" b="1" dirty="0" smtClean="0">
                <a:solidFill>
                  <a:srgbClr val="FF5050"/>
                </a:solidFill>
              </a:rPr>
              <a:t>New</a:t>
            </a:r>
          </a:p>
          <a:p>
            <a:pPr algn="ctr"/>
            <a:r>
              <a:rPr lang="fr-CH" sz="1100" b="1" dirty="0" err="1" smtClean="0">
                <a:solidFill>
                  <a:srgbClr val="FF5050"/>
                </a:solidFill>
              </a:rPr>
              <a:t>Collimator</a:t>
            </a:r>
            <a:r>
              <a:rPr lang="fr-CH" sz="1100" b="1" dirty="0" smtClean="0">
                <a:solidFill>
                  <a:srgbClr val="FF5050"/>
                </a:solidFill>
              </a:rPr>
              <a:t> </a:t>
            </a:r>
            <a:r>
              <a:rPr lang="fr-CH" sz="1100" b="1" dirty="0" err="1" smtClean="0">
                <a:solidFill>
                  <a:srgbClr val="FF5050"/>
                </a:solidFill>
              </a:rPr>
              <a:t>assembly</a:t>
            </a:r>
            <a:r>
              <a:rPr lang="fr-CH" sz="1100" b="1" dirty="0" smtClean="0">
                <a:solidFill>
                  <a:srgbClr val="FF5050"/>
                </a:solidFill>
              </a:rPr>
              <a:t> (LTC)</a:t>
            </a:r>
            <a:endParaRPr lang="en-US" sz="1100" b="1" dirty="0">
              <a:solidFill>
                <a:srgbClr val="FF5050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457200" y="56388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aimed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Shut</a:t>
            </a:r>
            <a:r>
              <a:rPr lang="fr-FR" dirty="0" smtClean="0"/>
              <a:t>-Down 2012-2013 (</a:t>
            </a:r>
            <a:r>
              <a:rPr lang="fr-FR" dirty="0" err="1" smtClean="0"/>
              <a:t>was</a:t>
            </a:r>
            <a:r>
              <a:rPr lang="fr-FR" dirty="0" smtClean="0"/>
              <a:t> no time for 11 T </a:t>
            </a:r>
            <a:r>
              <a:rPr lang="fr-FR" dirty="0" err="1" smtClean="0"/>
              <a:t>magnets</a:t>
            </a:r>
            <a:r>
              <a:rPr lang="fr-FR" dirty="0" smtClean="0"/>
              <a:t>!)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move 24 </a:t>
            </a:r>
            <a:r>
              <a:rPr lang="fr-FR" dirty="0" err="1" smtClean="0"/>
              <a:t>existing</a:t>
            </a:r>
            <a:r>
              <a:rPr lang="fr-FR" dirty="0" smtClean="0"/>
              <a:t> </a:t>
            </a:r>
            <a:r>
              <a:rPr lang="fr-FR" dirty="0" err="1" smtClean="0"/>
              <a:t>magnets</a:t>
            </a:r>
            <a:r>
              <a:rPr lang="fr-FR" dirty="0" smtClean="0"/>
              <a:t> and </a:t>
            </a:r>
            <a:r>
              <a:rPr lang="fr-FR" dirty="0" err="1" smtClean="0"/>
              <a:t>DFBAs</a:t>
            </a:r>
            <a:r>
              <a:rPr lang="fr-FR" dirty="0" smtClean="0"/>
              <a:t> (</a:t>
            </a:r>
            <a:r>
              <a:rPr lang="fr-FR" dirty="0" err="1" smtClean="0"/>
              <a:t>considered</a:t>
            </a:r>
            <a:r>
              <a:rPr lang="fr-FR" dirty="0" smtClean="0"/>
              <a:t> </a:t>
            </a:r>
            <a:r>
              <a:rPr lang="fr-FR" dirty="0" err="1" smtClean="0"/>
              <a:t>critical</a:t>
            </a:r>
            <a:r>
              <a:rPr lang="fr-FR" dirty="0" smtClean="0"/>
              <a:t> but </a:t>
            </a:r>
            <a:r>
              <a:rPr lang="fr-FR" dirty="0" err="1" smtClean="0"/>
              <a:t>feasible</a:t>
            </a:r>
            <a:r>
              <a:rPr lang="fr-FR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Option </a:t>
            </a:r>
            <a:r>
              <a:rPr lang="fr-FR" dirty="0" err="1" smtClean="0"/>
              <a:t>studied</a:t>
            </a:r>
            <a:r>
              <a:rPr lang="fr-FR" dirty="0" smtClean="0"/>
              <a:t> </a:t>
            </a:r>
            <a:r>
              <a:rPr lang="fr-FR" dirty="0" err="1" smtClean="0"/>
              <a:t>making</a:t>
            </a:r>
            <a:r>
              <a:rPr lang="fr-FR" dirty="0" smtClean="0"/>
              <a:t> use of </a:t>
            </a:r>
            <a:r>
              <a:rPr lang="fr-FR" dirty="0" err="1" smtClean="0"/>
              <a:t>existing</a:t>
            </a:r>
            <a:r>
              <a:rPr lang="fr-FR" dirty="0" smtClean="0"/>
              <a:t> design solutions (for time </a:t>
            </a:r>
            <a:r>
              <a:rPr lang="fr-FR" dirty="0" err="1" smtClean="0"/>
              <a:t>reasons</a:t>
            </a:r>
            <a:r>
              <a:rPr lang="fr-FR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94567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44" grpId="0" animBg="1"/>
      <p:bldP spid="242" grpId="0" animBg="1"/>
      <p:bldP spid="63" grpId="0"/>
      <p:bldP spid="65" grpId="0"/>
      <p:bldP spid="137" grpId="0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 animBg="1"/>
      <p:bldP spid="196" grpId="0" animBg="1"/>
      <p:bldP spid="197" grpId="0" animBg="1"/>
      <p:bldP spid="198" grpId="0" animBg="1"/>
      <p:bldP spid="204" grpId="0" animBg="1"/>
      <p:bldP spid="205" grpId="0" animBg="1"/>
      <p:bldP spid="206" grpId="0" animBg="1"/>
      <p:bldP spid="207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43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29" grpId="0" animBg="1"/>
      <p:bldP spid="210" grpId="0"/>
      <p:bldP spid="203" grpId="0"/>
      <p:bldP spid="2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2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Differences are coming from the DFBA type and the elements on the IR side.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51081" t="4571" r="19730" b="10857"/>
          <a:stretch>
            <a:fillRect/>
          </a:stretch>
        </p:blipFill>
        <p:spPr bwMode="auto">
          <a:xfrm>
            <a:off x="0" y="990600"/>
            <a:ext cx="5486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1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Differences are coming from the DFBA type and the elements on the IR side. 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52973" t="4571" r="7027" b="9333"/>
          <a:stretch>
            <a:fillRect/>
          </a:stretch>
        </p:blipFill>
        <p:spPr bwMode="auto">
          <a:xfrm>
            <a:off x="0" y="838200"/>
            <a:ext cx="7391400" cy="564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766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8687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Differences are coming from the DFBA type and the elements on the IR side. 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56486" t="3810" r="11622" b="11619"/>
          <a:stretch>
            <a:fillRect/>
          </a:stretch>
        </p:blipFill>
        <p:spPr bwMode="auto">
          <a:xfrm>
            <a:off x="-1" y="838200"/>
            <a:ext cx="591339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813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lvl="0">
              <a:defRPr/>
            </a:pPr>
            <a:r>
              <a:rPr lang="it-IT" dirty="0" smtClean="0"/>
              <a:t>DS Collimator Assembly (LTC)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1"/>
            <a:ext cx="8420100" cy="25130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52600" y="159864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Q8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24" y="159864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MB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2143715"/>
            <a:ext cx="49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LTC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" name="Picture 14" descr="CollimateurDS_17-09-2010.jpg"/>
          <p:cNvPicPr>
            <a:picLocks noChangeAspect="1"/>
          </p:cNvPicPr>
          <p:nvPr/>
        </p:nvPicPr>
        <p:blipFill>
          <a:blip r:embed="rId3" cstate="print"/>
          <a:srcRect l="12767" t="3806"/>
          <a:stretch>
            <a:fillRect/>
          </a:stretch>
        </p:blipFill>
        <p:spPr>
          <a:xfrm>
            <a:off x="2514601" y="3810000"/>
            <a:ext cx="4247041" cy="2658380"/>
          </a:xfrm>
          <a:prstGeom prst="rect">
            <a:avLst/>
          </a:prstGeom>
        </p:spPr>
      </p:pic>
      <p:sp>
        <p:nvSpPr>
          <p:cNvPr id="16" name="AutoShape 2"/>
          <p:cNvSpPr>
            <a:spLocks/>
          </p:cNvSpPr>
          <p:nvPr/>
        </p:nvSpPr>
        <p:spPr bwMode="auto">
          <a:xfrm>
            <a:off x="6934201" y="4580622"/>
            <a:ext cx="1286151" cy="811367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18836"/>
              <a:gd name="adj5" fmla="val -1049"/>
              <a:gd name="adj6" fmla="val -96207"/>
            </a:avLst>
          </a:prstGeom>
          <a:ln w="19050"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6000" rIns="9144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 smtClean="0">
                <a:latin typeface="Arial" pitchFamily="34" charset="0"/>
                <a:ea typeface="+mn-ea"/>
                <a:cs typeface="Arial" pitchFamily="34" charset="0"/>
              </a:rPr>
              <a:t>Cryostat (“by-pass”)</a:t>
            </a:r>
          </a:p>
          <a:p>
            <a:pPr algn="ctr">
              <a:spcAft>
                <a:spcPts val="0"/>
              </a:spcAft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(QTC)</a:t>
            </a:r>
            <a:endParaRPr lang="en-GB" sz="1600" dirty="0" smtClean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AutoShape 4"/>
          <p:cNvSpPr>
            <a:spLocks/>
          </p:cNvSpPr>
          <p:nvPr/>
        </p:nvSpPr>
        <p:spPr bwMode="auto">
          <a:xfrm>
            <a:off x="1905000" y="3352800"/>
            <a:ext cx="1573567" cy="565146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32981"/>
              <a:gd name="adj5" fmla="val 208313"/>
              <a:gd name="adj6" fmla="val 166176"/>
            </a:avLst>
          </a:prstGeom>
          <a:ln w="19050"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6000" rIns="9144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 smtClean="0">
                <a:latin typeface="Arial" pitchFamily="34" charset="0"/>
                <a:ea typeface="+mn-ea"/>
                <a:cs typeface="Arial" pitchFamily="34" charset="0"/>
              </a:rPr>
              <a:t>Collimator Module (TCLD)</a:t>
            </a:r>
            <a:endParaRPr lang="en-US" sz="1600" dirty="0" smtClean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3048002"/>
            <a:ext cx="1669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Y.Muttoni</a:t>
            </a:r>
            <a:r>
              <a:rPr lang="en-US" sz="1400" dirty="0" smtClean="0"/>
              <a:t>, EN-MEF)</a:t>
            </a:r>
            <a:endParaRPr lang="en-US" sz="1400" dirty="0"/>
          </a:p>
        </p:txBody>
      </p:sp>
      <p:sp>
        <p:nvSpPr>
          <p:cNvPr id="19" name="Oval 18"/>
          <p:cNvSpPr/>
          <p:nvPr/>
        </p:nvSpPr>
        <p:spPr>
          <a:xfrm>
            <a:off x="4335449" y="509547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4087368" y="28194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5943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 prototype cryostat</a:t>
            </a:r>
          </a:p>
          <a:p>
            <a:r>
              <a:rPr lang="fr-FR" sz="1400" b="1" dirty="0" err="1" smtClean="0"/>
              <a:t>constructed</a:t>
            </a:r>
            <a:endParaRPr lang="fr-FR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" y="3962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W jaw length </a:t>
            </a:r>
            <a:r>
              <a:rPr lang="en-US" dirty="0" smtClean="0">
                <a:sym typeface="Wingdings" pitchFamily="2" charset="2"/>
              </a:rPr>
              <a:t> 1 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overall length 4.5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34316" y="5877272"/>
            <a:ext cx="1994068" cy="565146"/>
          </a:xfrm>
          <a:prstGeom prst="rect">
            <a:avLst/>
          </a:prstGeom>
          <a:ln w="19050"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6000" rIns="9144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See </a:t>
            </a:r>
            <a:r>
              <a:rPr lang="en-GB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A.Bertarelli’s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4351879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08" y="381002"/>
            <a:ext cx="8763000" cy="417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Estimate (P+M)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00600" y="4648200"/>
            <a:ext cx="3962400" cy="1600200"/>
          </a:xfrm>
        </p:spPr>
        <p:txBody>
          <a:bodyPr/>
          <a:lstStyle/>
          <a:p>
            <a:pPr>
              <a:buNone/>
            </a:pPr>
            <a:r>
              <a:rPr lang="en-US" sz="1600" b="1" dirty="0" smtClean="0"/>
              <a:t>Up to date, M expenditures: </a:t>
            </a:r>
          </a:p>
          <a:p>
            <a:r>
              <a:rPr lang="en-US" sz="1600" dirty="0" smtClean="0"/>
              <a:t>&lt; 3 MCHF (estimate)</a:t>
            </a:r>
          </a:p>
          <a:p>
            <a:r>
              <a:rPr lang="en-US" sz="1600" dirty="0" smtClean="0"/>
              <a:t>Includes design studies (also committed) </a:t>
            </a:r>
          </a:p>
          <a:p>
            <a:r>
              <a:rPr lang="en-US" sz="1600" dirty="0" smtClean="0"/>
              <a:t>Components/materials ordered (end caps, supports, raw material…)</a:t>
            </a:r>
            <a:endParaRPr lang="it-IT" sz="1600" dirty="0" smtClean="0"/>
          </a:p>
        </p:txBody>
      </p:sp>
      <p:graphicFrame>
        <p:nvGraphicFramePr>
          <p:cNvPr id="12" name="Chart 11"/>
          <p:cNvGraphicFramePr/>
          <p:nvPr/>
        </p:nvGraphicFramePr>
        <p:xfrm>
          <a:off x="304800" y="4419600"/>
          <a:ext cx="41148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val 12"/>
          <p:cNvSpPr/>
          <p:nvPr/>
        </p:nvSpPr>
        <p:spPr>
          <a:xfrm>
            <a:off x="7620000" y="4038600"/>
            <a:ext cx="1371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46221" y="525191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kCHF</a:t>
            </a:r>
            <a:endParaRPr lang="it-IT" b="1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3362277" y="4870915"/>
            <a:ext cx="67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FTE.y</a:t>
            </a:r>
            <a:endParaRPr lang="it-IT" b="1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-240627" y="6581274"/>
            <a:ext cx="7391400" cy="304800"/>
          </a:xfrm>
        </p:spPr>
        <p:txBody>
          <a:bodyPr/>
          <a:lstStyle/>
          <a:p>
            <a:r>
              <a:rPr lang="en-US" dirty="0" smtClean="0"/>
              <a:t>LHC Collimation Review 2011, CERN 14-15 June 2011</a:t>
            </a:r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34400" y="6400806"/>
            <a:ext cx="457200" cy="365125"/>
          </a:xfrm>
          <a:prstGeom prst="rect">
            <a:avLst/>
          </a:prstGeom>
        </p:spPr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914670">
            <a:off x="-163406" y="768437"/>
            <a:ext cx="2398221" cy="523220"/>
          </a:xfrm>
          <a:prstGeom prst="rect">
            <a:avLst/>
          </a:prstGeom>
          <a:solidFill>
            <a:srgbClr val="FFFF00"/>
          </a:solidFill>
          <a:ln>
            <a:solidFill>
              <a:srgbClr val="1505E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LHC Collimation Review 2011, </a:t>
            </a:r>
          </a:p>
          <a:p>
            <a:pPr algn="ctr"/>
            <a:r>
              <a:rPr lang="en-US" sz="1400" dirty="0" smtClean="0"/>
              <a:t>CERN 14-15 June 2011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146742" y="6097794"/>
            <a:ext cx="1701857" cy="738664"/>
          </a:xfrm>
          <a:prstGeom prst="rect">
            <a:avLst/>
          </a:prstGeom>
          <a:solidFill>
            <a:srgbClr val="FFFF00"/>
          </a:solidFill>
          <a:ln>
            <a:solidFill>
              <a:srgbClr val="1505EB"/>
            </a:solidFill>
          </a:ln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 smtClean="0">
                <a:solidFill>
                  <a:srgbClr val="FF0000"/>
                </a:solidFill>
              </a:rPr>
              <a:t>Key figures: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21.5 MCHF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50 </a:t>
            </a:r>
            <a:r>
              <a:rPr lang="en-US" sz="1400" dirty="0" err="1" smtClean="0">
                <a:solidFill>
                  <a:srgbClr val="FF0000"/>
                </a:solidFill>
              </a:rPr>
              <a:t>FTE.y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6997671" y="4724400"/>
            <a:ext cx="1155729" cy="13733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541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main implications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797" y="685800"/>
            <a:ext cx="8693425" cy="5943600"/>
          </a:xfrm>
        </p:spPr>
        <p:txBody>
          <a:bodyPr/>
          <a:lstStyle/>
          <a:p>
            <a:r>
              <a:rPr lang="en-US" sz="1800" dirty="0" smtClean="0"/>
              <a:t>Disconnect and remove:</a:t>
            </a:r>
          </a:p>
          <a:p>
            <a:pPr lvl="1"/>
            <a:r>
              <a:rPr lang="en-US" sz="1600" dirty="0" smtClean="0"/>
              <a:t>16 dipoles, 8 SSS, 2 Connection Cryostats, 2 DFBA</a:t>
            </a:r>
          </a:p>
          <a:p>
            <a:r>
              <a:rPr lang="en-US" sz="1800" dirty="0" smtClean="0"/>
              <a:t>Displace by 4.5 m:</a:t>
            </a:r>
          </a:p>
          <a:p>
            <a:pPr lvl="1"/>
            <a:r>
              <a:rPr lang="en-US" sz="1600" dirty="0" smtClean="0"/>
              <a:t>TCLA, DQS, BTVM (depending on point. In 3L) </a:t>
            </a:r>
          </a:p>
          <a:p>
            <a:r>
              <a:rPr lang="en-US" sz="1800" dirty="0" smtClean="0"/>
              <a:t>Heavy cable re-layout work:</a:t>
            </a:r>
          </a:p>
          <a:p>
            <a:pPr lvl="1"/>
            <a:r>
              <a:rPr lang="en-US" sz="1600" dirty="0" smtClean="0"/>
              <a:t>~600 cables to be shortened, ~800 cables to be extended (warm and cooled cables)</a:t>
            </a:r>
          </a:p>
          <a:p>
            <a:pPr lvl="1"/>
            <a:r>
              <a:rPr lang="en-US" sz="1600" dirty="0" smtClean="0"/>
              <a:t>Re-routing (through new cable duct UP33/R34); connections</a:t>
            </a:r>
          </a:p>
          <a:p>
            <a:r>
              <a:rPr lang="en-US" sz="1800" dirty="0" smtClean="0"/>
              <a:t>Civil engineering:</a:t>
            </a:r>
          </a:p>
          <a:p>
            <a:pPr lvl="1"/>
            <a:r>
              <a:rPr lang="en-US" sz="1600" dirty="0" smtClean="0"/>
              <a:t>Remove, displace and fix jacks to ground </a:t>
            </a:r>
          </a:p>
          <a:p>
            <a:pPr lvl="1"/>
            <a:r>
              <a:rPr lang="en-US" sz="1600" dirty="0" smtClean="0"/>
              <a:t>Grind passage wall (3-5 cm) on 2x100m length </a:t>
            </a:r>
          </a:p>
          <a:p>
            <a:pPr lvl="1"/>
            <a:r>
              <a:rPr lang="en-US" sz="1600" dirty="0" smtClean="0"/>
              <a:t>Drilling new cable duct UP33/R34</a:t>
            </a:r>
          </a:p>
          <a:p>
            <a:r>
              <a:rPr lang="en-US" sz="1800" dirty="0" smtClean="0"/>
              <a:t>Modification of jumpers of Q7, Q9 and DFBAs (on surface or in the tunnel)</a:t>
            </a:r>
          </a:p>
          <a:p>
            <a:r>
              <a:rPr lang="en-US" sz="1800" dirty="0" smtClean="0"/>
              <a:t>Shortening of DSLC (</a:t>
            </a:r>
            <a:r>
              <a:rPr lang="en-US" sz="1800" dirty="0" err="1" smtClean="0"/>
              <a:t>cryostat+superc.cables</a:t>
            </a:r>
            <a:r>
              <a:rPr lang="en-US" sz="1800" dirty="0" smtClean="0"/>
              <a:t>) in 3R</a:t>
            </a:r>
          </a:p>
          <a:p>
            <a:r>
              <a:rPr lang="en-US" sz="1800" dirty="0" smtClean="0"/>
              <a:t>Design and produce new equipment:</a:t>
            </a:r>
          </a:p>
          <a:p>
            <a:pPr lvl="1"/>
            <a:r>
              <a:rPr lang="en-US" sz="1600" dirty="0" smtClean="0"/>
              <a:t>4 (+1) DS collimator assemblies (LTC)</a:t>
            </a:r>
          </a:p>
          <a:p>
            <a:pPr lvl="1"/>
            <a:r>
              <a:rPr lang="en-US" sz="1600" dirty="0" smtClean="0"/>
              <a:t>2 (+1) Short Connection Cryostats (SCC)</a:t>
            </a:r>
          </a:p>
          <a:p>
            <a:pPr lvl="1"/>
            <a:r>
              <a:rPr lang="en-US" sz="1600" dirty="0" smtClean="0"/>
              <a:t>2 QRL extensions </a:t>
            </a:r>
          </a:p>
          <a:p>
            <a:r>
              <a:rPr lang="en-US" sz="1800" dirty="0" smtClean="0"/>
              <a:t>Re-install and interconnect DFBA, magnets, SCC, LTC</a:t>
            </a:r>
          </a:p>
        </p:txBody>
      </p:sp>
    </p:spTree>
    <p:extLst>
      <p:ext uri="{BB962C8B-B14F-4D97-AF65-F5344CB8AC3E}">
        <p14:creationId xmlns:p14="http://schemas.microsoft.com/office/powerpoint/2010/main" val="5927097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DS Collimator Assembly (LTC</a:t>
            </a:r>
            <a:r>
              <a:rPr lang="it-IT" dirty="0" smtClean="0"/>
              <a:t>): reviews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914400"/>
            <a:ext cx="89916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1505E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8E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Reviews:</a:t>
            </a:r>
          </a:p>
          <a:p>
            <a:r>
              <a:rPr lang="en-US" sz="1800" dirty="0" smtClean="0">
                <a:solidFill>
                  <a:srgbClr val="1505EB"/>
                </a:solidFill>
              </a:rPr>
              <a:t>QTC design &amp; integration </a:t>
            </a:r>
            <a:r>
              <a:rPr lang="en-US" sz="1800" dirty="0" smtClean="0"/>
              <a:t>in May 2011 </a:t>
            </a:r>
            <a:r>
              <a:rPr lang="en-US" sz="1400" dirty="0"/>
              <a:t>(</a:t>
            </a:r>
            <a:r>
              <a:rPr lang="en-US" sz="1400" i="1" dirty="0">
                <a:hlinkClick r:id="rId2"/>
              </a:rPr>
              <a:t>http://</a:t>
            </a:r>
            <a:r>
              <a:rPr lang="en-US" sz="1400" i="1" dirty="0" smtClean="0">
                <a:hlinkClick r:id="rId2"/>
              </a:rPr>
              <a:t>indico.cern.ch/conferenceDisplay.py?confId=139092</a:t>
            </a:r>
            <a:r>
              <a:rPr lang="en-US" sz="1400" i="1" dirty="0" smtClean="0"/>
              <a:t>  </a:t>
            </a:r>
            <a:r>
              <a:rPr lang="en-US" sz="1400" dirty="0" smtClean="0"/>
              <a:t>)</a:t>
            </a:r>
          </a:p>
          <a:p>
            <a:r>
              <a:rPr lang="en-US" sz="1800" dirty="0" smtClean="0">
                <a:solidFill>
                  <a:srgbClr val="1505EB"/>
                </a:solidFill>
              </a:rPr>
              <a:t>LHC collimation review </a:t>
            </a:r>
            <a:r>
              <a:rPr lang="en-US" sz="1800" dirty="0" smtClean="0"/>
              <a:t>in June </a:t>
            </a:r>
            <a:r>
              <a:rPr lang="en-US" sz="1800" dirty="0"/>
              <a:t>2011 </a:t>
            </a:r>
            <a:r>
              <a:rPr lang="en-US" sz="1400" i="1" dirty="0"/>
              <a:t>(</a:t>
            </a:r>
            <a:r>
              <a:rPr lang="en-US" sz="1400" i="1" dirty="0">
                <a:hlinkClick r:id="rId3"/>
              </a:rPr>
              <a:t>https://</a:t>
            </a:r>
            <a:r>
              <a:rPr lang="en-US" sz="1400" i="1" dirty="0" smtClean="0">
                <a:hlinkClick r:id="rId3"/>
              </a:rPr>
              <a:t>indico.cern.ch/conferenceDisplay.py?confId=139719</a:t>
            </a:r>
            <a:r>
              <a:rPr lang="en-US" sz="1400" i="1" dirty="0" smtClean="0"/>
              <a:t> 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Recommendations and decisions:</a:t>
            </a:r>
          </a:p>
          <a:p>
            <a:r>
              <a:rPr lang="en-US" sz="1800" dirty="0" smtClean="0">
                <a:solidFill>
                  <a:srgbClr val="1505EB"/>
                </a:solidFill>
              </a:rPr>
              <a:t>LTC option considered </a:t>
            </a:r>
            <a:r>
              <a:rPr lang="en-US" sz="1800" dirty="0" smtClean="0">
                <a:solidFill>
                  <a:srgbClr val="29C729"/>
                </a:solidFill>
              </a:rPr>
              <a:t>feasible</a:t>
            </a:r>
            <a:r>
              <a:rPr lang="en-US" sz="1800" dirty="0" smtClean="0">
                <a:solidFill>
                  <a:srgbClr val="1505EB"/>
                </a:solidFill>
              </a:rPr>
              <a:t> but </a:t>
            </a:r>
            <a:r>
              <a:rPr lang="en-US" sz="1800" dirty="0" smtClean="0">
                <a:solidFill>
                  <a:srgbClr val="FF0000"/>
                </a:solidFill>
              </a:rPr>
              <a:t>complex and heavy</a:t>
            </a:r>
            <a:r>
              <a:rPr lang="en-US" sz="1800" dirty="0"/>
              <a:t> </a:t>
            </a:r>
            <a:r>
              <a:rPr lang="en-US" sz="1800" dirty="0" smtClean="0"/>
              <a:t>(i.e. incompatible with LS1) Recommended to delay to LS2:		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 still </a:t>
            </a:r>
            <a:r>
              <a:rPr lang="en-US" sz="1800" dirty="0" smtClean="0">
                <a:solidFill>
                  <a:srgbClr val="FF0000"/>
                </a:solidFill>
              </a:rPr>
              <a:t>to be decided </a:t>
            </a:r>
          </a:p>
          <a:p>
            <a:r>
              <a:rPr lang="en-US" sz="1800" dirty="0"/>
              <a:t>Pursue </a:t>
            </a:r>
            <a:r>
              <a:rPr lang="en-US" sz="1800" dirty="0" smtClean="0"/>
              <a:t>design and </a:t>
            </a:r>
            <a:r>
              <a:rPr lang="en-US" sz="1800" dirty="0" smtClean="0">
                <a:solidFill>
                  <a:srgbClr val="1505EB"/>
                </a:solidFill>
              </a:rPr>
              <a:t>prototyping </a:t>
            </a:r>
            <a:r>
              <a:rPr lang="en-US" sz="1800" dirty="0">
                <a:solidFill>
                  <a:srgbClr val="1505EB"/>
                </a:solidFill>
              </a:rPr>
              <a:t>of the </a:t>
            </a:r>
            <a:r>
              <a:rPr lang="en-US" sz="1800" dirty="0" smtClean="0">
                <a:solidFill>
                  <a:srgbClr val="1505EB"/>
                </a:solidFill>
              </a:rPr>
              <a:t>QTC: 	</a:t>
            </a:r>
            <a:r>
              <a:rPr lang="en-US" sz="1800" dirty="0" smtClean="0">
                <a:solidFill>
                  <a:srgbClr val="17D937"/>
                </a:solidFill>
                <a:sym typeface="Wingdings" pitchFamily="2" charset="2"/>
              </a:rPr>
              <a:t> </a:t>
            </a:r>
            <a:r>
              <a:rPr lang="en-US" sz="1800" dirty="0" smtClean="0">
                <a:solidFill>
                  <a:srgbClr val="17D937"/>
                </a:solidFill>
              </a:rPr>
              <a:t>done (See </a:t>
            </a:r>
            <a:r>
              <a:rPr lang="en-US" sz="1800" dirty="0" err="1" smtClean="0">
                <a:solidFill>
                  <a:srgbClr val="17D937"/>
                </a:solidFill>
              </a:rPr>
              <a:t>A.Bertarelli’s</a:t>
            </a:r>
            <a:r>
              <a:rPr lang="en-US" sz="1800" dirty="0" smtClean="0">
                <a:solidFill>
                  <a:srgbClr val="17D937"/>
                </a:solidFill>
              </a:rPr>
              <a:t> talk)</a:t>
            </a:r>
            <a:endParaRPr lang="en-GB" dirty="0" smtClean="0">
              <a:solidFill>
                <a:srgbClr val="17D937"/>
              </a:solidFill>
            </a:endParaRPr>
          </a:p>
          <a:p>
            <a:r>
              <a:rPr lang="en-US" sz="1800" dirty="0" smtClean="0"/>
              <a:t>Postpone decisions while endorsing the pursue of alternative </a:t>
            </a:r>
            <a:r>
              <a:rPr lang="en-US" sz="1800" dirty="0"/>
              <a:t>scenarios </a:t>
            </a:r>
            <a:r>
              <a:rPr lang="en-US" sz="1800" dirty="0" smtClean="0"/>
              <a:t>with </a:t>
            </a:r>
            <a:r>
              <a:rPr lang="en-US" sz="1800" dirty="0"/>
              <a:t>stronger dipoles </a:t>
            </a:r>
            <a:r>
              <a:rPr lang="en-US" sz="1800" dirty="0" smtClean="0"/>
              <a:t>magnets </a:t>
            </a: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 smtClean="0">
                <a:sym typeface="Wingdings" pitchFamily="2" charset="2"/>
              </a:rPr>
              <a:t>11 T magnets):</a:t>
            </a:r>
            <a:r>
              <a:rPr lang="en-US" sz="1800" dirty="0" smtClean="0">
                <a:solidFill>
                  <a:srgbClr val="1505EB"/>
                </a:solidFill>
                <a:sym typeface="Wingdings" pitchFamily="2" charset="2"/>
              </a:rPr>
              <a:t> 		</a:t>
            </a:r>
            <a:r>
              <a:rPr lang="en-US" sz="1800" dirty="0" smtClean="0">
                <a:solidFill>
                  <a:srgbClr val="FFC000"/>
                </a:solidFill>
                <a:sym typeface="Wingdings" pitchFamily="2" charset="2"/>
              </a:rPr>
              <a:t> in progress (see slides ahead)</a:t>
            </a:r>
            <a:endParaRPr lang="en-GB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626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10" y="17890"/>
            <a:ext cx="8229600" cy="533400"/>
          </a:xfrm>
        </p:spPr>
        <p:txBody>
          <a:bodyPr/>
          <a:lstStyle/>
          <a:p>
            <a:r>
              <a:rPr lang="en-US" dirty="0" smtClean="0"/>
              <a:t>Status of QTC and SCC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798" y="609600"/>
            <a:ext cx="8816002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1505E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8E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1505EB"/>
                </a:solidFill>
              </a:rPr>
              <a:t>QTC prototype constructed</a:t>
            </a:r>
            <a:r>
              <a:rPr lang="en-US" sz="2000" dirty="0" smtClean="0"/>
              <a:t>, awaiting validation cold testing (planned Sept. ‘13)</a:t>
            </a:r>
          </a:p>
          <a:p>
            <a:r>
              <a:rPr lang="en-US" sz="2000" dirty="0" smtClean="0">
                <a:solidFill>
                  <a:srgbClr val="1505EB"/>
                </a:solidFill>
              </a:rPr>
              <a:t>Preliminary design of Short Connection Cryostats done </a:t>
            </a:r>
            <a:r>
              <a:rPr lang="en-US" sz="2000" dirty="0" smtClean="0"/>
              <a:t>in 2011-12 (now stopped). </a:t>
            </a:r>
            <a:r>
              <a:rPr lang="en-US" sz="2000" dirty="0" smtClean="0">
                <a:solidFill>
                  <a:srgbClr val="FF0000"/>
                </a:solidFill>
              </a:rPr>
              <a:t>In case of LTC for LS2, detailed engineering/production to be done </a:t>
            </a:r>
          </a:p>
          <a:p>
            <a:r>
              <a:rPr lang="en-US" sz="2000" dirty="0" smtClean="0"/>
              <a:t>Remains a </a:t>
            </a:r>
            <a:r>
              <a:rPr lang="en-US" sz="2000" dirty="0" smtClean="0">
                <a:solidFill>
                  <a:srgbClr val="29C729"/>
                </a:solidFill>
              </a:rPr>
              <a:t>viable</a:t>
            </a:r>
            <a:r>
              <a:rPr lang="en-US" sz="2000" dirty="0" smtClean="0"/>
              <a:t> but </a:t>
            </a:r>
            <a:r>
              <a:rPr lang="en-US" sz="2000" dirty="0" smtClean="0">
                <a:solidFill>
                  <a:srgbClr val="FF0000"/>
                </a:solidFill>
              </a:rPr>
              <a:t>heavy</a:t>
            </a:r>
            <a:r>
              <a:rPr lang="en-US" sz="2000" dirty="0" smtClean="0"/>
              <a:t> solution if needed (probably OK for 1 point at most)</a:t>
            </a:r>
          </a:p>
          <a:p>
            <a:endParaRPr lang="en-GB" dirty="0"/>
          </a:p>
        </p:txBody>
      </p:sp>
      <p:pic>
        <p:nvPicPr>
          <p:cNvPr id="5122" name="Picture 2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" y="2286000"/>
            <a:ext cx="4781550" cy="316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545144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Connection Cryostat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1305"/>
            <a:ext cx="4239597" cy="317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48755" y="614228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QTC prototype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683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21333</TotalTime>
  <Words>2749</Words>
  <Application>Microsoft Macintosh PowerPoint</Application>
  <PresentationFormat>On-screen Show (4:3)</PresentationFormat>
  <Paragraphs>441</Paragraphs>
  <Slides>42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1_Office Theme</vt:lpstr>
      <vt:lpstr>2_Office Theme</vt:lpstr>
      <vt:lpstr>Sketchbook</vt:lpstr>
      <vt:lpstr>3_Office Theme</vt:lpstr>
      <vt:lpstr>4_Office Theme</vt:lpstr>
      <vt:lpstr>1_Sketchbook</vt:lpstr>
      <vt:lpstr>Integration options for  collimators in the DS zones</vt:lpstr>
      <vt:lpstr>Content</vt:lpstr>
      <vt:lpstr>Content</vt:lpstr>
      <vt:lpstr>Warm collimators in the DS:  the LTC option studied for Pt.3</vt:lpstr>
      <vt:lpstr>DS Collimator Assembly (LTC)</vt:lpstr>
      <vt:lpstr>Cost Estimate (P+M)</vt:lpstr>
      <vt:lpstr>Summary of main implications</vt:lpstr>
      <vt:lpstr>DS Collimator Assembly (LTC): reviews</vt:lpstr>
      <vt:lpstr>Status of QTC and SCC</vt:lpstr>
      <vt:lpstr>Content</vt:lpstr>
      <vt:lpstr>Dispersion suppressor zones</vt:lpstr>
      <vt:lpstr>Dispersion suppressor zones : 1,2,5 (and 8)</vt:lpstr>
      <vt:lpstr>PowerPoint Presentation</vt:lpstr>
      <vt:lpstr>PowerPoint Presentation</vt:lpstr>
      <vt:lpstr>summary on integration issues </vt:lpstr>
      <vt:lpstr>Content</vt:lpstr>
      <vt:lpstr>Dipole integration layout</vt:lpstr>
      <vt:lpstr>The “Collimator in the middle”, preferred option</vt:lpstr>
      <vt:lpstr>5.5m 11T magnet</vt:lpstr>
      <vt:lpstr>Magnet cold mass and beam lines</vt:lpstr>
      <vt:lpstr>Collimator length</vt:lpstr>
      <vt:lpstr>Mechanical and vacuum decoupling</vt:lpstr>
      <vt:lpstr>Warm collimator layout</vt:lpstr>
      <vt:lpstr>Chasing after the mm…</vt:lpstr>
      <vt:lpstr>Sketch of a possible layout</vt:lpstr>
      <vt:lpstr>Content</vt:lpstr>
      <vt:lpstr>Why considering a cold collimator?</vt:lpstr>
      <vt:lpstr>PowerPoint Presentation</vt:lpstr>
      <vt:lpstr>The Cold Collimation Feasibility Study (CCFS)</vt:lpstr>
      <vt:lpstr>Main findings</vt:lpstr>
      <vt:lpstr>Content</vt:lpstr>
      <vt:lpstr>Timeline for LS2</vt:lpstr>
      <vt:lpstr>Summary</vt:lpstr>
      <vt:lpstr>Answers to specific questions from S.Redaelli for the review</vt:lpstr>
      <vt:lpstr> Thank you!  Questions?</vt:lpstr>
      <vt:lpstr>Spare slides</vt:lpstr>
      <vt:lpstr>QTC assy drwg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vparma</dc:creator>
  <cp:lastModifiedBy>vittorio Parma</cp:lastModifiedBy>
  <cp:revision>1946</cp:revision>
  <dcterms:created xsi:type="dcterms:W3CDTF">2010-01-11T09:12:42Z</dcterms:created>
  <dcterms:modified xsi:type="dcterms:W3CDTF">2013-05-30T21:35:42Z</dcterms:modified>
</cp:coreProperties>
</file>