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3" r:id="rId4"/>
    <p:sldId id="263" r:id="rId5"/>
    <p:sldId id="264" r:id="rId6"/>
    <p:sldId id="258" r:id="rId7"/>
    <p:sldId id="261" r:id="rId8"/>
    <p:sldId id="269" r:id="rId9"/>
    <p:sldId id="270" r:id="rId10"/>
    <p:sldId id="274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A5A14-E290-3A48-B316-2D858E4C5281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85ED4-7E17-8048-8F9C-4ED0C2F5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5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BC48-7B3E-2144-8D11-137A358FEBC9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D708-445D-8543-AF92-DBC59FB3E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0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81784EF-D635-0847-9298-44723899013B}" type="slidenum">
              <a:rPr lang="en-US">
                <a:latin typeface="Arial" charset="0"/>
              </a:rPr>
              <a:pPr eaLnBrk="1" hangingPunct="1"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C5998A6-8CBF-9542-8998-35FCB3A05B75}" type="slidenum">
              <a:rPr lang="en-US">
                <a:latin typeface="Arial" charset="0"/>
              </a:rPr>
              <a:pPr eaLnBrk="1" hangingPunct="1"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i="1">
              <a:latin typeface="Arial" charset="0"/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 i="1">
              <a:latin typeface="Arial" charset="0"/>
              <a:ea typeface="+mn-ea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latin typeface="Garamond" charset="0"/>
                <a:ea typeface="ＭＳ Ｐゴシック" charset="0"/>
              </a:defRPr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latin typeface="Garamond" charset="0"/>
              </a:defRPr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2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6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6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5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9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0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02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ahoma" pitchFamily="34" charset="0"/>
                <a:ea typeface="+mn-ea"/>
              </a:defRPr>
            </a:lvl1pPr>
          </a:lstStyle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7300" y="6248400"/>
            <a:ext cx="5018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latin typeface="Tahoma" pitchFamily="34" charset="0"/>
                <a:ea typeface="+mn-ea"/>
              </a:defRPr>
            </a:lvl1pPr>
          </a:lstStyle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0313" y="6243638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16E583E-717C-DA4A-9D34-B61242DC6849}" type="slidenum">
              <a:rPr lang="en-US" smtClean="0"/>
              <a:t>‹#›</a:t>
            </a:fld>
            <a:endParaRPr 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i="1">
              <a:latin typeface="Arial" charset="0"/>
              <a:ea typeface="+mn-ea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 i="1">
              <a:latin typeface="Arial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DS Heat Load Scenarios in Collision </a:t>
            </a:r>
            <a:r>
              <a:rPr lang="en-US" sz="4000" dirty="0"/>
              <a:t>P</a:t>
            </a:r>
            <a:r>
              <a:rPr lang="en-US" sz="4000" dirty="0" smtClean="0"/>
              <a:t>oints and Cleaning </a:t>
            </a:r>
            <a:r>
              <a:rPr lang="en-US" sz="4000" dirty="0"/>
              <a:t>I</a:t>
            </a:r>
            <a:r>
              <a:rPr lang="en-US" sz="4000" dirty="0" smtClean="0"/>
              <a:t>nsertions.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Prepared by F. </a:t>
            </a:r>
            <a:r>
              <a:rPr lang="en-US" dirty="0" err="1" smtClean="0"/>
              <a:t>Cerutti</a:t>
            </a:r>
            <a:r>
              <a:rPr lang="en-US" dirty="0" smtClean="0"/>
              <a:t>, </a:t>
            </a:r>
            <a:r>
              <a:rPr lang="en-US" dirty="0" err="1" smtClean="0"/>
              <a:t>A.Lechner</a:t>
            </a:r>
            <a:r>
              <a:rPr lang="en-US" dirty="0" smtClean="0"/>
              <a:t> and </a:t>
            </a:r>
            <a:r>
              <a:rPr lang="en-US" u="sng" dirty="0" smtClean="0"/>
              <a:t>G. Steele</a:t>
            </a:r>
            <a:r>
              <a:rPr lang="en-US" dirty="0" smtClean="0"/>
              <a:t> on behalf of the FLUKA team (EN-STI) </a:t>
            </a:r>
          </a:p>
          <a:p>
            <a:endParaRPr lang="en-US" dirty="0" smtClean="0"/>
          </a:p>
          <a:p>
            <a:r>
              <a:rPr lang="en-US" dirty="0" smtClean="0"/>
              <a:t>With essential input from; </a:t>
            </a:r>
            <a:r>
              <a:rPr lang="en-US" dirty="0" err="1"/>
              <a:t>R.Bruce</a:t>
            </a:r>
            <a:r>
              <a:rPr lang="en-US" dirty="0" smtClean="0"/>
              <a:t>, </a:t>
            </a:r>
            <a:r>
              <a:rPr lang="en-US" dirty="0"/>
              <a:t>J. Jowett, </a:t>
            </a:r>
            <a:r>
              <a:rPr lang="en-US" dirty="0" smtClean="0"/>
              <a:t>M. </a:t>
            </a:r>
            <a:r>
              <a:rPr lang="en-US" dirty="0" err="1" smtClean="0"/>
              <a:t>Karppinen</a:t>
            </a:r>
            <a:r>
              <a:rPr lang="en-US" dirty="0" smtClean="0"/>
              <a:t>, </a:t>
            </a:r>
            <a:r>
              <a:rPr lang="en-US" dirty="0"/>
              <a:t>V. Parma, S. </a:t>
            </a:r>
            <a:r>
              <a:rPr lang="en-US" dirty="0" err="1"/>
              <a:t>Radaelli</a:t>
            </a:r>
            <a:r>
              <a:rPr lang="en-US" dirty="0"/>
              <a:t>, </a:t>
            </a:r>
            <a:r>
              <a:rPr lang="en-US" dirty="0" smtClean="0"/>
              <a:t>D</a:t>
            </a:r>
            <a:r>
              <a:rPr lang="en-US" dirty="0"/>
              <a:t>. Ramos, </a:t>
            </a:r>
            <a:r>
              <a:rPr lang="en-US" dirty="0" smtClean="0"/>
              <a:t>T. </a:t>
            </a:r>
            <a:r>
              <a:rPr lang="en-US" dirty="0" err="1" smtClean="0"/>
              <a:t>Sahner</a:t>
            </a:r>
            <a:r>
              <a:rPr lang="en-US" dirty="0" smtClean="0"/>
              <a:t>, M. </a:t>
            </a:r>
            <a:r>
              <a:rPr lang="en-US" dirty="0" err="1" smtClean="0"/>
              <a:t>Schaumann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15" descr="fluk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4" y="5976673"/>
            <a:ext cx="2551239" cy="77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lcoll_logo3_sm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4" y="4457700"/>
            <a:ext cx="969960" cy="10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ST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" y="3106473"/>
            <a:ext cx="804862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843088"/>
            <a:ext cx="8229600" cy="1139825"/>
          </a:xfrm>
        </p:spPr>
        <p:txBody>
          <a:bodyPr/>
          <a:lstStyle/>
          <a:p>
            <a:r>
              <a:rPr lang="en-US" dirty="0" smtClean="0"/>
              <a:t>Heat load in DS due to beam halo collimation in IR7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30" descr="Layou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776" b="-147776"/>
          <a:stretch>
            <a:fillRect/>
          </a:stretch>
        </p:blipFill>
        <p:spPr bwMode="auto">
          <a:xfrm>
            <a:off x="680179" y="2985312"/>
            <a:ext cx="6757524" cy="37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20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80" y="277813"/>
            <a:ext cx="8229600" cy="1139825"/>
          </a:xfrm>
        </p:spPr>
        <p:txBody>
          <a:bodyPr>
            <a:normAutofit/>
          </a:bodyPr>
          <a:lstStyle/>
          <a:p>
            <a:r>
              <a:rPr lang="en-US" dirty="0" smtClean="0"/>
              <a:t>DS collimator effectiveness - protons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8799" y="1182621"/>
            <a:ext cx="4262181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Study (shown by </a:t>
            </a:r>
            <a:r>
              <a:rPr lang="en-US" sz="1400" dirty="0" err="1" smtClean="0"/>
              <a:t>F.Cerutti</a:t>
            </a:r>
            <a:r>
              <a:rPr lang="en-US" sz="1400" dirty="0" smtClean="0"/>
              <a:t> at CDR LHC Phase II Collimation 02/04/09) looking at the effect of </a:t>
            </a:r>
            <a:r>
              <a:rPr lang="en-US" sz="1400" dirty="0" err="1" smtClean="0"/>
              <a:t>cryo</a:t>
            </a:r>
            <a:r>
              <a:rPr lang="en-US" sz="1400" dirty="0" smtClean="0"/>
              <a:t>-collimators on the LHC beam halo power deposition in the IR7 dispersion suppressor.</a:t>
            </a:r>
          </a:p>
          <a:p>
            <a:endParaRPr lang="en-US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0"/>
          <a:stretch>
            <a:fillRect/>
          </a:stretch>
        </p:blipFill>
        <p:spPr bwMode="auto">
          <a:xfrm>
            <a:off x="299780" y="1953072"/>
            <a:ext cx="3045500" cy="205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3" y="4114611"/>
            <a:ext cx="3239517" cy="227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798062" y="2190750"/>
            <a:ext cx="6588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cs typeface="Tahoma" charset="0"/>
              </a:rPr>
              <a:t>MQs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834629" y="2684929"/>
            <a:ext cx="1160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7030A0"/>
                </a:solidFill>
                <a:cs typeface="Tahoma" charset="0"/>
              </a:rPr>
              <a:t>a factor of 5</a:t>
            </a:r>
          </a:p>
          <a:p>
            <a:pPr algn="ctr" eaLnBrk="1" hangingPunct="1"/>
            <a:r>
              <a:rPr lang="en-US" b="1" dirty="0">
                <a:solidFill>
                  <a:srgbClr val="7030A0"/>
                </a:solidFill>
                <a:cs typeface="Tahoma" charset="0"/>
              </a:rPr>
              <a:t>reduction</a:t>
            </a:r>
          </a:p>
        </p:txBody>
      </p:sp>
      <p:cxnSp>
        <p:nvCxnSpPr>
          <p:cNvPr id="18" name="Straight Connector 39"/>
          <p:cNvCxnSpPr>
            <a:cxnSpLocks noChangeShapeType="1"/>
          </p:cNvCxnSpPr>
          <p:nvPr/>
        </p:nvCxnSpPr>
        <p:spPr bwMode="auto">
          <a:xfrm>
            <a:off x="1995562" y="2157084"/>
            <a:ext cx="1835" cy="1184002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867838" y="4400094"/>
            <a:ext cx="6588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cs typeface="Tahoma" charset="0"/>
              </a:rPr>
              <a:t>MBs</a:t>
            </a: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85171" y="943422"/>
            <a:ext cx="3940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cs typeface="Tahoma" charset="0"/>
              </a:rPr>
              <a:t>1m copper with 15, 20, 30, 45 sigma half-gap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cs typeface="Tahoma" charset="0"/>
              </a:rPr>
              <a:t>(100 sigma half-gap means no TCRYO)</a:t>
            </a:r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185171" y="1526035"/>
            <a:ext cx="2097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cs typeface="Tahoma" charset="0"/>
              </a:rPr>
              <a:t>peak power in the coils</a:t>
            </a: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5568950" y="5714354"/>
            <a:ext cx="3117850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i="1" dirty="0">
                <a:cs typeface="Tahoma" charset="0"/>
              </a:rPr>
              <a:t>power values for 0.2h beam </a:t>
            </a:r>
            <a:r>
              <a:rPr lang="en-US" sz="1400" i="1" dirty="0" smtClean="0">
                <a:cs typeface="Tahoma" charset="0"/>
              </a:rPr>
              <a:t>lifetime</a:t>
            </a:r>
          </a:p>
          <a:p>
            <a:pPr algn="ctr" eaLnBrk="1" hangingPunct="1">
              <a:lnSpc>
                <a:spcPct val="150000"/>
              </a:lnSpc>
            </a:pPr>
            <a:endParaRPr lang="en-US" sz="1400" i="1" dirty="0">
              <a:cs typeface="Tahoma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311069"/>
            <a:ext cx="35242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4792663" y="2895144"/>
            <a:ext cx="24495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solidFill>
                  <a:srgbClr val="0000FF"/>
                </a:solidFill>
                <a:cs typeface="Tahoma" charset="0"/>
              </a:rPr>
              <a:t>total power in the </a:t>
            </a:r>
            <a:r>
              <a:rPr lang="en-US" sz="1400" b="1" dirty="0">
                <a:solidFill>
                  <a:srgbClr val="0000FF"/>
                </a:solidFill>
                <a:cs typeface="Tahoma" charset="0"/>
              </a:rPr>
              <a:t>TCRYOs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6210301" y="4003951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7030A0"/>
                </a:solidFill>
                <a:cs typeface="Tahoma" charset="0"/>
              </a:rPr>
              <a:t>30% less</a:t>
            </a:r>
          </a:p>
        </p:txBody>
      </p:sp>
      <p:cxnSp>
        <p:nvCxnSpPr>
          <p:cNvPr id="31" name="Straight Connector 40"/>
          <p:cNvCxnSpPr>
            <a:cxnSpLocks noChangeShapeType="1"/>
          </p:cNvCxnSpPr>
          <p:nvPr/>
        </p:nvCxnSpPr>
        <p:spPr bwMode="auto">
          <a:xfrm rot="5400000">
            <a:off x="5688013" y="4002364"/>
            <a:ext cx="1041400" cy="3175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3909219" y="2479219"/>
            <a:ext cx="9191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  <a:cs typeface="Tahoma" charset="0"/>
              </a:rPr>
              <a:t>MQTLIs</a:t>
            </a:r>
          </a:p>
        </p:txBody>
      </p:sp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5333743" y="2479219"/>
            <a:ext cx="32972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dirty="0">
                <a:cs typeface="Tahoma" charset="0"/>
              </a:rPr>
              <a:t>~1mW/cm</a:t>
            </a:r>
            <a:r>
              <a:rPr lang="en-US" baseline="30000" dirty="0">
                <a:cs typeface="Tahoma" charset="0"/>
              </a:rPr>
              <a:t>3</a:t>
            </a:r>
            <a:r>
              <a:rPr lang="en-US" dirty="0">
                <a:cs typeface="Tahoma" charset="0"/>
              </a:rPr>
              <a:t> (MQTLI8R) for 15, 20, 30 sigma</a:t>
            </a:r>
          </a:p>
        </p:txBody>
      </p:sp>
    </p:spTree>
    <p:extLst>
      <p:ext uri="{BB962C8B-B14F-4D97-AF65-F5344CB8AC3E}">
        <p14:creationId xmlns:p14="http://schemas.microsoft.com/office/powerpoint/2010/main" val="54599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3502025"/>
            <a:ext cx="35385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>
            <a:fillRect/>
          </a:stretch>
        </p:blipFill>
        <p:spPr bwMode="auto">
          <a:xfrm>
            <a:off x="747713" y="1366838"/>
            <a:ext cx="36020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838575"/>
            <a:ext cx="3568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33940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/>
              <a:t>30/05/2013</a:t>
            </a:r>
            <a:endParaRPr lang="en-US"/>
          </a:p>
        </p:txBody>
      </p:sp>
      <p:sp>
        <p:nvSpPr>
          <p:cNvPr id="1127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55B6835-5E38-9340-8C89-E88E3665267B}" type="slidenum">
              <a:rPr lang="en-US"/>
              <a:pPr eaLnBrk="1" hangingPunct="1"/>
              <a:t>12</a:t>
            </a:fld>
            <a:endParaRPr lang="en-US"/>
          </a:p>
        </p:txBody>
      </p:sp>
      <p:cxnSp>
        <p:nvCxnSpPr>
          <p:cNvPr id="11272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471488" y="303213"/>
            <a:ext cx="8040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006633"/>
                </a:solidFill>
              </a:rPr>
              <a:t>EFFECT OF THE TCRYO LENGTH/MATERIAL</a:t>
            </a:r>
          </a:p>
        </p:txBody>
      </p:sp>
      <p:cxnSp>
        <p:nvCxnSpPr>
          <p:cNvPr id="11276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Footer Placeholder 4"/>
          <p:cNvSpPr txBox="1">
            <a:spLocks noGrp="1"/>
          </p:cNvSpPr>
          <p:nvPr/>
        </p:nvSpPr>
        <p:spPr bwMode="auto">
          <a:xfrm>
            <a:off x="7835900" y="66992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F.Cerutti</a:t>
            </a:r>
            <a:endParaRPr lang="en-US" dirty="0"/>
          </a:p>
        </p:txBody>
      </p:sp>
      <p:cxnSp>
        <p:nvCxnSpPr>
          <p:cNvPr id="11279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1" name="TextBox 33"/>
          <p:cNvSpPr txBox="1">
            <a:spLocks noChangeArrowheads="1"/>
          </p:cNvSpPr>
          <p:nvPr/>
        </p:nvSpPr>
        <p:spPr bwMode="auto">
          <a:xfrm>
            <a:off x="566738" y="876300"/>
            <a:ext cx="4740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cs typeface="Tahoma" charset="0"/>
              </a:rPr>
              <a:t>0.5, 1, 1.5, 2 m copper/tungsten with 15 sigma half-gap</a:t>
            </a:r>
          </a:p>
        </p:txBody>
      </p:sp>
      <p:sp>
        <p:nvSpPr>
          <p:cNvPr id="11282" name="TextBox 33"/>
          <p:cNvSpPr txBox="1">
            <a:spLocks noChangeArrowheads="1"/>
          </p:cNvSpPr>
          <p:nvPr/>
        </p:nvSpPr>
        <p:spPr bwMode="auto">
          <a:xfrm>
            <a:off x="1738313" y="3529013"/>
            <a:ext cx="20097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solidFill>
                  <a:srgbClr val="FF0000"/>
                </a:solidFill>
                <a:cs typeface="Tahoma" charset="0"/>
              </a:rPr>
              <a:t>peak power in the coils</a:t>
            </a:r>
          </a:p>
        </p:txBody>
      </p:sp>
      <p:sp>
        <p:nvSpPr>
          <p:cNvPr id="11283" name="TextBox 33"/>
          <p:cNvSpPr txBox="1">
            <a:spLocks noChangeArrowheads="1"/>
          </p:cNvSpPr>
          <p:nvPr/>
        </p:nvSpPr>
        <p:spPr bwMode="auto">
          <a:xfrm>
            <a:off x="5830888" y="3140075"/>
            <a:ext cx="24495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solidFill>
                  <a:srgbClr val="0000FF"/>
                </a:solidFill>
                <a:cs typeface="Tahoma" charset="0"/>
              </a:rPr>
              <a:t>total power in the </a:t>
            </a:r>
            <a:r>
              <a:rPr lang="en-US" sz="1400" b="1">
                <a:solidFill>
                  <a:srgbClr val="0000FF"/>
                </a:solidFill>
                <a:cs typeface="Tahoma" charset="0"/>
              </a:rPr>
              <a:t>TCRYOs</a:t>
            </a:r>
          </a:p>
        </p:txBody>
      </p:sp>
      <p:sp>
        <p:nvSpPr>
          <p:cNvPr id="11284" name="TextBox 33"/>
          <p:cNvSpPr txBox="1">
            <a:spLocks noChangeArrowheads="1"/>
          </p:cNvSpPr>
          <p:nvPr/>
        </p:nvSpPr>
        <p:spPr bwMode="auto">
          <a:xfrm>
            <a:off x="2432050" y="1506538"/>
            <a:ext cx="6588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>
                <a:solidFill>
                  <a:srgbClr val="FF0000"/>
                </a:solidFill>
                <a:cs typeface="Tahoma" charset="0"/>
              </a:rPr>
              <a:t>MQs</a:t>
            </a:r>
          </a:p>
        </p:txBody>
      </p:sp>
      <p:sp>
        <p:nvSpPr>
          <p:cNvPr id="11285" name="TextBox 33"/>
          <p:cNvSpPr txBox="1">
            <a:spLocks noChangeArrowheads="1"/>
          </p:cNvSpPr>
          <p:nvPr/>
        </p:nvSpPr>
        <p:spPr bwMode="auto">
          <a:xfrm>
            <a:off x="2441575" y="4014788"/>
            <a:ext cx="6588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>
                <a:solidFill>
                  <a:srgbClr val="FF0000"/>
                </a:solidFill>
                <a:cs typeface="Tahoma" charset="0"/>
              </a:rPr>
              <a:t>MBs</a:t>
            </a:r>
          </a:p>
        </p:txBody>
      </p:sp>
      <p:sp>
        <p:nvSpPr>
          <p:cNvPr id="11286" name="TextBox 33"/>
          <p:cNvSpPr txBox="1">
            <a:spLocks noChangeArrowheads="1"/>
          </p:cNvSpPr>
          <p:nvPr/>
        </p:nvSpPr>
        <p:spPr bwMode="auto">
          <a:xfrm>
            <a:off x="5730875" y="1993900"/>
            <a:ext cx="2601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cs typeface="Tahoma" charset="0"/>
              </a:rPr>
              <a:t>1.1 W/cm</a:t>
            </a:r>
            <a:r>
              <a:rPr lang="en-US" sz="1400" baseline="30000">
                <a:cs typeface="Tahoma" charset="0"/>
              </a:rPr>
              <a:t>3</a:t>
            </a:r>
            <a:r>
              <a:rPr lang="en-US" sz="1400">
                <a:cs typeface="Tahoma" charset="0"/>
              </a:rPr>
              <a:t> in the Cu jaw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400">
                <a:cs typeface="Tahoma" charset="0"/>
              </a:rPr>
              <a:t>2.6 W/cm</a:t>
            </a:r>
            <a:r>
              <a:rPr lang="en-US" sz="1400" baseline="30000">
                <a:cs typeface="Tahoma" charset="0"/>
              </a:rPr>
              <a:t>3</a:t>
            </a:r>
            <a:r>
              <a:rPr lang="en-US" sz="1400">
                <a:cs typeface="Tahoma" charset="0"/>
              </a:rPr>
              <a:t> in the W jaw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>
                <a:cs typeface="Tahoma" charset="0"/>
              </a:rPr>
              <a:t>on a 4mm x 4mm x 1cm volume</a:t>
            </a:r>
          </a:p>
        </p:txBody>
      </p:sp>
      <p:sp>
        <p:nvSpPr>
          <p:cNvPr id="11287" name="TextBox 33"/>
          <p:cNvSpPr txBox="1">
            <a:spLocks noChangeArrowheads="1"/>
          </p:cNvSpPr>
          <p:nvPr/>
        </p:nvSpPr>
        <p:spPr bwMode="auto">
          <a:xfrm>
            <a:off x="5821363" y="1684338"/>
            <a:ext cx="24463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solidFill>
                  <a:srgbClr val="FF0000"/>
                </a:solidFill>
                <a:cs typeface="Tahoma" charset="0"/>
              </a:rPr>
              <a:t>peak power in the </a:t>
            </a:r>
            <a:r>
              <a:rPr lang="en-US" sz="1400" b="1">
                <a:solidFill>
                  <a:srgbClr val="FF0000"/>
                </a:solidFill>
                <a:cs typeface="Tahoma" charset="0"/>
              </a:rPr>
              <a:t>TCRYOs</a:t>
            </a:r>
          </a:p>
        </p:txBody>
      </p:sp>
      <p:cxnSp>
        <p:nvCxnSpPr>
          <p:cNvPr id="11288" name="Straight Connector 39"/>
          <p:cNvCxnSpPr>
            <a:cxnSpLocks noChangeShapeType="1"/>
          </p:cNvCxnSpPr>
          <p:nvPr/>
        </p:nvCxnSpPr>
        <p:spPr bwMode="auto">
          <a:xfrm rot="16200000" flipH="1">
            <a:off x="1951832" y="2596356"/>
            <a:ext cx="927100" cy="11113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9" name="Straight Connector 40"/>
          <p:cNvCxnSpPr>
            <a:cxnSpLocks noChangeShapeType="1"/>
          </p:cNvCxnSpPr>
          <p:nvPr/>
        </p:nvCxnSpPr>
        <p:spPr bwMode="auto">
          <a:xfrm rot="5400000">
            <a:off x="6445250" y="4230688"/>
            <a:ext cx="347663" cy="1587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0" name="TextBox 33"/>
          <p:cNvSpPr txBox="1">
            <a:spLocks noChangeArrowheads="1"/>
          </p:cNvSpPr>
          <p:nvPr/>
        </p:nvSpPr>
        <p:spPr bwMode="auto">
          <a:xfrm>
            <a:off x="2357438" y="1906588"/>
            <a:ext cx="296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7030A0"/>
                </a:solidFill>
                <a:cs typeface="Tahoma" charset="0"/>
              </a:rPr>
              <a:t>a further factor of 3 reduction going from 1m Cu to 1m W</a:t>
            </a:r>
          </a:p>
        </p:txBody>
      </p:sp>
      <p:sp>
        <p:nvSpPr>
          <p:cNvPr id="11291" name="TextBox 33"/>
          <p:cNvSpPr txBox="1">
            <a:spLocks noChangeArrowheads="1"/>
          </p:cNvSpPr>
          <p:nvPr/>
        </p:nvSpPr>
        <p:spPr bwMode="auto">
          <a:xfrm>
            <a:off x="5576888" y="3735388"/>
            <a:ext cx="104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7030A0"/>
                </a:solidFill>
                <a:cs typeface="Tahoma" charset="0"/>
              </a:rPr>
              <a:t>limited increase</a:t>
            </a:r>
          </a:p>
        </p:txBody>
      </p:sp>
      <p:sp>
        <p:nvSpPr>
          <p:cNvPr id="11292" name="TextBox 33"/>
          <p:cNvSpPr txBox="1">
            <a:spLocks noChangeArrowheads="1"/>
          </p:cNvSpPr>
          <p:nvPr/>
        </p:nvSpPr>
        <p:spPr bwMode="auto">
          <a:xfrm>
            <a:off x="5486400" y="1066800"/>
            <a:ext cx="30781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i="1">
                <a:cs typeface="Tahoma" charset="0"/>
              </a:rPr>
              <a:t>power values for 0.2h beam lifetime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LHC Collimation Review - G. Steele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5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319213"/>
            <a:ext cx="351948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876675"/>
            <a:ext cx="346233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33940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/>
              <a:t>30/05/2013</a:t>
            </a:r>
            <a:endParaRPr lang="en-US"/>
          </a:p>
        </p:txBody>
      </p:sp>
      <p:sp>
        <p:nvSpPr>
          <p:cNvPr id="174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A1CBCD57-CE59-414D-8C06-985B1A5DDE43}" type="slidenum">
              <a:rPr lang="en-US"/>
              <a:pPr eaLnBrk="1" hangingPunct="1"/>
              <a:t>13</a:t>
            </a:fld>
            <a:endParaRPr lang="en-US"/>
          </a:p>
        </p:txBody>
      </p:sp>
      <p:cxnSp>
        <p:nvCxnSpPr>
          <p:cNvPr id="17415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798513" y="239713"/>
            <a:ext cx="77787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rgbClr val="006633"/>
                </a:solidFill>
              </a:rPr>
              <a:t>EFFECT OF THE TCRYO (LEAD BEAM)</a:t>
            </a:r>
          </a:p>
        </p:txBody>
      </p:sp>
      <p:cxnSp>
        <p:nvCxnSpPr>
          <p:cNvPr id="17419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Footer Placeholder 4"/>
          <p:cNvSpPr txBox="1">
            <a:spLocks noGrp="1"/>
          </p:cNvSpPr>
          <p:nvPr/>
        </p:nvSpPr>
        <p:spPr bwMode="auto">
          <a:xfrm>
            <a:off x="7573963" y="1493838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F.Cerutti</a:t>
            </a:r>
            <a:endParaRPr lang="en-US" dirty="0"/>
          </a:p>
        </p:txBody>
      </p:sp>
      <p:cxnSp>
        <p:nvCxnSpPr>
          <p:cNvPr id="17422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4" name="TextBox 33"/>
          <p:cNvSpPr txBox="1">
            <a:spLocks noChangeArrowheads="1"/>
          </p:cNvSpPr>
          <p:nvPr/>
        </p:nvSpPr>
        <p:spPr bwMode="auto">
          <a:xfrm>
            <a:off x="850900" y="657225"/>
            <a:ext cx="3940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cs typeface="Tahoma" charset="0"/>
              </a:rPr>
              <a:t>1m copper with 15 sigma half-gap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400">
                <a:cs typeface="Tahoma" charset="0"/>
              </a:rPr>
              <a:t>(100 sigma half-gap means no TCRYO)</a:t>
            </a:r>
          </a:p>
        </p:txBody>
      </p:sp>
      <p:sp>
        <p:nvSpPr>
          <p:cNvPr id="17425" name="TextBox 33"/>
          <p:cNvSpPr txBox="1">
            <a:spLocks noChangeArrowheads="1"/>
          </p:cNvSpPr>
          <p:nvPr/>
        </p:nvSpPr>
        <p:spPr bwMode="auto">
          <a:xfrm>
            <a:off x="4121150" y="1506538"/>
            <a:ext cx="20970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solidFill>
                  <a:srgbClr val="FF0000"/>
                </a:solidFill>
                <a:cs typeface="Tahoma" charset="0"/>
              </a:rPr>
              <a:t>peak power in the coils</a:t>
            </a:r>
          </a:p>
        </p:txBody>
      </p:sp>
      <p:sp>
        <p:nvSpPr>
          <p:cNvPr id="17426" name="TextBox 33"/>
          <p:cNvSpPr txBox="1">
            <a:spLocks noChangeArrowheads="1"/>
          </p:cNvSpPr>
          <p:nvPr/>
        </p:nvSpPr>
        <p:spPr bwMode="auto">
          <a:xfrm>
            <a:off x="5380038" y="4737100"/>
            <a:ext cx="24495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solidFill>
                  <a:srgbClr val="0000FF"/>
                </a:solidFill>
                <a:cs typeface="Tahoma" charset="0"/>
              </a:rPr>
              <a:t>total power in the </a:t>
            </a:r>
            <a:r>
              <a:rPr lang="en-US" sz="1400" b="1">
                <a:solidFill>
                  <a:srgbClr val="0000FF"/>
                </a:solidFill>
                <a:cs typeface="Tahoma" charset="0"/>
              </a:rPr>
              <a:t>TCRYOs</a:t>
            </a:r>
          </a:p>
        </p:txBody>
      </p:sp>
      <p:sp>
        <p:nvSpPr>
          <p:cNvPr id="17427" name="TextBox 33"/>
          <p:cNvSpPr txBox="1">
            <a:spLocks noChangeArrowheads="1"/>
          </p:cNvSpPr>
          <p:nvPr/>
        </p:nvSpPr>
        <p:spPr bwMode="auto">
          <a:xfrm>
            <a:off x="3228975" y="2497138"/>
            <a:ext cx="6588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>
                <a:solidFill>
                  <a:srgbClr val="FF0000"/>
                </a:solidFill>
                <a:cs typeface="Tahoma" charset="0"/>
              </a:rPr>
              <a:t>MQs</a:t>
            </a:r>
          </a:p>
        </p:txBody>
      </p:sp>
      <p:sp>
        <p:nvSpPr>
          <p:cNvPr id="17428" name="TextBox 33"/>
          <p:cNvSpPr txBox="1">
            <a:spLocks noChangeArrowheads="1"/>
          </p:cNvSpPr>
          <p:nvPr/>
        </p:nvSpPr>
        <p:spPr bwMode="auto">
          <a:xfrm>
            <a:off x="1284288" y="4568825"/>
            <a:ext cx="6588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>
                <a:solidFill>
                  <a:srgbClr val="FF0000"/>
                </a:solidFill>
                <a:cs typeface="Tahoma" charset="0"/>
              </a:rPr>
              <a:t>MBs</a:t>
            </a:r>
          </a:p>
        </p:txBody>
      </p:sp>
      <p:sp>
        <p:nvSpPr>
          <p:cNvPr id="17429" name="TextBox 33"/>
          <p:cNvSpPr txBox="1">
            <a:spLocks noChangeArrowheads="1"/>
          </p:cNvSpPr>
          <p:nvPr/>
        </p:nvSpPr>
        <p:spPr bwMode="auto">
          <a:xfrm>
            <a:off x="5216525" y="2316163"/>
            <a:ext cx="202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>
                <a:cs typeface="Tahoma" charset="0"/>
              </a:rPr>
              <a:t>~1mW/cm</a:t>
            </a:r>
            <a:r>
              <a:rPr lang="en-US" baseline="30000">
                <a:cs typeface="Tahoma" charset="0"/>
              </a:rPr>
              <a:t>3</a:t>
            </a:r>
            <a:r>
              <a:rPr lang="en-US">
                <a:cs typeface="Tahoma" charset="0"/>
              </a:rPr>
              <a:t> (MQTLI8R) </a:t>
            </a:r>
          </a:p>
        </p:txBody>
      </p:sp>
      <p:sp>
        <p:nvSpPr>
          <p:cNvPr id="17430" name="TextBox 33"/>
          <p:cNvSpPr txBox="1">
            <a:spLocks noChangeArrowheads="1"/>
          </p:cNvSpPr>
          <p:nvPr/>
        </p:nvSpPr>
        <p:spPr bwMode="auto">
          <a:xfrm>
            <a:off x="5391150" y="1981200"/>
            <a:ext cx="9191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>
                <a:solidFill>
                  <a:srgbClr val="FF0000"/>
                </a:solidFill>
                <a:cs typeface="Tahoma" charset="0"/>
              </a:rPr>
              <a:t>MQTLIs</a:t>
            </a:r>
          </a:p>
        </p:txBody>
      </p:sp>
      <p:cxnSp>
        <p:nvCxnSpPr>
          <p:cNvPr id="17435" name="Straight Connector 39"/>
          <p:cNvCxnSpPr>
            <a:cxnSpLocks noChangeShapeType="1"/>
          </p:cNvCxnSpPr>
          <p:nvPr/>
        </p:nvCxnSpPr>
        <p:spPr bwMode="auto">
          <a:xfrm rot="5400000">
            <a:off x="732632" y="2537619"/>
            <a:ext cx="1598612" cy="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6" name="TextBox 33"/>
          <p:cNvSpPr txBox="1">
            <a:spLocks noChangeArrowheads="1"/>
          </p:cNvSpPr>
          <p:nvPr/>
        </p:nvSpPr>
        <p:spPr bwMode="auto">
          <a:xfrm>
            <a:off x="1468438" y="2047875"/>
            <a:ext cx="149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7030A0"/>
                </a:solidFill>
                <a:cs typeface="Tahoma" charset="0"/>
              </a:rPr>
              <a:t>a factor of 10</a:t>
            </a:r>
          </a:p>
          <a:p>
            <a:pPr algn="ctr" eaLnBrk="1" hangingPunct="1"/>
            <a:r>
              <a:rPr lang="en-US" sz="1400" b="1">
                <a:solidFill>
                  <a:srgbClr val="7030A0"/>
                </a:solidFill>
                <a:cs typeface="Tahoma" charset="0"/>
              </a:rPr>
              <a:t>reduction</a:t>
            </a:r>
          </a:p>
        </p:txBody>
      </p:sp>
      <p:sp>
        <p:nvSpPr>
          <p:cNvPr id="17437" name="TextBox 33"/>
          <p:cNvSpPr txBox="1">
            <a:spLocks noChangeArrowheads="1"/>
          </p:cNvSpPr>
          <p:nvPr/>
        </p:nvSpPr>
        <p:spPr bwMode="auto">
          <a:xfrm>
            <a:off x="5486400" y="965200"/>
            <a:ext cx="31289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i="1">
                <a:cs typeface="Tahoma" charset="0"/>
              </a:rPr>
              <a:t>power values for 0.2h beam lifetime</a:t>
            </a:r>
          </a:p>
        </p:txBody>
      </p:sp>
      <p:sp>
        <p:nvSpPr>
          <p:cNvPr id="17438" name="TextBox 33"/>
          <p:cNvSpPr txBox="1">
            <a:spLocks noChangeArrowheads="1"/>
          </p:cNvSpPr>
          <p:nvPr/>
        </p:nvSpPr>
        <p:spPr bwMode="auto">
          <a:xfrm>
            <a:off x="5524500" y="5146675"/>
            <a:ext cx="211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>
                <a:cs typeface="Tahoma" charset="0"/>
              </a:rPr>
              <a:t>120 W  in the TCRYOAR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>
                <a:cs typeface="Tahoma" charset="0"/>
              </a:rPr>
              <a:t>125 W  in the TCRYOBR</a:t>
            </a:r>
          </a:p>
        </p:txBody>
      </p:sp>
      <p:sp>
        <p:nvSpPr>
          <p:cNvPr id="17439" name="TextBox 33"/>
          <p:cNvSpPr txBox="1">
            <a:spLocks noChangeArrowheads="1"/>
          </p:cNvSpPr>
          <p:nvPr/>
        </p:nvSpPr>
        <p:spPr bwMode="auto">
          <a:xfrm>
            <a:off x="5705475" y="3719513"/>
            <a:ext cx="26019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cs typeface="Tahoma" charset="0"/>
              </a:rPr>
              <a:t>1.75 W/cm</a:t>
            </a:r>
            <a:r>
              <a:rPr lang="en-US" sz="1400" baseline="30000">
                <a:cs typeface="Tahoma" charset="0"/>
              </a:rPr>
              <a:t>3</a:t>
            </a:r>
            <a:r>
              <a:rPr lang="en-US" sz="1400">
                <a:cs typeface="Tahoma" charset="0"/>
              </a:rPr>
              <a:t> in the Cu jaw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>
                <a:cs typeface="Tahoma" charset="0"/>
              </a:rPr>
              <a:t>on a 4mm x 4mm x 1cm volume</a:t>
            </a:r>
          </a:p>
        </p:txBody>
      </p:sp>
      <p:sp>
        <p:nvSpPr>
          <p:cNvPr id="17440" name="TextBox 33"/>
          <p:cNvSpPr txBox="1">
            <a:spLocks noChangeArrowheads="1"/>
          </p:cNvSpPr>
          <p:nvPr/>
        </p:nvSpPr>
        <p:spPr bwMode="auto">
          <a:xfrm>
            <a:off x="5834063" y="3359150"/>
            <a:ext cx="24463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>
                <a:solidFill>
                  <a:srgbClr val="FF0000"/>
                </a:solidFill>
                <a:cs typeface="Tahoma" charset="0"/>
              </a:rPr>
              <a:t>peak power in the </a:t>
            </a:r>
            <a:r>
              <a:rPr lang="en-US" sz="1400" b="1">
                <a:solidFill>
                  <a:srgbClr val="FF0000"/>
                </a:solidFill>
                <a:cs typeface="Tahoma" charset="0"/>
              </a:rPr>
              <a:t>TCRYOs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 smtClean="0"/>
              <a:t>The envisaged increase in luminosity to </a:t>
            </a:r>
            <a:r>
              <a:rPr lang="en-US" dirty="0">
                <a:solidFill>
                  <a:srgbClr val="000000"/>
                </a:solidFill>
              </a:rPr>
              <a:t>6e27 cm</a:t>
            </a:r>
            <a:r>
              <a:rPr lang="en-US" baseline="30000" dirty="0">
                <a:solidFill>
                  <a:srgbClr val="000000"/>
                </a:solidFill>
              </a:rPr>
              <a:t>-2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30000" dirty="0">
                <a:solidFill>
                  <a:srgbClr val="000000"/>
                </a:solidFill>
              </a:rPr>
              <a:t>-1 </a:t>
            </a:r>
            <a:r>
              <a:rPr lang="en-US" dirty="0" smtClean="0">
                <a:solidFill>
                  <a:srgbClr val="000000"/>
                </a:solidFill>
              </a:rPr>
              <a:t>will lead to peak power deposits of almost 100 mWcm</a:t>
            </a:r>
            <a:r>
              <a:rPr lang="en-US" baseline="30000" dirty="0" smtClean="0">
                <a:solidFill>
                  <a:srgbClr val="000000"/>
                </a:solidFill>
              </a:rPr>
              <a:t>-3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de-DE" dirty="0">
                <a:solidFill>
                  <a:srgbClr val="006633"/>
                </a:solidFill>
              </a:rPr>
              <a:t>MB.B10R2.</a:t>
            </a:r>
            <a:r>
              <a:rPr lang="de-DE" dirty="0" smtClean="0">
                <a:solidFill>
                  <a:srgbClr val="006633"/>
                </a:solidFill>
              </a:rPr>
              <a:t>B1 </a:t>
            </a:r>
            <a:r>
              <a:rPr lang="en-US" dirty="0" smtClean="0">
                <a:solidFill>
                  <a:srgbClr val="000000"/>
                </a:solidFill>
              </a:rPr>
              <a:t>due to the BFPP secondary beam from ion collisions.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 smtClean="0">
                <a:solidFill>
                  <a:srgbClr val="000000"/>
                </a:solidFill>
              </a:rPr>
              <a:t>Replacing </a:t>
            </a:r>
            <a:r>
              <a:rPr lang="de-DE" dirty="0" smtClean="0">
                <a:solidFill>
                  <a:srgbClr val="006633"/>
                </a:solidFill>
              </a:rPr>
              <a:t>MB.A10R2</a:t>
            </a:r>
            <a:r>
              <a:rPr lang="de-DE" dirty="0">
                <a:solidFill>
                  <a:srgbClr val="006633"/>
                </a:solidFill>
              </a:rPr>
              <a:t>.</a:t>
            </a:r>
            <a:r>
              <a:rPr lang="de-DE" dirty="0" smtClean="0">
                <a:solidFill>
                  <a:srgbClr val="006633"/>
                </a:solidFill>
              </a:rPr>
              <a:t>B1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shorter</a:t>
            </a:r>
            <a:r>
              <a:rPr lang="de-DE" dirty="0" smtClean="0"/>
              <a:t> </a:t>
            </a:r>
            <a:r>
              <a:rPr lang="de-DE" dirty="0" err="1" smtClean="0"/>
              <a:t>dipoles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collimator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20 </a:t>
            </a:r>
            <a:r>
              <a:rPr lang="de-DE" dirty="0" err="1" smtClean="0"/>
              <a:t>and</a:t>
            </a:r>
            <a:r>
              <a:rPr lang="de-DE" dirty="0" smtClean="0"/>
              <a:t> 100 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material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jaws</a:t>
            </a:r>
            <a:r>
              <a:rPr lang="de-DE" dirty="0" smtClean="0"/>
              <a:t>. </a:t>
            </a:r>
            <a:r>
              <a:rPr lang="de-DE" dirty="0" err="1" smtClean="0"/>
              <a:t>Despite</a:t>
            </a:r>
            <a:r>
              <a:rPr lang="de-DE" dirty="0" smtClean="0"/>
              <a:t> BFPP </a:t>
            </a:r>
            <a:r>
              <a:rPr lang="de-DE" dirty="0" err="1" smtClean="0"/>
              <a:t>ions</a:t>
            </a:r>
            <a:r>
              <a:rPr lang="de-DE" dirty="0" smtClean="0"/>
              <a:t> </a:t>
            </a:r>
            <a:r>
              <a:rPr lang="de-DE" dirty="0" err="1" smtClean="0"/>
              <a:t>impacting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jaw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jaw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negligible</a:t>
            </a:r>
            <a:r>
              <a:rPr lang="de-DE" dirty="0" smtClean="0"/>
              <a:t>.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de-DE" dirty="0" smtClean="0"/>
              <a:t>The </a:t>
            </a:r>
            <a:r>
              <a:rPr lang="de-DE" dirty="0" err="1" smtClean="0"/>
              <a:t>peak</a:t>
            </a:r>
            <a:r>
              <a:rPr lang="de-DE" dirty="0" smtClean="0"/>
              <a:t> </a:t>
            </a:r>
            <a:r>
              <a:rPr lang="de-DE" dirty="0" err="1" smtClean="0"/>
              <a:t>deposits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collimator</a:t>
            </a:r>
            <a:r>
              <a:rPr lang="de-DE" dirty="0" smtClean="0"/>
              <a:t> half </a:t>
            </a:r>
            <a:r>
              <a:rPr lang="de-DE" dirty="0" err="1" smtClean="0"/>
              <a:t>gap</a:t>
            </a:r>
            <a:r>
              <a:rPr lang="de-DE" dirty="0" smtClean="0"/>
              <a:t>.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de-DE" dirty="0" smtClean="0"/>
              <a:t>DS </a:t>
            </a:r>
            <a:r>
              <a:rPr lang="de-DE" dirty="0" err="1" smtClean="0"/>
              <a:t>collimators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halo</a:t>
            </a:r>
            <a:r>
              <a:rPr lang="de-DE" dirty="0" smtClean="0"/>
              <a:t> </a:t>
            </a:r>
            <a:r>
              <a:rPr lang="de-DE" dirty="0" err="1" smtClean="0"/>
              <a:t>cleaning</a:t>
            </a:r>
            <a:r>
              <a:rPr lang="de-DE" dirty="0" smtClean="0"/>
              <a:t> </a:t>
            </a:r>
            <a:r>
              <a:rPr lang="de-DE" dirty="0" err="1" smtClean="0"/>
              <a:t>insertions</a:t>
            </a:r>
            <a:r>
              <a:rPr lang="de-DE" dirty="0" smtClean="0"/>
              <a:t> also </a:t>
            </a:r>
            <a:r>
              <a:rPr lang="de-DE" dirty="0" err="1" smtClean="0"/>
              <a:t>ensure</a:t>
            </a:r>
            <a:r>
              <a:rPr lang="de-DE" dirty="0" smtClean="0"/>
              <a:t> a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proton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at</a:t>
            </a:r>
            <a:r>
              <a:rPr lang="de-DE" dirty="0" smtClean="0"/>
              <a:t> least 10 </a:t>
            </a:r>
            <a:r>
              <a:rPr lang="de-DE" dirty="0" err="1" smtClean="0"/>
              <a:t>with</a:t>
            </a:r>
            <a:r>
              <a:rPr lang="de-DE" dirty="0" smtClean="0"/>
              <a:t> 1m metallic </a:t>
            </a:r>
            <a:r>
              <a:rPr lang="de-DE" dirty="0" err="1" smtClean="0"/>
              <a:t>jaws</a:t>
            </a:r>
            <a:r>
              <a:rPr lang="de-DE" dirty="0" smtClean="0"/>
              <a:t>).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de-DE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Investigation of ion collision debris (BFPP) in IR2:</a:t>
            </a:r>
          </a:p>
          <a:p>
            <a:pPr lvl="1"/>
            <a:r>
              <a:rPr lang="en-US" dirty="0"/>
              <a:t> current MB </a:t>
            </a:r>
          </a:p>
          <a:p>
            <a:pPr lvl="1"/>
            <a:r>
              <a:rPr lang="en-US" dirty="0"/>
              <a:t>new 11T 2-in-1 dipole magnet coupled to warm TCLD </a:t>
            </a:r>
            <a:r>
              <a:rPr lang="en-US" dirty="0" smtClean="0"/>
              <a:t>collimator</a:t>
            </a:r>
          </a:p>
          <a:p>
            <a:r>
              <a:rPr lang="en-US" dirty="0" smtClean="0"/>
              <a:t>Summary of previous study on the effect of </a:t>
            </a:r>
            <a:r>
              <a:rPr lang="en-US" dirty="0" err="1" smtClean="0"/>
              <a:t>cryo</a:t>
            </a:r>
            <a:r>
              <a:rPr lang="en-US" dirty="0" smtClean="0"/>
              <a:t>-collimators for proton and lead beams in the IR7 dispersion suppressor.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</a:rPr>
              <a:t>LHC Collimation Review - G. Steele</a:t>
            </a:r>
            <a:endParaRPr lang="en-US" dirty="0">
              <a:latin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7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0600"/>
            <a:ext cx="8229600" cy="1816100"/>
          </a:xfrm>
        </p:spPr>
        <p:txBody>
          <a:bodyPr/>
          <a:lstStyle/>
          <a:p>
            <a:r>
              <a:rPr lang="en-US" dirty="0" smtClean="0"/>
              <a:t>Heat load in the DS due to ion collision debris (BFPP1) in IR2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Simulation </a:t>
            </a:r>
            <a:r>
              <a:rPr lang="en-US" dirty="0"/>
              <a:t>P</a:t>
            </a:r>
            <a:r>
              <a:rPr lang="en-US" dirty="0" smtClean="0"/>
              <a:t>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47117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Only consider BFPP, secondary beam due to bound-free pair production (208-Pb-81+)</a:t>
            </a:r>
          </a:p>
          <a:p>
            <a:r>
              <a:rPr lang="en-US" dirty="0"/>
              <a:t>C</a:t>
            </a:r>
            <a:r>
              <a:rPr lang="en-US" dirty="0" smtClean="0"/>
              <a:t>ases considered</a:t>
            </a:r>
          </a:p>
          <a:p>
            <a:pPr lvl="1"/>
            <a:r>
              <a:rPr lang="en-US" dirty="0" smtClean="0"/>
              <a:t>Existing layout, external crossing angle of 80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rad (total 150), impacts on the beam screen of </a:t>
            </a:r>
            <a:r>
              <a:rPr lang="de-DE" dirty="0">
                <a:solidFill>
                  <a:srgbClr val="006633"/>
                </a:solidFill>
              </a:rPr>
              <a:t>MB.B10R2.</a:t>
            </a:r>
            <a:r>
              <a:rPr lang="de-DE" dirty="0" smtClean="0">
                <a:solidFill>
                  <a:srgbClr val="006633"/>
                </a:solidFill>
              </a:rPr>
              <a:t>B1</a:t>
            </a:r>
          </a:p>
          <a:p>
            <a:pPr lvl="1"/>
            <a:r>
              <a:rPr lang="en-US" dirty="0" smtClean="0"/>
              <a:t>Replacing </a:t>
            </a:r>
            <a:r>
              <a:rPr lang="de-DE" dirty="0" smtClean="0">
                <a:solidFill>
                  <a:srgbClr val="006633"/>
                </a:solidFill>
              </a:rPr>
              <a:t>MB.A10R2</a:t>
            </a:r>
            <a:r>
              <a:rPr lang="de-DE" dirty="0">
                <a:solidFill>
                  <a:srgbClr val="006633"/>
                </a:solidFill>
              </a:rPr>
              <a:t>.</a:t>
            </a:r>
            <a:r>
              <a:rPr lang="de-DE" dirty="0" smtClean="0">
                <a:solidFill>
                  <a:srgbClr val="006633"/>
                </a:solidFill>
              </a:rPr>
              <a:t>B1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2 </a:t>
            </a:r>
            <a:r>
              <a:rPr lang="de-DE" dirty="0" err="1" smtClean="0"/>
              <a:t>shorter</a:t>
            </a:r>
            <a:r>
              <a:rPr lang="de-DE" dirty="0" smtClean="0"/>
              <a:t> </a:t>
            </a:r>
            <a:r>
              <a:rPr lang="de-DE" dirty="0" err="1" smtClean="0"/>
              <a:t>dipoles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collimator</a:t>
            </a:r>
            <a:r>
              <a:rPr lang="de-DE" dirty="0" smtClean="0"/>
              <a:t>, </a:t>
            </a:r>
            <a:r>
              <a:rPr lang="en-US" dirty="0"/>
              <a:t>crossing angle of </a:t>
            </a:r>
            <a:r>
              <a:rPr lang="en-US" dirty="0" smtClean="0">
                <a:latin typeface="Symbol" charset="2"/>
                <a:cs typeface="Symbol" charset="2"/>
              </a:rPr>
              <a:t>4.6m</a:t>
            </a:r>
            <a:r>
              <a:rPr lang="en-US" dirty="0" smtClean="0">
                <a:cs typeface="Symbol" charset="2"/>
              </a:rPr>
              <a:t>rad (74)</a:t>
            </a:r>
            <a:r>
              <a:rPr lang="en-US" dirty="0" smtClean="0"/>
              <a:t>, </a:t>
            </a:r>
          </a:p>
          <a:p>
            <a:pPr lvl="2"/>
            <a:r>
              <a:rPr lang="de-DE" dirty="0"/>
              <a:t>half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9.5mm,</a:t>
            </a:r>
            <a:r>
              <a:rPr lang="en-US" dirty="0"/>
              <a:t> </a:t>
            </a:r>
            <a:r>
              <a:rPr lang="en-US" dirty="0" smtClean="0"/>
              <a:t>0.5m Copper jaw</a:t>
            </a:r>
          </a:p>
          <a:p>
            <a:pPr lvl="2"/>
            <a:r>
              <a:rPr lang="de-DE" dirty="0"/>
              <a:t>half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9.5mm,</a:t>
            </a:r>
            <a:r>
              <a:rPr lang="en-US" dirty="0"/>
              <a:t> </a:t>
            </a:r>
            <a:r>
              <a:rPr lang="en-US" dirty="0" smtClean="0"/>
              <a:t>1m Tungsten </a:t>
            </a:r>
            <a:r>
              <a:rPr lang="en-US" dirty="0"/>
              <a:t>jaw</a:t>
            </a:r>
          </a:p>
          <a:p>
            <a:pPr lvl="2"/>
            <a:r>
              <a:rPr lang="de-DE" dirty="0"/>
              <a:t>half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</a:t>
            </a:r>
            <a:r>
              <a:rPr lang="de-DE" dirty="0" smtClean="0"/>
              <a:t>mm</a:t>
            </a:r>
            <a:r>
              <a:rPr lang="de-DE" dirty="0"/>
              <a:t>,</a:t>
            </a:r>
            <a:r>
              <a:rPr lang="en-US" dirty="0"/>
              <a:t> 1</a:t>
            </a:r>
            <a:r>
              <a:rPr lang="en-US" dirty="0" smtClean="0"/>
              <a:t>m Tungsten jaw</a:t>
            </a:r>
            <a:endParaRPr lang="en-US" dirty="0"/>
          </a:p>
          <a:p>
            <a:pPr lvl="0">
              <a:buClr>
                <a:srgbClr val="CC9900"/>
              </a:buClr>
            </a:pPr>
            <a:r>
              <a:rPr lang="en-US" dirty="0">
                <a:solidFill>
                  <a:srgbClr val="000000"/>
                </a:solidFill>
              </a:rPr>
              <a:t>Instantaneous luminosity of 6e27 cm</a:t>
            </a:r>
            <a:r>
              <a:rPr lang="en-US" baseline="30000" dirty="0">
                <a:solidFill>
                  <a:srgbClr val="000000"/>
                </a:solidFill>
              </a:rPr>
              <a:t>-2</a:t>
            </a:r>
            <a:r>
              <a:rPr lang="en-US" dirty="0">
                <a:solidFill>
                  <a:srgbClr val="000000"/>
                </a:solidFill>
              </a:rPr>
              <a:t> s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baseline="30000" dirty="0" smtClean="0">
                <a:solidFill>
                  <a:srgbClr val="000000"/>
                </a:solidFill>
              </a:rPr>
              <a:t>1 </a:t>
            </a:r>
            <a:r>
              <a:rPr lang="en-US" dirty="0" smtClean="0">
                <a:solidFill>
                  <a:srgbClr val="000000"/>
                </a:solidFill>
              </a:rPr>
              <a:t>integrated luminosity 10nb</a:t>
            </a:r>
            <a:r>
              <a:rPr lang="en-US" baseline="30000" dirty="0" smtClean="0">
                <a:solidFill>
                  <a:srgbClr val="000000"/>
                </a:solidFill>
              </a:rPr>
              <a:t>-1</a:t>
            </a:r>
            <a:endParaRPr lang="en-US" baseline="30000" dirty="0">
              <a:solidFill>
                <a:srgbClr val="00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layout - peak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powerdensity_lateralatpeak_MBB10R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3" y="3247912"/>
            <a:ext cx="3684071" cy="3160826"/>
          </a:xfrm>
          <a:prstGeom prst="rect">
            <a:avLst/>
          </a:prstGeom>
        </p:spPr>
      </p:pic>
      <p:pic>
        <p:nvPicPr>
          <p:cNvPr id="15" name="Picture 14" descr="powerdensity_horizplane_MBB10R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7" y="4359618"/>
            <a:ext cx="4391904" cy="22062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49451" y="904447"/>
            <a:ext cx="32794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Results use an improved geometry with respect to a previous study: </a:t>
            </a:r>
            <a:r>
              <a:rPr lang="en-US" sz="1300" dirty="0"/>
              <a:t>DOI: 10.1103/PhysRevSTAB.</a:t>
            </a:r>
            <a:r>
              <a:rPr lang="en-US" sz="1300" dirty="0" smtClean="0"/>
              <a:t>12.071002 200 </a:t>
            </a:r>
            <a:r>
              <a:rPr lang="en-US" sz="1300" dirty="0"/>
              <a:t>(</a:t>
            </a:r>
            <a:r>
              <a:rPr lang="en-US" sz="1300" dirty="0" err="1"/>
              <a:t>R.Bruce</a:t>
            </a:r>
            <a:r>
              <a:rPr lang="en-US" sz="1300" dirty="0"/>
              <a:t> </a:t>
            </a:r>
            <a:r>
              <a:rPr lang="en-US" sz="1300" i="1" dirty="0"/>
              <a:t>et. al</a:t>
            </a:r>
            <a:r>
              <a:rPr lang="en-US" sz="1300" dirty="0"/>
              <a:t>, 2009)</a:t>
            </a:r>
            <a:r>
              <a:rPr lang="en-US" sz="1300" dirty="0" smtClean="0"/>
              <a:t>, but are nonetheless consistent.</a:t>
            </a:r>
          </a:p>
          <a:p>
            <a:endParaRPr lang="en-US" sz="1300" dirty="0"/>
          </a:p>
          <a:p>
            <a:r>
              <a:rPr lang="en-US" sz="1300" dirty="0" smtClean="0"/>
              <a:t>Peak power: 95mWcm</a:t>
            </a:r>
            <a:r>
              <a:rPr lang="en-US" sz="1300" baseline="30000" dirty="0" smtClean="0"/>
              <a:t>-3</a:t>
            </a:r>
            <a:r>
              <a:rPr lang="en-US" sz="1300" dirty="0" smtClean="0"/>
              <a:t> </a:t>
            </a:r>
          </a:p>
          <a:p>
            <a:endParaRPr lang="en-US" sz="1300" dirty="0" smtClean="0"/>
          </a:p>
          <a:p>
            <a:r>
              <a:rPr lang="en-US" sz="1300" dirty="0" smtClean="0"/>
              <a:t>If radially averaged over cable thickness one gets a reduction of around a half</a:t>
            </a:r>
          </a:p>
          <a:p>
            <a:endParaRPr lang="en-US" sz="1300" dirty="0"/>
          </a:p>
          <a:p>
            <a:r>
              <a:rPr lang="en-US" sz="1300" dirty="0" smtClean="0"/>
              <a:t>Peak dose of 20MGy over 10nb</a:t>
            </a:r>
            <a:r>
              <a:rPr lang="en-US" sz="1300" baseline="30000" dirty="0" smtClean="0"/>
              <a:t>-1</a:t>
            </a:r>
            <a:endParaRPr lang="en-US" sz="1300" dirty="0"/>
          </a:p>
          <a:p>
            <a:endParaRPr lang="en-US" sz="1400" dirty="0"/>
          </a:p>
        </p:txBody>
      </p:sp>
      <p:pic>
        <p:nvPicPr>
          <p:cNvPr id="18" name="Content Placeholder 17" descr="peakpowerdensity_coils_MBB10R2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488"/>
          <a:stretch>
            <a:fillRect/>
          </a:stretch>
        </p:blipFill>
        <p:spPr>
          <a:xfrm>
            <a:off x="337593" y="2136206"/>
            <a:ext cx="4038600" cy="2223411"/>
          </a:xfrm>
        </p:spPr>
      </p:pic>
      <p:pic>
        <p:nvPicPr>
          <p:cNvPr id="19" name="Picture 18" descr="ionlossesm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4" y="1058401"/>
            <a:ext cx="3855492" cy="11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TCLD and 11T dipole (MBHDP)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51400" cy="5140325"/>
          </a:xfrm>
        </p:spPr>
        <p:txBody>
          <a:bodyPr/>
          <a:lstStyle/>
          <a:p>
            <a:r>
              <a:rPr lang="en-US" sz="2000" dirty="0" err="1" smtClean="0"/>
              <a:t>Modelled</a:t>
            </a:r>
            <a:r>
              <a:rPr lang="en-US" sz="2000" dirty="0" smtClean="0"/>
              <a:t> in FLUKA to include all geometry essential for energy deposition studies.</a:t>
            </a:r>
          </a:p>
          <a:p>
            <a:r>
              <a:rPr lang="en-US" sz="2000" dirty="0" smtClean="0"/>
              <a:t>For dipole, magnetic field map included to allow particle tracking.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LHC Collimation Review - G. Steele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mbhdp_flukamodel_cu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0" y="2836640"/>
            <a:ext cx="3131139" cy="2932269"/>
          </a:xfrm>
          <a:prstGeom prst="rect">
            <a:avLst/>
          </a:prstGeom>
        </p:spPr>
      </p:pic>
      <p:pic>
        <p:nvPicPr>
          <p:cNvPr id="11" name="Picture 10" descr="mbhdp_flukamodel_cu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1" y="2836639"/>
            <a:ext cx="4351898" cy="29322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48438" y="1193800"/>
            <a:ext cx="1993900" cy="4953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48438" y="1968500"/>
            <a:ext cx="1993900" cy="4953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308600" y="1443038"/>
            <a:ext cx="1239838" cy="273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308600" y="1689100"/>
            <a:ext cx="1239838" cy="254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Freeform 34"/>
          <p:cNvSpPr/>
          <p:nvPr/>
        </p:nvSpPr>
        <p:spPr>
          <a:xfrm>
            <a:off x="6104467" y="1591733"/>
            <a:ext cx="51196" cy="76200"/>
          </a:xfrm>
          <a:custGeom>
            <a:avLst/>
            <a:gdLst>
              <a:gd name="connsiteX0" fmla="*/ 0 w 51196"/>
              <a:gd name="connsiteY0" fmla="*/ 0 h 76200"/>
              <a:gd name="connsiteX1" fmla="*/ 50800 w 51196"/>
              <a:gd name="connsiteY1" fmla="*/ 76200 h 76200"/>
              <a:gd name="connsiteX2" fmla="*/ 0 w 51196"/>
              <a:gd name="connsiteY2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96" h="76200">
                <a:moveTo>
                  <a:pt x="0" y="0"/>
                </a:moveTo>
                <a:cubicBezTo>
                  <a:pt x="0" y="0"/>
                  <a:pt x="45156" y="76200"/>
                  <a:pt x="50800" y="76200"/>
                </a:cubicBezTo>
                <a:cubicBezTo>
                  <a:pt x="56444" y="76200"/>
                  <a:pt x="0" y="0"/>
                  <a:pt x="0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6762750" y="1441450"/>
            <a:ext cx="0" cy="27305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4" name="Freeform 53"/>
          <p:cNvSpPr/>
          <p:nvPr/>
        </p:nvSpPr>
        <p:spPr>
          <a:xfrm>
            <a:off x="6007100" y="1562100"/>
            <a:ext cx="70350" cy="139723"/>
          </a:xfrm>
          <a:custGeom>
            <a:avLst/>
            <a:gdLst>
              <a:gd name="connsiteX0" fmla="*/ 0 w 70350"/>
              <a:gd name="connsiteY0" fmla="*/ 0 h 139723"/>
              <a:gd name="connsiteX1" fmla="*/ 69850 w 70350"/>
              <a:gd name="connsiteY1" fmla="*/ 139700 h 139723"/>
              <a:gd name="connsiteX2" fmla="*/ 0 w 70350"/>
              <a:gd name="connsiteY2" fmla="*/ 0 h 13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50" h="139723">
                <a:moveTo>
                  <a:pt x="0" y="0"/>
                </a:moveTo>
                <a:cubicBezTo>
                  <a:pt x="0" y="0"/>
                  <a:pt x="62442" y="141817"/>
                  <a:pt x="69850" y="139700"/>
                </a:cubicBezTo>
                <a:cubicBezTo>
                  <a:pt x="77258" y="137583"/>
                  <a:pt x="0" y="0"/>
                  <a:pt x="0" y="0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50063" y="1449388"/>
            <a:ext cx="170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impact parameter = 2mm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5044017" y="1962150"/>
            <a:ext cx="1073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400</a:t>
            </a:r>
            <a:r>
              <a:rPr lang="en-US" sz="1000" dirty="0" smtClean="0">
                <a:latin typeface="Symbol" charset="2"/>
                <a:cs typeface="Symbol" charset="2"/>
              </a:rPr>
              <a:t>m</a:t>
            </a:r>
            <a:r>
              <a:rPr lang="en-US" sz="1000" dirty="0" smtClean="0"/>
              <a:t>rad</a:t>
            </a:r>
            <a:endParaRPr lang="en-US" sz="1000" dirty="0"/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5372100" y="1689100"/>
            <a:ext cx="247650" cy="273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592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 Coll. + MBHDP - peak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 descr="powerdensity_lateralatpeak_MBHDPB10R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75" y="3786437"/>
            <a:ext cx="2952641" cy="2601748"/>
          </a:xfrm>
          <a:prstGeom prst="rect">
            <a:avLst/>
          </a:prstGeom>
        </p:spPr>
      </p:pic>
      <p:pic>
        <p:nvPicPr>
          <p:cNvPr id="15" name="Picture 14" descr="powerdensity_lateralatpeak_MBHDPB10R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75" y="908987"/>
            <a:ext cx="2952641" cy="26017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458" y="4153972"/>
            <a:ext cx="177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0.5m Cu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1158" y="1231402"/>
            <a:ext cx="121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1m W</a:t>
            </a:r>
            <a:endParaRPr lang="en-US" dirty="0"/>
          </a:p>
        </p:txBody>
      </p:sp>
      <p:pic>
        <p:nvPicPr>
          <p:cNvPr id="20" name="Content Placeholder 6" descr="powerdensity_horizplane_MBHDPB10R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2" r="-5922"/>
          <a:stretch>
            <a:fillRect/>
          </a:stretch>
        </p:blipFill>
        <p:spPr bwMode="auto">
          <a:xfrm>
            <a:off x="457200" y="886086"/>
            <a:ext cx="5268193" cy="29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2" name="Picture 21" descr="powerdensity_horizplane_MBHDPB10R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0600"/>
            <a:ext cx="4688175" cy="2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3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Peak power deposition: </a:t>
            </a:r>
            <a:r>
              <a:rPr lang="en-US" dirty="0" smtClean="0"/>
              <a:t>MBHDP - cont.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8</a:t>
            </a:fld>
            <a:endParaRPr lang="en-US"/>
          </a:p>
        </p:txBody>
      </p:sp>
      <p:pic>
        <p:nvPicPr>
          <p:cNvPr id="11" name="Content Placeholder 6" descr="peakedensitycoils_DScoll05mCu_MBHDPB10R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488"/>
          <a:stretch>
            <a:fillRect/>
          </a:stretch>
        </p:blipFill>
        <p:spPr bwMode="auto">
          <a:xfrm>
            <a:off x="260566" y="1269354"/>
            <a:ext cx="6305334" cy="34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5898" y="4604897"/>
            <a:ext cx="5620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0.5m copper jaws give a peak power density of 3.7 mWcm</a:t>
            </a:r>
            <a:r>
              <a:rPr lang="en-US" baseline="30000" dirty="0" smtClean="0"/>
              <a:t>-3</a:t>
            </a:r>
            <a:r>
              <a:rPr lang="en-US" dirty="0" smtClean="0"/>
              <a:t> in the coil of the magnet.</a:t>
            </a:r>
          </a:p>
          <a:p>
            <a:endParaRPr lang="en-US" dirty="0"/>
          </a:p>
          <a:p>
            <a:r>
              <a:rPr lang="en-US" dirty="0" smtClean="0"/>
              <a:t>1m tungsten jaws give a peak of 0.8 mWcm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65899" y="2298700"/>
            <a:ext cx="2120901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Reduction factor greater than 4 between the two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39825"/>
          </a:xfrm>
        </p:spPr>
        <p:txBody>
          <a:bodyPr/>
          <a:lstStyle/>
          <a:p>
            <a:r>
              <a:rPr lang="en-US" dirty="0" smtClean="0"/>
              <a:t>Comparison of scenarios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Collimation Review - G. Steele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583E-717C-DA4A-9D34-B61242DC684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618992"/>
              </p:ext>
            </p:extLst>
          </p:nvPr>
        </p:nvGraphicFramePr>
        <p:xfrm>
          <a:off x="457200" y="1412876"/>
          <a:ext cx="8348133" cy="34848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54667"/>
                <a:gridCol w="1286933"/>
                <a:gridCol w="863600"/>
                <a:gridCol w="1295400"/>
                <a:gridCol w="1206500"/>
                <a:gridCol w="1168400"/>
                <a:gridCol w="11726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 power</a:t>
                      </a:r>
                      <a:r>
                        <a:rPr lang="en-US" baseline="0" dirty="0" smtClean="0"/>
                        <a:t> density (</a:t>
                      </a:r>
                      <a:r>
                        <a:rPr lang="en-US" baseline="0" dirty="0" err="1" smtClean="0"/>
                        <a:t>mW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Peak </a:t>
                      </a:r>
                      <a:r>
                        <a:rPr lang="en-US" dirty="0" smtClean="0"/>
                        <a:t>Dose (</a:t>
                      </a:r>
                      <a:r>
                        <a:rPr lang="en-US" dirty="0" err="1" smtClean="0"/>
                        <a:t>MGy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smtClean="0"/>
                        <a:t>for 10nb-1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power on magnet (W)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power on jaw1 (W)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power on jaw2 (W)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MB - no collimator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1m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0.5m 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1m W 2mm</a:t>
                      </a:r>
                      <a:r>
                        <a:rPr lang="en-US" baseline="0" dirty="0" smtClean="0"/>
                        <a:t> half 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91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luka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</TotalTime>
  <Words>1092</Words>
  <Application>Microsoft Macintosh PowerPoint</Application>
  <PresentationFormat>On-screen Show (4:3)</PresentationFormat>
  <Paragraphs>169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fluka</vt:lpstr>
      <vt:lpstr>DS Heat Load Scenarios in Collision Points and Cleaning Insertions.</vt:lpstr>
      <vt:lpstr>Contents</vt:lpstr>
      <vt:lpstr>Heat load in the DS due to ion collision debris (BFPP1) in IR2</vt:lpstr>
      <vt:lpstr>New Simulation Parameters</vt:lpstr>
      <vt:lpstr>Existing layout - peak power</vt:lpstr>
      <vt:lpstr>TCLD and 11T dipole (MBHDP)</vt:lpstr>
      <vt:lpstr>DS Coll. + MBHDP - peak power</vt:lpstr>
      <vt:lpstr>Peak power deposition: MBHDP - cont.</vt:lpstr>
      <vt:lpstr>Comparison of scenarios</vt:lpstr>
      <vt:lpstr>Heat load in DS due to beam halo collimation in IR7</vt:lpstr>
      <vt:lpstr>DS collimator effectiveness - protons</vt:lpstr>
      <vt:lpstr>PowerPoint Presentation</vt:lpstr>
      <vt:lpstr>PowerPoint Presentation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deposition studies for the TCLD collimator and 11T dipole</dc:title>
  <dc:creator>Genevieve Steele</dc:creator>
  <cp:lastModifiedBy>Genevieve Steele</cp:lastModifiedBy>
  <cp:revision>77</cp:revision>
  <dcterms:created xsi:type="dcterms:W3CDTF">2013-05-28T11:06:31Z</dcterms:created>
  <dcterms:modified xsi:type="dcterms:W3CDTF">2013-05-30T14:18:39Z</dcterms:modified>
</cp:coreProperties>
</file>