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507" r:id="rId3"/>
    <p:sldId id="492" r:id="rId4"/>
    <p:sldId id="494" r:id="rId5"/>
    <p:sldId id="497" r:id="rId6"/>
    <p:sldId id="499" r:id="rId7"/>
    <p:sldId id="481" r:id="rId8"/>
    <p:sldId id="496" r:id="rId9"/>
    <p:sldId id="495" r:id="rId10"/>
    <p:sldId id="488" r:id="rId11"/>
    <p:sldId id="508" r:id="rId12"/>
    <p:sldId id="468" r:id="rId13"/>
    <p:sldId id="486" r:id="rId14"/>
    <p:sldId id="470" r:id="rId15"/>
    <p:sldId id="471" r:id="rId16"/>
    <p:sldId id="476" r:id="rId17"/>
    <p:sldId id="466" r:id="rId18"/>
    <p:sldId id="506" r:id="rId19"/>
    <p:sldId id="504" r:id="rId20"/>
    <p:sldId id="472" r:id="rId21"/>
    <p:sldId id="467" r:id="rId22"/>
    <p:sldId id="483" r:id="rId23"/>
    <p:sldId id="482" r:id="rId24"/>
    <p:sldId id="457" r:id="rId25"/>
    <p:sldId id="500" r:id="rId26"/>
  </p:sldIdLst>
  <p:sldSz cx="9144000" cy="6858000" type="screen4x3"/>
  <p:notesSz cx="7099300" cy="10234613"/>
  <p:embeddedFontLst>
    <p:embeddedFont>
      <p:font typeface="Garamond" pitchFamily="18" charset="0"/>
      <p:regular r:id="rId28"/>
      <p:bold r:id="rId29"/>
      <p:italic r:id="rId30"/>
    </p:embeddedFont>
    <p:embeddedFont>
      <p:font typeface="Lucida Sans Unicode" pitchFamily="34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ＭＳ Ｐゴシック" pitchFamily="34" charset="-128"/>
      <p:regular r:id="rId36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FF7F0B"/>
    <a:srgbClr val="FF6600"/>
    <a:srgbClr val="CC9900"/>
    <a:srgbClr val="FDD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8462" autoAdjust="0"/>
  </p:normalViewPr>
  <p:slideViewPr>
    <p:cSldViewPr>
      <p:cViewPr varScale="1">
        <p:scale>
          <a:sx n="92" d="100"/>
          <a:sy n="92" d="100"/>
        </p:scale>
        <p:origin x="-786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235" y="-82"/>
      </p:cViewPr>
      <p:guideLst>
        <p:guide orient="horz" pos="2990"/>
        <p:guide pos="227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1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" y="0"/>
            <a:ext cx="3075080" cy="512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4020873" y="0"/>
            <a:ext cx="3075080" cy="512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58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2225" cy="38258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9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763" y="4860988"/>
            <a:ext cx="5666383" cy="4593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019" tIns="48890" rIns="94019" bIns="488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" y="9720327"/>
            <a:ext cx="3075080" cy="512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0872" y="9720328"/>
            <a:ext cx="3063362" cy="501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4019" tIns="48890" rIns="94019" bIns="4889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77618" algn="l"/>
                <a:tab pos="955236" algn="l"/>
                <a:tab pos="1432853" algn="l"/>
                <a:tab pos="1910470" algn="l"/>
                <a:tab pos="2388089" algn="l"/>
                <a:tab pos="2865706" algn="l"/>
                <a:tab pos="3343325" algn="l"/>
                <a:tab pos="3820942" algn="l"/>
                <a:tab pos="4298559" algn="l"/>
                <a:tab pos="4776178" algn="l"/>
                <a:tab pos="5253795" algn="l"/>
                <a:tab pos="5731413" algn="l"/>
                <a:tab pos="6209031" algn="l"/>
                <a:tab pos="6686649" algn="l"/>
                <a:tab pos="7164265" algn="l"/>
                <a:tab pos="7641884" algn="l"/>
                <a:tab pos="8119502" algn="l"/>
                <a:tab pos="8597119" algn="l"/>
                <a:tab pos="9074738" algn="l"/>
                <a:tab pos="9552355" algn="l"/>
              </a:tabLst>
              <a:defRPr sz="13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1677A60F-784F-4380-9585-87CB619BED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49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DAEF31-FFF1-40C8-A662-58172E383997}" type="slidenum">
              <a:rPr lang="en-US"/>
              <a:pPr/>
              <a:t>1</a:t>
            </a:fld>
            <a:endParaRPr lang="en-US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950814" y="768131"/>
            <a:ext cx="5195998" cy="38373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5524" tIns="47762" rIns="95524" bIns="47762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9763" y="4860988"/>
            <a:ext cx="5668057" cy="4694504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77A60F-784F-4380-9585-87CB619BED2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49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677A60F-784F-4380-9585-87CB619BED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6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FFFF">
                  <a:alpha val="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0" scaled="0"/>
            <a:tileRect/>
          </a:gradFill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8DCED9D-06E1-43E7-9E85-8B1C0A10A19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Calibri" pitchFamily="34" charset="0"/>
              </a:rPr>
              <a:t>2012.11.14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768A3BB-E0A8-4BD8-9115-5E73EA73C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3863" y="0"/>
            <a:ext cx="2206625" cy="6115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69063" cy="6115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Calibri" pitchFamily="34" charset="0"/>
              </a:rPr>
              <a:t>2012.11.14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06414B-1B6F-4587-8595-703F731466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Calibri" pitchFamily="34" charset="0"/>
              </a:rPr>
              <a:t>2012.11.14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AC78C3-E694-4FDC-8461-4B4CA049C0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Calibri" pitchFamily="34" charset="0"/>
              </a:rPr>
              <a:t>2012.11.14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2397C2-ACCA-4275-AE69-FA7C654CE3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37050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43000"/>
            <a:ext cx="4338638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Calibri" pitchFamily="34" charset="0"/>
              </a:rPr>
              <a:t>2012.11.14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61A6F29-267D-479F-ABFE-FA892E8CAA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Calibri" pitchFamily="34" charset="0"/>
              </a:rPr>
              <a:t>2012.11.14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46C76A-95EB-43E0-97CD-FDE9F271DB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21000">
                <a:schemeClr val="bg1"/>
              </a:gs>
              <a:gs pos="78000">
                <a:srgbClr val="F9F9F9"/>
              </a:gs>
              <a:gs pos="0">
                <a:schemeClr val="bg1">
                  <a:lumMod val="8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Calibri" pitchFamily="34" charset="0"/>
              </a:rPr>
              <a:t>2012.11.14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ED599C5-C17A-43DB-BA46-6D3EA4938E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Calibri" pitchFamily="34" charset="0"/>
              </a:rPr>
              <a:t>2012.11.14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B6119C9-61B7-44B2-8898-05B6D104B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Calibri" pitchFamily="34" charset="0"/>
              </a:rPr>
              <a:t>2012.11.14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AB5255E-0975-4F28-A637-A01A218D3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latin typeface="Calibri" pitchFamily="34" charset="0"/>
              </a:rPr>
              <a:t>2012.11.14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F48DA80-5794-47E2-A366-D6D5960C3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077200" y="0"/>
            <a:ext cx="1066800" cy="1066800"/>
          </a:xfrm>
          <a:prstGeom prst="rect">
            <a:avLst/>
          </a:prstGeom>
          <a:solidFill>
            <a:srgbClr val="DDDDDD">
              <a:alpha val="81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6999288" cy="1055688"/>
          </a:xfrm>
          <a:prstGeom prst="rect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28088" cy="4972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6200" y="6537325"/>
            <a:ext cx="2659063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>
                <a:latin typeface="Calibri" pitchFamily="34" charset="0"/>
              </a:rPr>
              <a:t>2012.11.14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124200" y="6537325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6934200" y="6537325"/>
            <a:ext cx="2122488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D23D3A9-B1CE-489B-B8D5-1C97B62ED7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96250" y="0"/>
            <a:ext cx="1047750" cy="1060450"/>
          </a:xfrm>
          <a:prstGeom prst="rect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lnSpc>
          <a:spcPct val="105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105000"/>
        </a:lnSpc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lnSpc>
          <a:spcPct val="105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lnSpc>
          <a:spcPct val="105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493837"/>
            <a:ext cx="8839200" cy="4754563"/>
          </a:xfrm>
          <a:ln/>
        </p:spPr>
        <p:txBody>
          <a:bodyPr/>
          <a:lstStyle/>
          <a:p>
            <a:pPr algn="ctr">
              <a:spcBef>
                <a:spcPts val="16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Collimation after LS1: cleaning and β*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reach</a:t>
            </a: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Bruce,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R. Assmann,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M.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Cauchi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D.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Deboy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L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Lari,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Redaelli, 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Rossi,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Salvachua, G.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Valentino</a:t>
            </a:r>
          </a:p>
          <a:p>
            <a:pPr algn="ctr">
              <a:spcBef>
                <a:spcPts val="1200"/>
              </a:spcBef>
            </a:pPr>
            <a:endParaRPr lang="en-US" sz="2800" u="sng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Acknowledgements</a:t>
            </a:r>
            <a:r>
              <a:rPr lang="en-US" sz="2800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en-US" sz="2800" u="sng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ts val="1200"/>
              </a:spcBef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Herr,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M. Lamont, R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de 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Maria, </a:t>
            </a:r>
            <a:b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E.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Metral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N.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Mounet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D. Wollmann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54994"/>
            <a:ext cx="6743700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 collimation performance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400" y="977230"/>
            <a:ext cx="8828088" cy="504405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Successfully put tight settings into operation in 2012 </a:t>
            </a:r>
            <a:r>
              <a:rPr lang="en-US" dirty="0">
                <a:solidFill>
                  <a:srgbClr val="3366FF"/>
                </a:solidFill>
              </a:rPr>
              <a:t>- only 1 beam-based alignment per year sufficient!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Excellent cleaning inefficiency</a:t>
            </a:r>
            <a:r>
              <a:rPr lang="en-US" dirty="0"/>
              <a:t>, factor ~5 better than with relaxed settings in 2011 (</a:t>
            </a:r>
            <a:r>
              <a:rPr lang="en-US" sz="1400" i="1" dirty="0"/>
              <a:t>see G. </a:t>
            </a:r>
            <a:r>
              <a:rPr lang="en-US" sz="1400" i="1" dirty="0" smtClean="0"/>
              <a:t>Valentino, </a:t>
            </a:r>
            <a:r>
              <a:rPr lang="en-US" sz="1400" i="1" dirty="0"/>
              <a:t>Evian 2011, and B. Salvachua, MD </a:t>
            </a:r>
            <a:r>
              <a:rPr lang="en-US" sz="1400" i="1" dirty="0" smtClean="0"/>
              <a:t>note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No quenches with </a:t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dirty="0">
                <a:solidFill>
                  <a:srgbClr val="3366FF"/>
                </a:solidFill>
              </a:rPr>
              <a:t>circulating </a:t>
            </a:r>
            <a:r>
              <a:rPr lang="en-US" dirty="0" smtClean="0">
                <a:solidFill>
                  <a:srgbClr val="3366FF"/>
                </a:solidFill>
              </a:rPr>
              <a:t>beam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Lifetime dips in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ramp and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squeeze due to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instabilities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(under study in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impedance team)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Careful optimization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of the LHC has reduced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losses during the year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35203" y="2780928"/>
            <a:ext cx="86113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err="1" smtClean="0"/>
              <a:t>Betatron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cleaning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612468" y="3573016"/>
            <a:ext cx="103746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Momentum</a:t>
            </a:r>
          </a:p>
          <a:p>
            <a:r>
              <a:rPr lang="en-US" sz="1200" dirty="0" smtClean="0"/>
              <a:t>cleaning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2628" y="4273351"/>
            <a:ext cx="506870" cy="276999"/>
          </a:xfrm>
          <a:prstGeom prst="rect">
            <a:avLst/>
          </a:prstGeom>
          <a:gradFill>
            <a:gsLst>
              <a:gs pos="0">
                <a:srgbClr val="FFC000"/>
              </a:gs>
              <a:gs pos="80000">
                <a:srgbClr val="CC9900"/>
              </a:gs>
              <a:gs pos="100000">
                <a:srgbClr val="FFFF0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CMS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964396" y="4129335"/>
            <a:ext cx="606256" cy="276999"/>
          </a:xfrm>
          <a:prstGeom prst="rect">
            <a:avLst/>
          </a:prstGeom>
          <a:gradFill>
            <a:gsLst>
              <a:gs pos="0">
                <a:srgbClr val="FFC000"/>
              </a:gs>
              <a:gs pos="80000">
                <a:srgbClr val="CC9900"/>
              </a:gs>
              <a:gs pos="100000">
                <a:srgbClr val="FFFF0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ALICE</a:t>
            </a: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878221" y="4077072"/>
            <a:ext cx="582211" cy="276999"/>
          </a:xfrm>
          <a:prstGeom prst="rect">
            <a:avLst/>
          </a:prstGeom>
          <a:gradFill>
            <a:gsLst>
              <a:gs pos="0">
                <a:srgbClr val="FFC000"/>
              </a:gs>
              <a:gs pos="80000">
                <a:srgbClr val="CC9900"/>
              </a:gs>
              <a:gs pos="100000">
                <a:srgbClr val="FFFF0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err="1" smtClean="0"/>
              <a:t>LHCb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532440" y="4149080"/>
            <a:ext cx="659155" cy="276999"/>
          </a:xfrm>
          <a:prstGeom prst="rect">
            <a:avLst/>
          </a:prstGeom>
          <a:gradFill>
            <a:gsLst>
              <a:gs pos="0">
                <a:srgbClr val="FFC000"/>
              </a:gs>
              <a:gs pos="80000">
                <a:srgbClr val="CC9900"/>
              </a:gs>
              <a:gs pos="100000">
                <a:srgbClr val="FFFF00"/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ATLAS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804248" y="3573016"/>
            <a:ext cx="636713" cy="2769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/>
              <a:t>Dump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2780928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tx1"/>
                </a:solidFill>
              </a:rPr>
              <a:t>Beam 1 </a:t>
            </a:r>
            <a:endParaRPr lang="en-GB" b="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9" idx="3"/>
          </p:cNvCxnSpPr>
          <p:nvPr/>
        </p:nvCxnSpPr>
        <p:spPr bwMode="auto">
          <a:xfrm flipV="1">
            <a:off x="4436243" y="2934816"/>
            <a:ext cx="495797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524328" y="6237312"/>
            <a:ext cx="1725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tx1"/>
                </a:solidFill>
              </a:rPr>
              <a:t>B. </a:t>
            </a:r>
            <a:r>
              <a:rPr lang="en-US" b="0" i="1" dirty="0" err="1" smtClean="0">
                <a:solidFill>
                  <a:schemeClr val="tx1"/>
                </a:solidFill>
              </a:rPr>
              <a:t>Salvachua</a:t>
            </a:r>
            <a:r>
              <a:rPr lang="en-US" b="0" i="1" dirty="0" smtClean="0">
                <a:solidFill>
                  <a:schemeClr val="tx1"/>
                </a:solidFill>
              </a:rPr>
              <a:t> et al.</a:t>
            </a:r>
            <a:endParaRPr lang="en-US" b="0" i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491880" y="4779589"/>
            <a:ext cx="5616624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66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812360" y="4551511"/>
            <a:ext cx="1263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7F0B"/>
                </a:solidFill>
              </a:rPr>
              <a:t>Local efficiency</a:t>
            </a:r>
          </a:p>
          <a:p>
            <a:r>
              <a:rPr lang="en-US" sz="1200" b="0" dirty="0" smtClean="0">
                <a:solidFill>
                  <a:srgbClr val="FF7F0B"/>
                </a:solidFill>
              </a:rPr>
              <a:t>99.995 %</a:t>
            </a:r>
            <a:endParaRPr lang="en-GB" sz="1200" b="0" dirty="0">
              <a:solidFill>
                <a:srgbClr val="FF7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96" y="1052736"/>
            <a:ext cx="8828088" cy="531033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Introduction: LHC collimation </a:t>
            </a:r>
            <a:r>
              <a:rPr lang="en-US" sz="2400" dirty="0" smtClean="0"/>
              <a:t>system</a:t>
            </a:r>
            <a:br>
              <a:rPr lang="en-US" sz="2400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Calculations of collimator settings so </a:t>
            </a:r>
            <a:r>
              <a:rPr lang="en-US" sz="2400" dirty="0" smtClean="0"/>
              <a:t>far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Changes </a:t>
            </a:r>
            <a:r>
              <a:rPr lang="en-US" sz="2400" dirty="0" smtClean="0"/>
              <a:t>in </a:t>
            </a:r>
            <a:r>
              <a:rPr lang="en-US" sz="2400" dirty="0" smtClean="0"/>
              <a:t>LS1 – BPM button collimators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Collimator settings and beta* after LS1.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Brief outlook </a:t>
            </a:r>
            <a:r>
              <a:rPr lang="en-US" sz="2400" dirty="0" smtClean="0"/>
              <a:t>for </a:t>
            </a:r>
            <a:r>
              <a:rPr lang="en-US" sz="2400" dirty="0" smtClean="0"/>
              <a:t>HL-LHC – what is different compared to </a:t>
            </a:r>
            <a:br>
              <a:rPr lang="en-US" sz="2400" dirty="0" smtClean="0"/>
            </a:br>
            <a:r>
              <a:rPr lang="en-US" sz="2400" dirty="0" smtClean="0"/>
              <a:t>after LS1?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Conclusions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179512" y="4612301"/>
            <a:ext cx="792088" cy="50405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9800" y="1124744"/>
            <a:ext cx="6934200" cy="3418115"/>
            <a:chOff x="2209800" y="3426711"/>
            <a:chExt cx="6934200" cy="34181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0" t="18853" r="6666" b="15508"/>
            <a:stretch/>
          </p:blipFill>
          <p:spPr>
            <a:xfrm>
              <a:off x="2209800" y="3426711"/>
              <a:ext cx="6934200" cy="3418115"/>
            </a:xfrm>
            <a:prstGeom prst="rect">
              <a:avLst/>
            </a:prstGeom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5652120" y="5589240"/>
              <a:ext cx="207803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00"/>
                  </a:solidFill>
                  <a:latin typeface="Garamond" charset="0"/>
                  <a:cs typeface="Garamond" charset="0"/>
                </a:rPr>
                <a:t>BPM buttons</a:t>
              </a:r>
            </a:p>
          </p:txBody>
        </p:sp>
        <p:cxnSp>
          <p:nvCxnSpPr>
            <p:cNvPr id="10" name="Straight Arrow Connector 10"/>
            <p:cNvCxnSpPr>
              <a:cxnSpLocks noChangeShapeType="1"/>
              <a:stCxn id="9" idx="1"/>
            </p:cNvCxnSpPr>
            <p:nvPr/>
          </p:nvCxnSpPr>
          <p:spPr bwMode="auto">
            <a:xfrm flipH="1" flipV="1">
              <a:off x="3426183" y="5013177"/>
              <a:ext cx="2225937" cy="807045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Straight Arrow Connector 16"/>
            <p:cNvCxnSpPr>
              <a:cxnSpLocks noChangeShapeType="1"/>
            </p:cNvCxnSpPr>
            <p:nvPr/>
          </p:nvCxnSpPr>
          <p:spPr bwMode="auto">
            <a:xfrm flipV="1">
              <a:off x="6660232" y="4221088"/>
              <a:ext cx="1368152" cy="151106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36"/>
            <p:cNvSpPr txBox="1">
              <a:spLocks noChangeArrowheads="1"/>
            </p:cNvSpPr>
            <p:nvPr/>
          </p:nvSpPr>
          <p:spPr bwMode="auto">
            <a:xfrm>
              <a:off x="5436096" y="6073477"/>
              <a:ext cx="35283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0" dirty="0">
                  <a:latin typeface="Garamond" charset="0"/>
                  <a:cs typeface="Garamond" charset="0"/>
                </a:rPr>
                <a:t>Courtesy O. </a:t>
              </a:r>
              <a:r>
                <a:rPr lang="en-US" b="0" dirty="0" err="1">
                  <a:latin typeface="Garamond" charset="0"/>
                  <a:cs typeface="Garamond" charset="0"/>
                </a:rPr>
                <a:t>Aberle</a:t>
              </a:r>
              <a:r>
                <a:rPr lang="en-US" b="0" dirty="0">
                  <a:latin typeface="Garamond" charset="0"/>
                  <a:cs typeface="Garamond" charset="0"/>
                </a:rPr>
                <a:t>, A. </a:t>
              </a:r>
              <a:r>
                <a:rPr lang="en-US" b="0" dirty="0" err="1">
                  <a:latin typeface="Garamond" charset="0"/>
                  <a:cs typeface="Garamond" charset="0"/>
                </a:rPr>
                <a:t>Bertarelli</a:t>
              </a:r>
              <a:r>
                <a:rPr lang="en-US" b="0" dirty="0">
                  <a:latin typeface="Garamond" charset="0"/>
                  <a:cs typeface="Garamond" charset="0"/>
                </a:rPr>
                <a:t>, </a:t>
              </a:r>
              <a:r>
                <a:rPr lang="en-US" b="0" dirty="0" smtClean="0">
                  <a:latin typeface="Garamond" charset="0"/>
                  <a:cs typeface="Garamond" charset="0"/>
                </a:rPr>
                <a:t>F. </a:t>
              </a:r>
              <a:r>
                <a:rPr lang="en-US" b="0" dirty="0" err="1" smtClean="0">
                  <a:latin typeface="Garamond" charset="0"/>
                  <a:cs typeface="Garamond" charset="0"/>
                </a:rPr>
                <a:t>Carra</a:t>
              </a:r>
              <a:r>
                <a:rPr lang="en-US" b="0" dirty="0" smtClean="0">
                  <a:latin typeface="Garamond" charset="0"/>
                  <a:cs typeface="Garamond" charset="0"/>
                </a:rPr>
                <a:t>, A</a:t>
              </a:r>
              <a:r>
                <a:rPr lang="en-US" b="0" dirty="0">
                  <a:latin typeface="Garamond" charset="0"/>
                  <a:cs typeface="Garamond" charset="0"/>
                </a:rPr>
                <a:t>. </a:t>
              </a:r>
              <a:r>
                <a:rPr lang="en-US" b="0" dirty="0" err="1">
                  <a:latin typeface="Garamond" charset="0"/>
                  <a:cs typeface="Garamond" charset="0"/>
                </a:rPr>
                <a:t>Dallocchio</a:t>
              </a:r>
              <a:r>
                <a:rPr lang="en-US" b="0" dirty="0">
                  <a:latin typeface="Garamond" charset="0"/>
                  <a:cs typeface="Garamond" charset="0"/>
                </a:rPr>
                <a:t>, </a:t>
              </a:r>
              <a:r>
                <a:rPr lang="en-US" b="0" dirty="0" smtClean="0">
                  <a:latin typeface="Garamond" charset="0"/>
                  <a:cs typeface="Garamond" charset="0"/>
                </a:rPr>
                <a:t>L. </a:t>
              </a:r>
              <a:r>
                <a:rPr lang="en-US" b="0" dirty="0" err="1" smtClean="0">
                  <a:latin typeface="Garamond" charset="0"/>
                  <a:cs typeface="Garamond" charset="0"/>
                </a:rPr>
                <a:t>Gentini</a:t>
              </a:r>
              <a:r>
                <a:rPr lang="en-US" b="0" dirty="0" smtClean="0">
                  <a:latin typeface="Garamond" charset="0"/>
                  <a:cs typeface="Garamond" charset="0"/>
                </a:rPr>
                <a:t> et al.</a:t>
              </a:r>
              <a:endParaRPr lang="en-US" b="0" dirty="0">
                <a:latin typeface="Garamond" charset="0"/>
                <a:cs typeface="Garamond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The 16 TCTs </a:t>
            </a:r>
            <a:r>
              <a:rPr lang="en-US" dirty="0" smtClean="0">
                <a:solidFill>
                  <a:schemeClr val="tx1"/>
                </a:solidFill>
              </a:rPr>
              <a:t>(industrial production) </a:t>
            </a:r>
            <a:r>
              <a:rPr lang="en-US" dirty="0" smtClean="0">
                <a:solidFill>
                  <a:srgbClr val="00B050"/>
                </a:solidFill>
              </a:rPr>
              <a:t>in all IRs and the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2 TCSGs in IR6 </a:t>
            </a:r>
            <a:r>
              <a:rPr lang="en-US" dirty="0" smtClean="0">
                <a:solidFill>
                  <a:schemeClr val="tx1"/>
                </a:solidFill>
              </a:rPr>
              <a:t>(in-house production)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will be replaced by new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collimators with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integrated BPMs. </a:t>
            </a:r>
          </a:p>
          <a:p>
            <a:pPr>
              <a:buFont typeface="Arial"/>
              <a:buChar char="•"/>
            </a:pPr>
            <a:r>
              <a:rPr lang="en-US" dirty="0"/>
              <a:t>Tests in the SPS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mock-up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collimator </a:t>
            </a:r>
            <a:r>
              <a:rPr lang="en-US" dirty="0"/>
              <a:t>very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successful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see </a:t>
            </a:r>
            <a:r>
              <a:rPr lang="en-US" i="1" dirty="0"/>
              <a:t>D. Wollmann et al., </a:t>
            </a:r>
            <a:r>
              <a:rPr lang="en-US" i="1" dirty="0" smtClean="0"/>
              <a:t>IPAC11, HB 2012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Gain: </a:t>
            </a:r>
            <a:r>
              <a:rPr lang="en-US" dirty="0"/>
              <a:t>can re-align dynamically </a:t>
            </a:r>
            <a:r>
              <a:rPr lang="en-US" dirty="0" smtClean="0"/>
              <a:t>during standard fills. No need for special low-intensity fills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Drastically reduced TCT setup time </a:t>
            </a:r>
            <a:r>
              <a:rPr lang="en-US" dirty="0" smtClean="0"/>
              <a:t>(gain of a factor ~100) =&gt; more flexibility in IR configuration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Reduce orbit margins in cleaning hierarchy =&gt; </a:t>
            </a:r>
            <a:r>
              <a:rPr lang="en-US" dirty="0" smtClean="0">
                <a:solidFill>
                  <a:srgbClr val="00B050"/>
                </a:solidFill>
              </a:rPr>
              <a:t>more room to squeeze β*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LS1 improvements – integrated BPMs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3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scenarios after LS1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Beam assumptions: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6.5 </a:t>
            </a:r>
            <a:r>
              <a:rPr lang="en-US" dirty="0" err="1" smtClean="0"/>
              <a:t>TeV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  <a:ea typeface="+mn-ea"/>
                <a:cs typeface="+mn-cs"/>
              </a:rPr>
              <a:t>25 ns </a:t>
            </a:r>
            <a:r>
              <a:rPr lang="en-US" dirty="0" smtClean="0"/>
              <a:t>(beam-beam separation needs to be increased to 12 </a:t>
            </a:r>
            <a:r>
              <a:rPr lang="en-US" dirty="0" err="1" smtClean="0"/>
              <a:t>σ</a:t>
            </a:r>
            <a:r>
              <a:rPr lang="en-US" dirty="0" smtClean="0"/>
              <a:t>, the </a:t>
            </a:r>
            <a:r>
              <a:rPr lang="en-US" dirty="0" err="1" smtClean="0"/>
              <a:t>emittance</a:t>
            </a:r>
            <a:r>
              <a:rPr lang="en-US" dirty="0" smtClean="0"/>
              <a:t> from injectors can increase up to 3.5 </a:t>
            </a:r>
            <a:r>
              <a:rPr lang="en-US" dirty="0" err="1" smtClean="0"/>
              <a:t>μm</a:t>
            </a:r>
            <a:r>
              <a:rPr lang="en-US" dirty="0" smtClean="0"/>
              <a:t> but could also be as small as 1.6 </a:t>
            </a:r>
            <a:r>
              <a:rPr lang="en-US" dirty="0" err="1" smtClean="0"/>
              <a:t>μm</a:t>
            </a:r>
            <a:r>
              <a:rPr lang="en-US" dirty="0" smtClean="0"/>
              <a:t>) </a:t>
            </a:r>
            <a:r>
              <a:rPr lang="en-US" dirty="0">
                <a:solidFill>
                  <a:srgbClr val="3366FF"/>
                </a:solidFill>
                <a:ea typeface="+mn-ea"/>
                <a:cs typeface="+mn-cs"/>
              </a:rPr>
              <a:t>or 50 ns </a:t>
            </a:r>
            <a:r>
              <a:rPr lang="en-US" dirty="0" smtClean="0"/>
              <a:t>(we can keep the same beam-beam separation as 2012 and same </a:t>
            </a:r>
            <a:r>
              <a:rPr lang="en-US" dirty="0" err="1" smtClean="0"/>
              <a:t>emittance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3366FF"/>
                </a:solidFill>
              </a:rPr>
              <a:t>BPM button collimators: </a:t>
            </a:r>
            <a:r>
              <a:rPr lang="en-US" dirty="0" smtClean="0"/>
              <a:t>assume pessimistically 50 </a:t>
            </a:r>
            <a:r>
              <a:rPr lang="en-US" dirty="0" err="1" smtClean="0"/>
              <a:t>μm</a:t>
            </a:r>
            <a:r>
              <a:rPr lang="en-US" dirty="0" smtClean="0"/>
              <a:t> precision of orbit at TCTs and TCSG6 as upper limit from SPS tests – in reality better precision expected.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Can reduce to 0.1 </a:t>
            </a:r>
            <a:r>
              <a:rPr lang="en-US" dirty="0" err="1" smtClean="0"/>
              <a:t>σ</a:t>
            </a:r>
            <a:r>
              <a:rPr lang="en-US" dirty="0" smtClean="0"/>
              <a:t> margin for orbit between dump protection and TCTs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Can reduce to 0.8 </a:t>
            </a:r>
            <a:r>
              <a:rPr lang="en-US" dirty="0" err="1" smtClean="0"/>
              <a:t>σ</a:t>
            </a:r>
            <a:r>
              <a:rPr lang="en-US" dirty="0" smtClean="0"/>
              <a:t> margin for orbit between TCTs and triplet – orbit can still move in triplet</a:t>
            </a:r>
          </a:p>
          <a:p>
            <a:pPr>
              <a:buFont typeface="Arial"/>
              <a:buChar char="•"/>
            </a:pPr>
            <a:r>
              <a:rPr lang="en-US" dirty="0" smtClean="0"/>
              <a:t>We can not move in the TCPs further than today in mm (impedance, orbit)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Assuming same excellent aperture, β-beat and orbit precision as 2011/2012 </a:t>
            </a:r>
            <a:r>
              <a:rPr lang="en-US" dirty="0" smtClean="0"/>
              <a:t>(2012 orbit analysis still to be done)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0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</a:t>
            </a:r>
            <a:r>
              <a:rPr lang="en-US" b="1" dirty="0" smtClean="0"/>
              <a:t> </a:t>
            </a:r>
            <a:r>
              <a:rPr lang="en-US" dirty="0" smtClean="0"/>
              <a:t>collimator settings after LS1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828088" cy="497205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Including increased margin from BPM button collimators</a:t>
            </a:r>
          </a:p>
          <a:p>
            <a:pPr>
              <a:buFont typeface="Arial"/>
              <a:buChar char="•"/>
            </a:pPr>
            <a:r>
              <a:rPr lang="en-US" dirty="0" smtClean="0"/>
              <a:t>Using same philosophy for calculating margins IR6-TCTs-triplets as in 2012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No constraints from impedance </a:t>
            </a:r>
            <a:r>
              <a:rPr lang="en-US" dirty="0" smtClean="0"/>
              <a:t>accounted </a:t>
            </a:r>
            <a:r>
              <a:rPr lang="en-US" dirty="0" smtClean="0"/>
              <a:t>for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New iteration </a:t>
            </a:r>
            <a:r>
              <a:rPr lang="en-US" dirty="0" smtClean="0"/>
              <a:t>of needed margins will be done when </a:t>
            </a:r>
            <a:r>
              <a:rPr lang="en-US" dirty="0" err="1" smtClean="0"/>
              <a:t>HiRadMat</a:t>
            </a:r>
            <a:r>
              <a:rPr lang="en-US" dirty="0" smtClean="0"/>
              <a:t> test results on </a:t>
            </a:r>
            <a:r>
              <a:rPr lang="en-US" b="1" dirty="0" smtClean="0"/>
              <a:t>TCT damage limit </a:t>
            </a:r>
            <a:r>
              <a:rPr lang="en-US" dirty="0" smtClean="0"/>
              <a:t>are fully analyzed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72455"/>
              </p:ext>
            </p:extLst>
          </p:nvPr>
        </p:nvGraphicFramePr>
        <p:xfrm>
          <a:off x="35496" y="3122384"/>
          <a:ext cx="8784976" cy="281720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6244"/>
                <a:gridCol w="2409472"/>
                <a:gridCol w="1983016"/>
                <a:gridCol w="2196244"/>
              </a:tblGrid>
              <a:tr h="69023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Case 1:</a:t>
                      </a:r>
                      <a:b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same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 as today in mm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  <a:t>Case 2:</a:t>
                      </a:r>
                      <a:b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</a:br>
                      <a: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  <a:t>Keeping retractions in</a:t>
                      </a:r>
                      <a:r>
                        <a:rPr lang="en-US" sz="1200" u="none" strike="noStrike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rgbClr val="3366FF"/>
                          </a:solidFill>
                        </a:rPr>
                        <a:t>σ</a:t>
                      </a:r>
                      <a:endParaRPr lang="en-US" sz="1200" b="1" i="0" u="none" strike="noStrike" dirty="0">
                        <a:solidFill>
                          <a:srgbClr val="3366FF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FF7F0B"/>
                          </a:solidFill>
                        </a:rPr>
                        <a:t>Case 3:</a:t>
                      </a:r>
                      <a:br>
                        <a:rPr lang="en-US" sz="1200" u="none" strike="noStrike" dirty="0" smtClean="0">
                          <a:solidFill>
                            <a:srgbClr val="FF7F0B"/>
                          </a:solidFill>
                        </a:rPr>
                      </a:br>
                      <a:r>
                        <a:rPr lang="en-US" sz="1200" u="none" strike="noStrike" dirty="0" smtClean="0">
                          <a:solidFill>
                            <a:srgbClr val="FF7F0B"/>
                          </a:solidFill>
                        </a:rPr>
                        <a:t>Nominal retractions</a:t>
                      </a:r>
                      <a:endParaRPr lang="en-US" sz="1200" b="1" i="0" u="none" strike="noStrike" dirty="0">
                        <a:solidFill>
                          <a:srgbClr val="FF7F0B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TCP 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5.5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5.5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5.5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TCSG </a:t>
                      </a:r>
                      <a:r>
                        <a:rPr lang="en-US" sz="1200" u="none" strike="noStrike" dirty="0"/>
                        <a:t>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8.0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7.5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6.5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TCLA 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10.6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TCSG </a:t>
                      </a:r>
                      <a:r>
                        <a:rPr lang="en-US" sz="1200" u="none" strike="noStrike" dirty="0"/>
                        <a:t>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9.1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8.3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7.0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TCDQ 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9.6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8.8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7.5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TCT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10.0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9.1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7.7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 smtClean="0"/>
                        <a:t>aperture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/>
                        <a:t>11.4</a:t>
                      </a:r>
                      <a:endParaRPr lang="en-US" sz="12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/>
                        <a:t>10.5</a:t>
                      </a:r>
                      <a:endParaRPr lang="en-US" sz="12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 smtClean="0"/>
                        <a:t>9.1</a:t>
                      </a:r>
                      <a:endParaRPr lang="en-US" sz="1200" b="1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39752" y="59492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Should work for cleaning hierarchy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6016" y="5949280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3366FF"/>
                </a:solidFill>
              </a:rPr>
              <a:t>Might require more frequent setups to keep hierarchy</a:t>
            </a:r>
            <a:endParaRPr lang="en-US" b="0" dirty="0">
              <a:solidFill>
                <a:srgbClr val="33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6256" y="594928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FF7F0B"/>
                </a:solidFill>
              </a:rPr>
              <a:t>Probably not for startup after LS1</a:t>
            </a:r>
            <a:endParaRPr lang="en-US" b="0" dirty="0">
              <a:solidFill>
                <a:srgbClr val="FF7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0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3" name="Picture 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0" y="2641104"/>
            <a:ext cx="8835544" cy="391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0" y="2641579"/>
            <a:ext cx="8848954" cy="392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Preliminary β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* and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aperture after LS1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4713" y="1075383"/>
            <a:ext cx="85517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/>
                <a:cs typeface="Calibri"/>
              </a:rPr>
              <a:t>Aperture scaled from most pessimistic 2011/2012 measurements. </a:t>
            </a:r>
          </a:p>
          <a:p>
            <a:pPr marL="342900" indent="-342900">
              <a:buFont typeface="Arial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/>
                <a:cs typeface="Calibri"/>
              </a:rPr>
              <a:t>If we could have 1.6μm </a:t>
            </a:r>
            <a:r>
              <a:rPr lang="en-US" sz="2000" b="0" dirty="0" err="1" smtClean="0">
                <a:solidFill>
                  <a:srgbClr val="000000"/>
                </a:solidFill>
                <a:latin typeface="Calibri"/>
                <a:cs typeface="Calibri"/>
              </a:rPr>
              <a:t>emittance</a:t>
            </a:r>
            <a:r>
              <a:rPr lang="en-US" sz="2000" b="0" dirty="0" smtClean="0">
                <a:solidFill>
                  <a:srgbClr val="000000"/>
                </a:solidFill>
                <a:latin typeface="Calibri"/>
                <a:cs typeface="Calibri"/>
              </a:rPr>
              <a:t> at 25ns, the aperture/crossing angles are almost the same as for 50 ns and 2.5μm</a:t>
            </a:r>
          </a:p>
          <a:p>
            <a:pPr marL="342900" indent="-342900">
              <a:buFont typeface="Arial"/>
              <a:buChar char="•"/>
            </a:pPr>
            <a:r>
              <a:rPr lang="en-US" sz="2000" b="0" dirty="0" smtClean="0">
                <a:solidFill>
                  <a:srgbClr val="000000"/>
                </a:solidFill>
                <a:latin typeface="Calibri"/>
                <a:cs typeface="Calibri"/>
              </a:rPr>
              <a:t>By going to 25ns, we could lose 10cm in </a:t>
            </a:r>
            <a:r>
              <a:rPr lang="el-GR" sz="2000" b="0" dirty="0" smtClean="0">
                <a:solidFill>
                  <a:srgbClr val="000000"/>
                </a:solidFill>
                <a:latin typeface="Calibri"/>
                <a:cs typeface="Calibri"/>
              </a:rPr>
              <a:t>β*</a:t>
            </a:r>
            <a:r>
              <a:rPr lang="en-US" sz="2000" b="0" dirty="0" smtClean="0">
                <a:solidFill>
                  <a:srgbClr val="000000"/>
                </a:solidFill>
                <a:latin typeface="Calibri"/>
                <a:cs typeface="Calibri"/>
              </a:rPr>
              <a:t> if the </a:t>
            </a:r>
            <a:r>
              <a:rPr lang="en-US" sz="2000" b="0" dirty="0" err="1" smtClean="0">
                <a:solidFill>
                  <a:srgbClr val="000000"/>
                </a:solidFill>
                <a:latin typeface="Calibri"/>
                <a:cs typeface="Calibri"/>
              </a:rPr>
              <a:t>emittance</a:t>
            </a:r>
            <a:r>
              <a:rPr lang="en-US" sz="2000" b="0" dirty="0" smtClean="0">
                <a:solidFill>
                  <a:srgbClr val="000000"/>
                </a:solidFill>
                <a:latin typeface="Calibri"/>
                <a:cs typeface="Calibri"/>
              </a:rPr>
              <a:t> is large (</a:t>
            </a:r>
            <a:r>
              <a:rPr lang="el-GR" sz="2000" b="0" dirty="0">
                <a:solidFill>
                  <a:srgbClr val="000000"/>
                </a:solidFill>
                <a:latin typeface="Calibri"/>
                <a:cs typeface="Calibri"/>
              </a:rPr>
              <a:t>3.5 </a:t>
            </a:r>
            <a:r>
              <a:rPr lang="el-GR" sz="2000" b="0" dirty="0" smtClean="0">
                <a:solidFill>
                  <a:srgbClr val="000000"/>
                </a:solidFill>
                <a:latin typeface="Calibri"/>
                <a:cs typeface="Calibri"/>
              </a:rPr>
              <a:t>μm</a:t>
            </a:r>
            <a:r>
              <a:rPr lang="en-US" sz="2000" b="0" dirty="0" smtClean="0">
                <a:solidFill>
                  <a:srgbClr val="000000"/>
                </a:solidFill>
                <a:latin typeface="Calibri"/>
                <a:cs typeface="Calibri"/>
              </a:rPr>
              <a:t>), nothing if the </a:t>
            </a:r>
            <a:r>
              <a:rPr lang="en-US" sz="2000" b="0" dirty="0" err="1" smtClean="0">
                <a:solidFill>
                  <a:srgbClr val="000000"/>
                </a:solidFill>
                <a:latin typeface="Calibri"/>
                <a:cs typeface="Calibri"/>
              </a:rPr>
              <a:t>emittance</a:t>
            </a:r>
            <a:r>
              <a:rPr lang="en-US" sz="2000" b="0" dirty="0" smtClean="0">
                <a:solidFill>
                  <a:srgbClr val="000000"/>
                </a:solidFill>
                <a:latin typeface="Calibri"/>
                <a:cs typeface="Calibri"/>
              </a:rPr>
              <a:t> can be </a:t>
            </a:r>
            <a:r>
              <a:rPr lang="en-US" sz="2000" b="0" dirty="0" smtClean="0">
                <a:solidFill>
                  <a:srgbClr val="000000"/>
                </a:solidFill>
                <a:latin typeface="Calibri"/>
                <a:cs typeface="Calibri"/>
              </a:rPr>
              <a:t>pushed </a:t>
            </a:r>
            <a:r>
              <a:rPr lang="en-US" sz="2000" b="0" dirty="0" smtClean="0">
                <a:solidFill>
                  <a:srgbClr val="000000"/>
                </a:solidFill>
                <a:latin typeface="Calibri"/>
                <a:cs typeface="Calibri"/>
              </a:rPr>
              <a:t>down to 1.6 </a:t>
            </a:r>
            <a:r>
              <a:rPr lang="el-GR" sz="2000" b="0" dirty="0" smtClean="0">
                <a:solidFill>
                  <a:srgbClr val="000000"/>
                </a:solidFill>
                <a:latin typeface="Calibri"/>
                <a:cs typeface="Calibri"/>
              </a:rPr>
              <a:t>μm </a:t>
            </a:r>
            <a:endParaRPr lang="en-US" sz="2000" b="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890078" y="4662879"/>
            <a:ext cx="4896544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686404" y="4673832"/>
            <a:ext cx="0" cy="151216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3161150" y="4673832"/>
            <a:ext cx="0" cy="1512168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890078" y="4784149"/>
            <a:ext cx="4896544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456863" y="4817848"/>
            <a:ext cx="0" cy="1368152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946790" y="4784149"/>
            <a:ext cx="0" cy="1401851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3366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899592" y="4947675"/>
            <a:ext cx="4896544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7F0B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230908" y="4947675"/>
            <a:ext cx="0" cy="1238325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7F0B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2682206" y="4947675"/>
            <a:ext cx="0" cy="1238325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FF7F0B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35496" y="4385800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0000"/>
                </a:solidFill>
              </a:rPr>
              <a:t>Case 1</a:t>
            </a:r>
            <a:endParaRPr lang="en-US" sz="1200" b="0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496" y="4612857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3366FF"/>
                </a:solidFill>
              </a:rPr>
              <a:t>Case 2</a:t>
            </a:r>
            <a:endParaRPr lang="en-US" sz="1200" b="0" dirty="0">
              <a:solidFill>
                <a:srgbClr val="3366FF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5496" y="4828881"/>
            <a:ext cx="67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rgbClr val="FF7F0B"/>
                </a:solidFill>
              </a:rPr>
              <a:t>Case 3</a:t>
            </a:r>
            <a:endParaRPr lang="en-US" sz="1200" b="0" dirty="0">
              <a:solidFill>
                <a:srgbClr val="FF7F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2" grpId="0"/>
      <p:bldP spid="53" grpId="0"/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β*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0728"/>
            <a:ext cx="8828088" cy="497205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Not accounting for impedance constraints, we could reach β* between 30cm and 50 cm</a:t>
            </a:r>
          </a:p>
          <a:p>
            <a:pPr>
              <a:buFont typeface="Arial"/>
              <a:buChar char="•"/>
            </a:pPr>
            <a:r>
              <a:rPr lang="el-GR" dirty="0" smtClean="0"/>
              <a:t>β</a:t>
            </a:r>
            <a:r>
              <a:rPr lang="en-US" dirty="0" smtClean="0"/>
              <a:t>* rounded to nearest 5 cm, crossing angle to nearest 10 </a:t>
            </a:r>
            <a:r>
              <a:rPr lang="en-US" dirty="0" err="1" smtClean="0"/>
              <a:t>μrad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10303"/>
              </p:ext>
            </p:extLst>
          </p:nvPr>
        </p:nvGraphicFramePr>
        <p:xfrm>
          <a:off x="179512" y="2204864"/>
          <a:ext cx="8635523" cy="388843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96244"/>
                <a:gridCol w="2409472"/>
                <a:gridCol w="1833563"/>
                <a:gridCol w="2196244"/>
              </a:tblGrid>
              <a:tr h="690237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Case 1:</a:t>
                      </a:r>
                      <a:b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u="none" strike="noStrike" dirty="0" smtClean="0">
                          <a:solidFill>
                            <a:srgbClr val="FF0000"/>
                          </a:solidFill>
                        </a:rPr>
                        <a:t>same</a:t>
                      </a:r>
                      <a:r>
                        <a:rPr lang="en-US" sz="1200" u="none" strike="noStrike" baseline="0" dirty="0" smtClean="0">
                          <a:solidFill>
                            <a:srgbClr val="FF0000"/>
                          </a:solidFill>
                        </a:rPr>
                        <a:t> as today in mm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  <a:t>Case 2:</a:t>
                      </a:r>
                      <a:b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</a:br>
                      <a:r>
                        <a:rPr lang="en-US" sz="1200" u="none" strike="noStrike" dirty="0" smtClean="0">
                          <a:solidFill>
                            <a:srgbClr val="3366FF"/>
                          </a:solidFill>
                        </a:rPr>
                        <a:t>Keeping retractions in</a:t>
                      </a:r>
                      <a:r>
                        <a:rPr lang="en-US" sz="1200" u="none" strike="noStrike" baseline="0" dirty="0" smtClean="0">
                          <a:solidFill>
                            <a:srgbClr val="3366FF"/>
                          </a:solidFill>
                        </a:rPr>
                        <a:t> </a:t>
                      </a:r>
                      <a:r>
                        <a:rPr lang="en-US" sz="1200" u="none" strike="noStrike" baseline="0" dirty="0" err="1" smtClean="0">
                          <a:solidFill>
                            <a:srgbClr val="3366FF"/>
                          </a:solidFill>
                        </a:rPr>
                        <a:t>σ</a:t>
                      </a:r>
                      <a:endParaRPr lang="en-US" sz="1200" b="1" i="0" u="none" strike="noStrike" dirty="0">
                        <a:solidFill>
                          <a:srgbClr val="3366FF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>
                          <a:solidFill>
                            <a:srgbClr val="FF7F0B"/>
                          </a:solidFill>
                        </a:rPr>
                        <a:t>Case 3:</a:t>
                      </a:r>
                      <a:br>
                        <a:rPr lang="en-US" sz="1200" u="none" strike="noStrike" dirty="0" smtClean="0">
                          <a:solidFill>
                            <a:srgbClr val="FF7F0B"/>
                          </a:solidFill>
                        </a:rPr>
                      </a:br>
                      <a:r>
                        <a:rPr lang="en-US" sz="1200" u="none" strike="noStrike" dirty="0" smtClean="0">
                          <a:solidFill>
                            <a:srgbClr val="FF7F0B"/>
                          </a:solidFill>
                        </a:rPr>
                        <a:t>Nominal retractions</a:t>
                      </a:r>
                      <a:endParaRPr lang="en-US" sz="1200" b="1" i="0" u="none" strike="noStrike" dirty="0">
                        <a:solidFill>
                          <a:srgbClr val="FF7F0B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TCP 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5.5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5.5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5.5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TCSG </a:t>
                      </a:r>
                      <a:r>
                        <a:rPr lang="en-US" sz="1200" u="none" strike="noStrike" dirty="0"/>
                        <a:t>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8.0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7.5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6.5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TCLA 7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10.6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TCSG </a:t>
                      </a:r>
                      <a:r>
                        <a:rPr lang="en-US" sz="1200" u="none" strike="noStrike" dirty="0"/>
                        <a:t>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9.1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8.3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7.0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TCDQ 6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9.6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8.8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7.5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/>
                        <a:t>TCT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10.0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9.1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7.7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smtClean="0"/>
                        <a:t>aperture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11.4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10.5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9.1</a:t>
                      </a:r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353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</a:rPr>
                        <a:t>Half crossing angle (50/25 ns) [</a:t>
                      </a:r>
                      <a:r>
                        <a:rPr lang="en-US" sz="1200" b="1" i="1" u="none" strike="noStrike" dirty="0" err="1" smtClean="0">
                          <a:solidFill>
                            <a:schemeClr val="tx1"/>
                          </a:solidFill>
                        </a:rPr>
                        <a:t>μrad</a:t>
                      </a:r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</a:rPr>
                        <a:t>140/190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</a:rPr>
                        <a:t>150/200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</a:rPr>
                        <a:t>160/210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03852">
                <a:tc>
                  <a:txBody>
                    <a:bodyPr/>
                    <a:lstStyle/>
                    <a:p>
                      <a:pPr algn="l" fontAlgn="b"/>
                      <a:r>
                        <a:rPr lang="el-GR" sz="1200" b="1" i="1" u="none" strike="noStrike" dirty="0" smtClean="0">
                          <a:solidFill>
                            <a:schemeClr val="tx1"/>
                          </a:solidFill>
                        </a:rPr>
                        <a:t>β</a:t>
                      </a:r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</a:rPr>
                        <a:t>*  (50 / 25 ns) [cm]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</a:rPr>
                        <a:t>40/50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</a:rPr>
                        <a:t>35/45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1" u="none" strike="noStrike" dirty="0" smtClean="0">
                          <a:solidFill>
                            <a:schemeClr val="tx1"/>
                          </a:solidFill>
                        </a:rPr>
                        <a:t>30/40</a:t>
                      </a:r>
                      <a:endParaRPr lang="en-US" sz="1200" b="1" i="1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4048" y="6021288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rgbClr val="3366FF"/>
                </a:solidFill>
              </a:rPr>
              <a:t>Aim for this as starting scenario</a:t>
            </a:r>
            <a:endParaRPr lang="en-US" b="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8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achieve these settings?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Pileup</a:t>
            </a:r>
            <a:r>
              <a:rPr lang="en-US" dirty="0" smtClean="0"/>
              <a:t> – might consider </a:t>
            </a:r>
            <a:r>
              <a:rPr lang="en-US" dirty="0" smtClean="0"/>
              <a:t>leveling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err="1" smtClean="0">
                <a:solidFill>
                  <a:schemeClr val="accent2"/>
                </a:solidFill>
              </a:rPr>
              <a:t>Octupoles</a:t>
            </a:r>
            <a:r>
              <a:rPr lang="en-US" dirty="0" smtClean="0">
                <a:solidFill>
                  <a:schemeClr val="tx1"/>
                </a:solidFill>
              </a:rPr>
              <a:t>: today running at </a:t>
            </a:r>
            <a:r>
              <a:rPr lang="en-US" dirty="0" smtClean="0">
                <a:solidFill>
                  <a:schemeClr val="tx1"/>
                </a:solidFill>
              </a:rPr>
              <a:t>about 500A</a:t>
            </a:r>
            <a:r>
              <a:rPr lang="en-US" dirty="0" smtClean="0">
                <a:solidFill>
                  <a:schemeClr val="tx1"/>
                </a:solidFill>
              </a:rPr>
              <a:t>, max current is 550A. </a:t>
            </a:r>
            <a:r>
              <a:rPr lang="en-US" dirty="0" smtClean="0">
                <a:solidFill>
                  <a:srgbClr val="FF0000"/>
                </a:solidFill>
              </a:rPr>
              <a:t>Possibly we will be limited in </a:t>
            </a:r>
            <a:r>
              <a:rPr lang="en-US" dirty="0" err="1" smtClean="0">
                <a:solidFill>
                  <a:srgbClr val="FF0000"/>
                </a:solidFill>
              </a:rPr>
              <a:t>octupole</a:t>
            </a:r>
            <a:r>
              <a:rPr lang="en-US" dirty="0" smtClean="0">
                <a:solidFill>
                  <a:srgbClr val="FF0000"/>
                </a:solidFill>
              </a:rPr>
              <a:t> strength at 6.5 </a:t>
            </a:r>
            <a:r>
              <a:rPr lang="en-US" dirty="0" err="1" smtClean="0">
                <a:solidFill>
                  <a:srgbClr val="FF0000"/>
                </a:solidFill>
              </a:rPr>
              <a:t>TeV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smtClean="0"/>
              <a:t> Ongoing work in impedance team and beam-beam team to explore limit and </a:t>
            </a:r>
            <a:r>
              <a:rPr lang="en-US" dirty="0" smtClean="0"/>
              <a:t>optimize </a:t>
            </a:r>
            <a:r>
              <a:rPr lang="en-US" dirty="0" err="1" smtClean="0"/>
              <a:t>octupole</a:t>
            </a:r>
            <a:r>
              <a:rPr lang="en-US" dirty="0" smtClean="0"/>
              <a:t> settings. Beam-beam could possibly be used to stabilize colliding bunches (W. Herr, E. </a:t>
            </a:r>
            <a:r>
              <a:rPr lang="en-US" dirty="0" err="1" smtClean="0"/>
              <a:t>Metral</a:t>
            </a:r>
            <a:r>
              <a:rPr lang="en-US" dirty="0" smtClean="0"/>
              <a:t> et al.)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If we do not manage stabilize the beam, </a:t>
            </a:r>
            <a:r>
              <a:rPr lang="en-US" dirty="0" smtClean="0">
                <a:solidFill>
                  <a:srgbClr val="FF0000"/>
                </a:solidFill>
              </a:rPr>
              <a:t>we might have to open collimators and step back in β*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Losses in ramp and squeeze</a:t>
            </a:r>
            <a:r>
              <a:rPr lang="en-US" dirty="0" smtClean="0"/>
              <a:t>: Need to carefully optimize the machine (BLM thresholds, </a:t>
            </a:r>
            <a:r>
              <a:rPr lang="en-US" dirty="0" err="1" smtClean="0"/>
              <a:t>octupoles</a:t>
            </a:r>
            <a:r>
              <a:rPr lang="en-US" dirty="0" smtClean="0"/>
              <a:t> </a:t>
            </a:r>
            <a:r>
              <a:rPr lang="en-US" dirty="0" err="1" smtClean="0"/>
              <a:t>etc</a:t>
            </a:r>
            <a:r>
              <a:rPr lang="en-US" dirty="0" smtClean="0"/>
              <a:t>) – significant improvement observed during 2012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</a:rPr>
              <a:t>No optics constraints treated: </a:t>
            </a:r>
            <a:r>
              <a:rPr lang="en-US" dirty="0" smtClean="0">
                <a:solidFill>
                  <a:schemeClr val="tx1"/>
                </a:solidFill>
              </a:rPr>
              <a:t>We know that off-momentum β-beat and spurious dispersion are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  <a:r>
              <a:rPr lang="en-US" dirty="0" smtClean="0"/>
              <a:t>more important for smaller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β* (S.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Fartoukh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et al.). Have seen in MD that </a:t>
            </a:r>
            <a:r>
              <a:rPr lang="en-US" dirty="0" err="1" smtClean="0">
                <a:solidFill>
                  <a:schemeClr val="tx1"/>
                </a:solidFill>
                <a:latin typeface="Calibri"/>
                <a:cs typeface="Calibri"/>
              </a:rPr>
              <a:t>octupoles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 have negative influence on aperture (still to be understood in detail).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Will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the aperture be worse?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 If so,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we might have to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step 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back in β*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.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96" y="1052736"/>
            <a:ext cx="8828088" cy="531033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Introduction: LHC collimation </a:t>
            </a:r>
            <a:r>
              <a:rPr lang="en-US" sz="2400" dirty="0" smtClean="0"/>
              <a:t>system</a:t>
            </a:r>
            <a:br>
              <a:rPr lang="en-US" sz="2400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Calculations of collimator settings so </a:t>
            </a:r>
            <a:r>
              <a:rPr lang="en-US" sz="2400" dirty="0" smtClean="0"/>
              <a:t>far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Changes </a:t>
            </a:r>
            <a:r>
              <a:rPr lang="en-US" sz="2400" dirty="0" smtClean="0"/>
              <a:t>in </a:t>
            </a:r>
            <a:r>
              <a:rPr lang="en-US" sz="2400" dirty="0" smtClean="0"/>
              <a:t>LS1 – BPM button collimators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Collimator settings and beta* after LS1.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Brief outlook </a:t>
            </a:r>
            <a:r>
              <a:rPr lang="en-US" sz="2400" dirty="0" smtClean="0"/>
              <a:t>for </a:t>
            </a:r>
            <a:r>
              <a:rPr lang="en-US" sz="2400" dirty="0" smtClean="0"/>
              <a:t>HL-LHC – what is different compared to </a:t>
            </a:r>
            <a:br>
              <a:rPr lang="en-US" sz="2400" dirty="0" smtClean="0"/>
            </a:br>
            <a:r>
              <a:rPr lang="en-US" sz="2400" dirty="0" smtClean="0"/>
              <a:t>after LS1?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Conclusions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179512" y="4612301"/>
            <a:ext cx="792088" cy="50405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GB" sz="1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2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Considerations for HL-LHC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Aperture: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New </a:t>
            </a:r>
            <a:r>
              <a:rPr lang="en-US" dirty="0"/>
              <a:t>inner triplets with larger aperture allow smaller </a:t>
            </a:r>
            <a:r>
              <a:rPr lang="el-GR" dirty="0"/>
              <a:t>β</a:t>
            </a:r>
            <a:r>
              <a:rPr lang="en-GB" dirty="0" smtClean="0"/>
              <a:t>*.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We don’t know the aperture as precisely as in present machine, where we have measured</a:t>
            </a:r>
            <a:r>
              <a:rPr lang="en-US" dirty="0" smtClean="0"/>
              <a:t>. New shape of beam screen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Collimator settings:</a:t>
            </a:r>
          </a:p>
          <a:p>
            <a:pPr lvl="1">
              <a:buFont typeface="Arial"/>
              <a:buChar char="•"/>
            </a:pPr>
            <a:r>
              <a:rPr lang="en-US" dirty="0"/>
              <a:t>Collimators will have aged – to be replaced in LS3 with an updated design (integrated BPMs, lower impedance, higher shock resistance)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More BPM button collimators means gain in </a:t>
            </a:r>
            <a:r>
              <a:rPr lang="en-US" dirty="0" smtClean="0">
                <a:solidFill>
                  <a:schemeClr val="tx1"/>
                </a:solidFill>
              </a:rPr>
              <a:t>margin and </a:t>
            </a:r>
            <a:r>
              <a:rPr lang="el-GR" dirty="0" smtClean="0"/>
              <a:t>β</a:t>
            </a:r>
            <a:r>
              <a:rPr lang="en-GB" dirty="0" smtClean="0"/>
              <a:t>* </a:t>
            </a:r>
            <a:r>
              <a:rPr lang="en-US" dirty="0" smtClean="0">
                <a:solidFill>
                  <a:schemeClr val="tx1"/>
                </a:solidFill>
              </a:rPr>
              <a:t>reach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Lower impedance from collimators, but higher intensities. Lifetime dips? </a:t>
            </a:r>
            <a:r>
              <a:rPr lang="en-US" dirty="0" smtClean="0">
                <a:solidFill>
                  <a:schemeClr val="tx1"/>
                </a:solidFill>
              </a:rPr>
              <a:t>Could possibly be mitigated by electron lens. Careful </a:t>
            </a:r>
            <a:r>
              <a:rPr lang="en-US" dirty="0" smtClean="0">
                <a:solidFill>
                  <a:schemeClr val="tx1"/>
                </a:solidFill>
              </a:rPr>
              <a:t>machine optimization necessary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ATS optics should be </a:t>
            </a:r>
            <a:r>
              <a:rPr lang="en-US" dirty="0" smtClean="0"/>
              <a:t>carefully </a:t>
            </a:r>
            <a:r>
              <a:rPr lang="en-US" dirty="0" smtClean="0"/>
              <a:t>studied in terms of cleaning and failure scenarios. New aperture bottlenecks in Q4-Q6? Are any new protection devices needed?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Promising for </a:t>
            </a:r>
            <a:r>
              <a:rPr lang="el-GR" dirty="0">
                <a:solidFill>
                  <a:srgbClr val="3366FF"/>
                </a:solidFill>
              </a:rPr>
              <a:t>β</a:t>
            </a:r>
            <a:r>
              <a:rPr lang="en-GB" dirty="0" smtClean="0">
                <a:solidFill>
                  <a:srgbClr val="3366FF"/>
                </a:solidFill>
              </a:rPr>
              <a:t>* but s</a:t>
            </a:r>
            <a:r>
              <a:rPr lang="en-US" dirty="0" smtClean="0">
                <a:solidFill>
                  <a:srgbClr val="3366FF"/>
                </a:solidFill>
              </a:rPr>
              <a:t>till a lot of work to be done!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22488" cy="274638"/>
          </a:xfrm>
        </p:spPr>
        <p:txBody>
          <a:bodyPr/>
          <a:lstStyle/>
          <a:p>
            <a:fld id="{B8DCED9D-06E1-43E7-9E85-8B1C0A10A19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659063" cy="519113"/>
          </a:xfrm>
        </p:spPr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496" y="1052736"/>
            <a:ext cx="8828088" cy="531033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Introduction: LHC collimation </a:t>
            </a:r>
            <a:r>
              <a:rPr lang="en-US" sz="2400" dirty="0" smtClean="0"/>
              <a:t>system</a:t>
            </a:r>
            <a:br>
              <a:rPr lang="en-US" sz="2400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Calculations of collimator settings so </a:t>
            </a:r>
            <a:r>
              <a:rPr lang="en-US" sz="2400" dirty="0" smtClean="0"/>
              <a:t>far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Changes </a:t>
            </a:r>
            <a:r>
              <a:rPr lang="en-US" sz="2400" dirty="0" smtClean="0"/>
              <a:t>in </a:t>
            </a:r>
            <a:r>
              <a:rPr lang="en-US" sz="2400" dirty="0" smtClean="0"/>
              <a:t>LS1 – BPM button collimators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Collimator settings and beta* after LS1.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Brief outlook </a:t>
            </a:r>
            <a:r>
              <a:rPr lang="en-US" sz="2400" dirty="0" smtClean="0"/>
              <a:t>for </a:t>
            </a:r>
            <a:r>
              <a:rPr lang="en-US" sz="2400" dirty="0" smtClean="0"/>
              <a:t>HL-LHC – what is different compared to </a:t>
            </a:r>
            <a:br>
              <a:rPr lang="en-US" sz="2400" dirty="0" smtClean="0"/>
            </a:br>
            <a:r>
              <a:rPr lang="en-US" sz="2400" dirty="0" smtClean="0"/>
              <a:t>after LS1?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Conclusions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The collimation system must protect the machine and constrains β*</a:t>
            </a:r>
          </a:p>
          <a:p>
            <a:pPr>
              <a:buFont typeface="Arial"/>
              <a:buChar char="•"/>
            </a:pPr>
            <a:r>
              <a:rPr lang="en-US" dirty="0" smtClean="0"/>
              <a:t>Calculation of collimator settings for </a:t>
            </a:r>
            <a:r>
              <a:rPr lang="en-US" dirty="0" smtClean="0">
                <a:solidFill>
                  <a:srgbClr val="FF0000"/>
                </a:solidFill>
              </a:rPr>
              <a:t>maximizing luminosity performance without compromising protection and </a:t>
            </a:r>
            <a:r>
              <a:rPr lang="en-US" dirty="0" smtClean="0">
                <a:solidFill>
                  <a:srgbClr val="FF0000"/>
                </a:solidFill>
              </a:rPr>
              <a:t>cleaning</a:t>
            </a:r>
          </a:p>
          <a:p>
            <a:pPr>
              <a:buFont typeface="Arial"/>
              <a:buChar char="•"/>
            </a:pPr>
            <a:r>
              <a:rPr lang="en-GB" dirty="0">
                <a:solidFill>
                  <a:srgbClr val="3366FF"/>
                </a:solidFill>
              </a:rPr>
              <a:t>Tools </a:t>
            </a:r>
            <a:r>
              <a:rPr lang="en-GB" dirty="0" smtClean="0">
                <a:solidFill>
                  <a:srgbClr val="3366FF"/>
                </a:solidFill>
              </a:rPr>
              <a:t>for determining settings and </a:t>
            </a:r>
            <a:r>
              <a:rPr lang="el-GR" dirty="0">
                <a:solidFill>
                  <a:srgbClr val="3366FF"/>
                </a:solidFill>
              </a:rPr>
              <a:t>β</a:t>
            </a:r>
            <a:r>
              <a:rPr lang="el-GR" dirty="0" smtClean="0">
                <a:solidFill>
                  <a:srgbClr val="3366FF"/>
                </a:solidFill>
              </a:rPr>
              <a:t>*</a:t>
            </a:r>
            <a:r>
              <a:rPr lang="en-GB" dirty="0" smtClean="0">
                <a:solidFill>
                  <a:srgbClr val="3366FF"/>
                </a:solidFill>
              </a:rPr>
              <a:t> </a:t>
            </a:r>
            <a:r>
              <a:rPr lang="en-GB" dirty="0" smtClean="0"/>
              <a:t>based on running machine have </a:t>
            </a:r>
            <a:r>
              <a:rPr lang="en-GB" dirty="0"/>
              <a:t>been established during 3 years of </a:t>
            </a:r>
            <a:r>
              <a:rPr lang="en-GB" dirty="0" smtClean="0"/>
              <a:t>operation. </a:t>
            </a:r>
          </a:p>
          <a:p>
            <a:pPr>
              <a:buFont typeface="Arial"/>
              <a:buChar char="•"/>
            </a:pPr>
            <a:r>
              <a:rPr lang="en-GB" dirty="0" smtClean="0"/>
              <a:t>So far machine protection has been the limiting factor for </a:t>
            </a:r>
            <a:r>
              <a:rPr lang="el-GR" dirty="0"/>
              <a:t>β</a:t>
            </a:r>
            <a:r>
              <a:rPr lang="el-GR" dirty="0" smtClean="0"/>
              <a:t>*</a:t>
            </a:r>
            <a:r>
              <a:rPr lang="en-GB" dirty="0"/>
              <a:t> </a:t>
            </a:r>
            <a:r>
              <a:rPr lang="en-GB" dirty="0" smtClean="0"/>
              <a:t>- has to be considered also in the future.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Tight settings </a:t>
            </a:r>
            <a:r>
              <a:rPr lang="en-US" dirty="0" smtClean="0"/>
              <a:t>introduced in 2012 based on 2011 performance and </a:t>
            </a:r>
            <a:r>
              <a:rPr lang="en-US" dirty="0" smtClean="0"/>
              <a:t>MDs. </a:t>
            </a:r>
            <a:r>
              <a:rPr lang="en-US" dirty="0" smtClean="0">
                <a:solidFill>
                  <a:schemeClr val="tx1"/>
                </a:solidFill>
              </a:rPr>
              <a:t>β</a:t>
            </a:r>
            <a:r>
              <a:rPr lang="en-US" dirty="0" smtClean="0">
                <a:solidFill>
                  <a:schemeClr val="tx1"/>
                </a:solidFill>
              </a:rPr>
              <a:t>*=60cm made possible and successfully put into operation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TCTs and TCSG in IR6 to be replaced in LS1 by collimators with integrated BPMs</a:t>
            </a:r>
          </a:p>
          <a:p>
            <a:pPr>
              <a:buFont typeface="Arial"/>
              <a:buChar char="•"/>
            </a:pPr>
            <a:r>
              <a:rPr lang="en-US" dirty="0" smtClean="0"/>
              <a:t>Preliminary performance estimates</a:t>
            </a:r>
            <a:r>
              <a:rPr lang="en-US" dirty="0" smtClean="0">
                <a:solidFill>
                  <a:srgbClr val="3366FF"/>
                </a:solidFill>
              </a:rPr>
              <a:t>: 35cm&lt;β*&lt;50cm could be in reach</a:t>
            </a:r>
            <a:r>
              <a:rPr lang="en-US" dirty="0" smtClean="0"/>
              <a:t> at </a:t>
            </a:r>
            <a:br>
              <a:rPr lang="en-US" dirty="0" smtClean="0"/>
            </a:br>
            <a:r>
              <a:rPr lang="en-US" dirty="0" smtClean="0"/>
              <a:t>6.5 </a:t>
            </a:r>
            <a:r>
              <a:rPr lang="en-US" dirty="0" err="1" smtClean="0"/>
              <a:t>TeV</a:t>
            </a:r>
            <a:r>
              <a:rPr lang="en-US" dirty="0" smtClean="0"/>
              <a:t> provided </a:t>
            </a:r>
            <a:r>
              <a:rPr lang="en-US" dirty="0" err="1" smtClean="0"/>
              <a:t>octupole</a:t>
            </a:r>
            <a:r>
              <a:rPr lang="en-US" dirty="0" smtClean="0"/>
              <a:t> strength and impedance do not cause </a:t>
            </a:r>
            <a:r>
              <a:rPr lang="en-US" dirty="0" smtClean="0"/>
              <a:t>trouble.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GB" dirty="0" err="1" smtClean="0">
                <a:solidFill>
                  <a:srgbClr val="FF0000"/>
                </a:solidFill>
              </a:rPr>
              <a:t>ollimator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settings </a:t>
            </a:r>
            <a:r>
              <a:rPr lang="en-GB" dirty="0" smtClean="0">
                <a:solidFill>
                  <a:srgbClr val="FF0000"/>
                </a:solidFill>
              </a:rPr>
              <a:t>could be </a:t>
            </a:r>
            <a:r>
              <a:rPr lang="en-GB" dirty="0">
                <a:solidFill>
                  <a:srgbClr val="FF0000"/>
                </a:solidFill>
              </a:rPr>
              <a:t>limited by impedance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4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critical margins </a:t>
            </a:r>
            <a:br>
              <a:rPr lang="en-US" dirty="0" smtClean="0"/>
            </a:br>
            <a:r>
              <a:rPr lang="en-US" dirty="0" smtClean="0"/>
              <a:t>(IR6-TCTs-aperture)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28088" cy="523832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Positioning</a:t>
            </a:r>
            <a:r>
              <a:rPr lang="en-US" dirty="0"/>
              <a:t> (reproducibility of collimator setting between fills.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Affected </a:t>
            </a:r>
            <a:r>
              <a:rPr lang="en-US" dirty="0"/>
              <a:t>by e.g. power cuts). Assuming 40 </a:t>
            </a:r>
            <a:r>
              <a:rPr lang="el-GR" dirty="0">
                <a:latin typeface="Calibri"/>
                <a:cs typeface="Calibri"/>
              </a:rPr>
              <a:t>μ</a:t>
            </a:r>
            <a:r>
              <a:rPr lang="en-US" dirty="0">
                <a:latin typeface="Calibri"/>
                <a:cs typeface="Calibri"/>
              </a:rPr>
              <a:t>m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Setup errors </a:t>
            </a:r>
            <a:r>
              <a:rPr lang="en-US" dirty="0"/>
              <a:t>(precision of collimation setup): 10 </a:t>
            </a:r>
            <a:r>
              <a:rPr lang="el-GR" dirty="0">
                <a:latin typeface="Calibri"/>
                <a:cs typeface="Calibri"/>
              </a:rPr>
              <a:t>μ</a:t>
            </a:r>
            <a:r>
              <a:rPr lang="en-US" dirty="0">
                <a:latin typeface="Calibri"/>
                <a:cs typeface="Calibri"/>
              </a:rPr>
              <a:t>m steps used in setup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>
                <a:solidFill>
                  <a:schemeClr val="accent2"/>
                </a:solidFill>
                <a:latin typeface="Calibri"/>
                <a:cs typeface="Calibri"/>
              </a:rPr>
              <a:t>Lumi</a:t>
            </a: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 scans: </a:t>
            </a:r>
            <a:r>
              <a:rPr lang="en-US" dirty="0">
                <a:latin typeface="Calibri"/>
                <a:cs typeface="Calibri"/>
              </a:rPr>
              <a:t>Assuming pessimistically 0.2 </a:t>
            </a:r>
            <a:r>
              <a:rPr lang="el-GR" dirty="0">
                <a:latin typeface="Calibri"/>
                <a:cs typeface="Calibri"/>
              </a:rPr>
              <a:t>σ</a:t>
            </a:r>
            <a:r>
              <a:rPr lang="en-US" dirty="0">
                <a:latin typeface="Calibri"/>
                <a:cs typeface="Calibri"/>
              </a:rPr>
              <a:t> 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l-GR" dirty="0" smtClean="0">
                <a:solidFill>
                  <a:schemeClr val="accent2"/>
                </a:solidFill>
                <a:latin typeface="Calibri"/>
                <a:cs typeface="Calibri"/>
              </a:rPr>
              <a:t>β</a:t>
            </a:r>
            <a:r>
              <a:rPr lang="en-US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-beat: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not measured continuously during the year.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Assuming 10%  (actually even better this year in most parts of the machine)</a:t>
            </a:r>
          </a:p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Orbit</a:t>
            </a:r>
            <a:r>
              <a:rPr lang="en-US" dirty="0"/>
              <a:t>: 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margin calculated based on measured orbits in previous run. 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Reduction in margin calculated based measured orbit at both locations for all fills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Taking a 99% confidence interval on the reduction in margin</a:t>
            </a:r>
          </a:p>
          <a:p>
            <a:pPr lvl="2">
              <a:buFont typeface="Arial" pitchFamily="34" charset="0"/>
              <a:buChar char="•"/>
            </a:pPr>
            <a:r>
              <a:rPr lang="en-US" dirty="0"/>
              <a:t>Result from 2011 run: 1.1 </a:t>
            </a:r>
            <a:r>
              <a:rPr lang="el-GR" dirty="0">
                <a:latin typeface="Calibri"/>
                <a:cs typeface="Calibri"/>
              </a:rPr>
              <a:t>σ</a:t>
            </a:r>
            <a:r>
              <a:rPr lang="en-US" dirty="0">
                <a:latin typeface="Calibri"/>
                <a:cs typeface="Calibri"/>
              </a:rPr>
              <a:t> needed both between IR6-TCT and TCT-aperture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t="9490" r="24481"/>
          <a:stretch>
            <a:fillRect/>
          </a:stretch>
        </p:blipFill>
        <p:spPr bwMode="auto">
          <a:xfrm>
            <a:off x="5257800" y="4267200"/>
            <a:ext cx="3429000" cy="218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677" t="9479"/>
          <a:stretch>
            <a:fillRect/>
          </a:stretch>
        </p:blipFill>
        <p:spPr bwMode="auto">
          <a:xfrm>
            <a:off x="228600" y="4267200"/>
            <a:ext cx="4467225" cy="218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/>
          <a:srcRect r="21144"/>
          <a:stretch>
            <a:fillRect/>
          </a:stretch>
        </p:blipFill>
        <p:spPr bwMode="auto">
          <a:xfrm>
            <a:off x="4800600" y="1142999"/>
            <a:ext cx="3962400" cy="246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orbit stability triplets/TCTs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23950"/>
            <a:ext cx="4953000" cy="49720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Very good stability within fills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In many cases better than 2010 in </a:t>
            </a:r>
            <a:r>
              <a:rPr lang="el-GR" sz="1800" dirty="0" smtClean="0"/>
              <a:t>σ</a:t>
            </a:r>
            <a:r>
              <a:rPr lang="en-US" sz="1800" dirty="0" smtClean="0"/>
              <a:t>. Consistent with larger beam size from smaller </a:t>
            </a:r>
            <a:r>
              <a:rPr lang="el-GR" sz="1800" dirty="0" smtClean="0"/>
              <a:t>β</a:t>
            </a:r>
            <a:r>
              <a:rPr lang="en-US" sz="1800" dirty="0" smtClean="0"/>
              <a:t>*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IR1 now stable within 0.6 </a:t>
            </a:r>
            <a:r>
              <a:rPr lang="el-GR" sz="1800" dirty="0" smtClean="0"/>
              <a:t>σ</a:t>
            </a:r>
            <a:r>
              <a:rPr lang="en-US" sz="1800" dirty="0" smtClean="0"/>
              <a:t> for 99% coverage. For IR5, 1.1</a:t>
            </a:r>
            <a:r>
              <a:rPr lang="el-GR" sz="1800" dirty="0" smtClean="0"/>
              <a:t> σ</a:t>
            </a:r>
            <a:r>
              <a:rPr lang="en-US" sz="1800" dirty="0" smtClean="0"/>
              <a:t> still needed in spite of </a:t>
            </a:r>
            <a:r>
              <a:rPr lang="el-GR" sz="1800" dirty="0" smtClean="0"/>
              <a:t>β</a:t>
            </a:r>
            <a:r>
              <a:rPr lang="en-US" sz="1800" dirty="0" smtClean="0"/>
              <a:t>*=1m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Possibly part of margin due to temperature effects. Still room for improvement?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R. Bruce 2011.12.13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0" y="3426023"/>
            <a:ext cx="452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TCT</a:t>
            </a:r>
            <a:endParaRPr lang="sv-SE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3400" y="1066800"/>
            <a:ext cx="810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Upstream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alibri" pitchFamily="34" charset="0"/>
              </a:rPr>
              <a:t>triplet </a:t>
            </a:r>
            <a:endParaRPr lang="sv-SE" sz="12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0226" y="2219980"/>
            <a:ext cx="104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2"/>
                </a:solidFill>
                <a:latin typeface="Calibri" pitchFamily="34" charset="0"/>
              </a:rPr>
              <a:t>Downstream </a:t>
            </a:r>
          </a:p>
          <a:p>
            <a:r>
              <a:rPr lang="en-US" sz="1200" dirty="0" smtClean="0">
                <a:solidFill>
                  <a:schemeClr val="accent2"/>
                </a:solidFill>
                <a:latin typeface="Calibri" pitchFamily="34" charset="0"/>
              </a:rPr>
              <a:t>triplet </a:t>
            </a:r>
            <a:endParaRPr lang="sv-SE" sz="12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3633" y="2590800"/>
            <a:ext cx="1264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Reference from</a:t>
            </a:r>
          </a:p>
          <a:p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collimation setup</a:t>
            </a:r>
            <a:endParaRPr lang="sv-SE" sz="1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421462" y="1723698"/>
            <a:ext cx="838197" cy="94927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286000" y="4416623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IR1 B1 V</a:t>
            </a:r>
            <a:endParaRPr lang="sv-SE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5771" y="403860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IR5 B1 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4600" y="1253384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IR1 H B1, fill 2158</a:t>
            </a:r>
            <a:endParaRPr lang="sv-SE" sz="1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10600" y="175260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>
                <a:solidFill>
                  <a:schemeClr val="tx1"/>
                </a:solidFill>
                <a:latin typeface="Calibri" pitchFamily="34" charset="0"/>
              </a:rPr>
              <a:t>t (min)</a:t>
            </a:r>
            <a:endParaRPr lang="sv-SE" sz="1200" b="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4800" y="5334000"/>
            <a:ext cx="1994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>
                <a:solidFill>
                  <a:schemeClr val="tx1"/>
                </a:solidFill>
                <a:latin typeface="Calibri" pitchFamily="34" charset="0"/>
              </a:rPr>
              <a:t>BPMS.2L5.B1 excluded – </a:t>
            </a:r>
          </a:p>
          <a:p>
            <a:r>
              <a:rPr lang="en-US" b="0" i="1" dirty="0" smtClean="0">
                <a:solidFill>
                  <a:srgbClr val="FF0000"/>
                </a:solidFill>
                <a:latin typeface="Calibri" pitchFamily="34" charset="0"/>
              </a:rPr>
              <a:t>BPM problems in IR5</a:t>
            </a:r>
            <a:endParaRPr lang="sv-SE" b="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5400" y="4038600"/>
            <a:ext cx="1019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Occurrences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324600" y="4038600"/>
            <a:ext cx="1019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Occurrences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0992"/>
            <a:ext cx="8828088" cy="5238328"/>
          </a:xfrm>
        </p:spPr>
        <p:txBody>
          <a:bodyPr/>
          <a:lstStyle/>
          <a:p>
            <a:r>
              <a:rPr lang="en-US" sz="1800" dirty="0" smtClean="0"/>
              <a:t>Error case: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We need an asynchronous dump or one module pre-trigger while we are at low </a:t>
            </a:r>
            <a:r>
              <a:rPr lang="el-GR" sz="1800" dirty="0" smtClean="0">
                <a:latin typeface="Calibri"/>
                <a:cs typeface="Calibri"/>
              </a:rPr>
              <a:t>β</a:t>
            </a:r>
            <a:r>
              <a:rPr lang="en-US" sz="1800" dirty="0" smtClean="0"/>
              <a:t>* (probability 10</a:t>
            </a:r>
            <a:r>
              <a:rPr lang="en-US" sz="1800" baseline="30000" dirty="0" smtClean="0"/>
              <a:t>-7</a:t>
            </a:r>
            <a:r>
              <a:rPr lang="en-US" sz="1800" dirty="0" smtClean="0"/>
              <a:t> per second).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We need to be out of orbit tolerance from IR6 to a TCT in one IR (probability 10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We need to be at maximum beta beat error from IR6 to a TCT in one IR (probability </a:t>
            </a:r>
            <a:br>
              <a:rPr lang="en-US" sz="1800" dirty="0" smtClean="0"/>
            </a:br>
            <a:r>
              <a:rPr lang="en-US" sz="1800" dirty="0" smtClean="0"/>
              <a:t>10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Both errors must point in the same bad direction (probability 0.25).</a:t>
            </a:r>
          </a:p>
          <a:p>
            <a:pPr marL="0" indent="0"/>
            <a:r>
              <a:rPr lang="en-US" sz="1800" dirty="0"/>
              <a:t>	</a:t>
            </a:r>
            <a:r>
              <a:rPr lang="en-US" sz="1800" dirty="0" smtClean="0">
                <a:sym typeface="Wingdings"/>
              </a:rPr>
              <a:t> 	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Then one TCT is at risk for damage from single bunch (benign damage). Still </a:t>
            </a:r>
            <a:br>
              <a:rPr lang="en-US" sz="1800" dirty="0" smtClean="0">
                <a:solidFill>
                  <a:srgbClr val="FF0000"/>
                </a:solidFill>
                <a:sym typeface="Wingdings"/>
              </a:rPr>
            </a:b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		very unlikely, due to phase advance conditions that must be met.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1800" dirty="0" smtClean="0"/>
              <a:t>The TCT is out of tolerance with respect to triplet aperture </a:t>
            </a:r>
            <a:r>
              <a:rPr lang="en-US" sz="1800" dirty="0"/>
              <a:t>(probability 10</a:t>
            </a:r>
            <a:r>
              <a:rPr lang="en-US" sz="1800" baseline="30000" dirty="0"/>
              <a:t>-2</a:t>
            </a:r>
            <a:r>
              <a:rPr lang="en-US" sz="1800" dirty="0"/>
              <a:t>).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1800" dirty="0" smtClean="0"/>
              <a:t>We are fully squeezed</a:t>
            </a:r>
            <a:r>
              <a:rPr lang="en-US" sz="1800" dirty="0"/>
              <a:t> </a:t>
            </a:r>
            <a:r>
              <a:rPr lang="en-US" sz="1800" dirty="0" smtClean="0"/>
              <a:t>(aperture assumption).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1800" dirty="0" smtClean="0"/>
              <a:t>Beams have additional beam-beam offset reserved for van-der Meer scan.</a:t>
            </a:r>
          </a:p>
          <a:p>
            <a:pPr marL="0" indent="0"/>
            <a:r>
              <a:rPr lang="en-US" sz="1800" dirty="0"/>
              <a:t>	</a:t>
            </a:r>
            <a:r>
              <a:rPr lang="en-US" sz="1800" dirty="0" smtClean="0">
                <a:sym typeface="Wingdings"/>
              </a:rPr>
              <a:t>	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Then the triplet aperture can be hit by fraction of a bunch, if conditions for TCT hit </a:t>
            </a:r>
            <a:br>
              <a:rPr lang="en-US" sz="1800" dirty="0" smtClean="0">
                <a:solidFill>
                  <a:srgbClr val="FF0000"/>
                </a:solidFill>
                <a:sym typeface="Wingdings"/>
              </a:rPr>
            </a:b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		(see above) are met.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collimator settings in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80728"/>
            <a:ext cx="7469080" cy="554461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accent2"/>
                </a:solidFill>
              </a:rPr>
              <a:t>Settings of collimators at 4 </a:t>
            </a:r>
            <a:r>
              <a:rPr lang="en-US" sz="1800" dirty="0" err="1" smtClean="0">
                <a:solidFill>
                  <a:schemeClr val="accent2"/>
                </a:solidFill>
              </a:rPr>
              <a:t>TeV</a:t>
            </a:r>
            <a:r>
              <a:rPr lang="en-US" sz="1800" dirty="0" smtClean="0">
                <a:solidFill>
                  <a:schemeClr val="accent2"/>
                </a:solidFill>
              </a:rPr>
              <a:t>, </a:t>
            </a:r>
            <a:r>
              <a:rPr lang="en-US" sz="1800" dirty="0" smtClean="0"/>
              <a:t>using square sum of margins </a:t>
            </a:r>
            <a:br>
              <a:rPr lang="en-US" sz="1800" dirty="0" smtClean="0"/>
            </a:br>
            <a:r>
              <a:rPr lang="en-US" sz="1800" dirty="0" smtClean="0"/>
              <a:t>except </a:t>
            </a:r>
            <a:r>
              <a:rPr lang="en-US" sz="1800" dirty="0" err="1" smtClean="0"/>
              <a:t>lumi</a:t>
            </a:r>
            <a:r>
              <a:rPr lang="en-US" sz="1800" dirty="0" smtClean="0"/>
              <a:t> scans (see Evian, Chamonix)</a:t>
            </a:r>
            <a:br>
              <a:rPr lang="en-US" sz="1800" dirty="0" smtClean="0"/>
            </a:br>
            <a:endParaRPr lang="en-US" sz="1800" dirty="0" smtClean="0"/>
          </a:p>
          <a:p>
            <a:pPr marL="0" indent="0"/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solidFill>
                  <a:srgbClr val="7030A0"/>
                </a:solidFill>
              </a:rPr>
              <a:t>Settings </a:t>
            </a:r>
            <a:r>
              <a:rPr lang="en-US" sz="1800" dirty="0">
                <a:solidFill>
                  <a:srgbClr val="7030A0"/>
                </a:solidFill>
              </a:rPr>
              <a:t>for 2012 very similar to 2011 settings but with real </a:t>
            </a:r>
            <a:r>
              <a:rPr lang="en-US" sz="1800" dirty="0" err="1" smtClean="0">
                <a:solidFill>
                  <a:srgbClr val="7030A0"/>
                </a:solidFill>
              </a:rPr>
              <a:t>emittance</a:t>
            </a:r>
            <a:endParaRPr lang="en-US" sz="1800" dirty="0" smtClean="0">
              <a:solidFill>
                <a:srgbClr val="7030A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No change in IR3 or at injection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With the tight settings, we can protect the aperture much closer to the beam =&gt; </a:t>
            </a:r>
            <a:r>
              <a:rPr lang="en-US" sz="1800" dirty="0" smtClean="0">
                <a:solidFill>
                  <a:srgbClr val="7030A0"/>
                </a:solidFill>
                <a:latin typeface="Calibri"/>
                <a:cs typeface="Calibri"/>
              </a:rPr>
              <a:t>we can allow smaller β*.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>
                <a:solidFill>
                  <a:srgbClr val="3333CC"/>
                </a:solidFill>
                <a:latin typeface="Calibri"/>
                <a:cs typeface="Calibri"/>
              </a:rPr>
              <a:t>Proposed β* =60 cm as 2012 </a:t>
            </a:r>
            <a:r>
              <a:rPr lang="en-US" sz="1800" dirty="0" smtClean="0">
                <a:solidFill>
                  <a:srgbClr val="3333CC"/>
                </a:solidFill>
                <a:latin typeface="Calibri"/>
                <a:cs typeface="Calibri"/>
              </a:rPr>
              <a:t>baseline, successfully put into operation</a:t>
            </a:r>
            <a:endParaRPr lang="en-US" sz="1800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pPr>
              <a:buFont typeface="Arial" pitchFamily="34" charset="0"/>
              <a:buChar char="•"/>
            </a:pP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294992"/>
              </p:ext>
            </p:extLst>
          </p:nvPr>
        </p:nvGraphicFramePr>
        <p:xfrm>
          <a:off x="179512" y="2420887"/>
          <a:ext cx="7056784" cy="2088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8136"/>
                <a:gridCol w="1988730"/>
                <a:gridCol w="2117035"/>
                <a:gridCol w="2052883"/>
              </a:tblGrid>
              <a:tr h="5340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u="none" strike="noStrike" dirty="0" smtClean="0">
                          <a:solidFill>
                            <a:schemeClr val="accent2"/>
                          </a:solidFill>
                          <a:effectLst/>
                        </a:rPr>
                        <a:t>2012 tight </a:t>
                      </a:r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settings, Nom. </a:t>
                      </a:r>
                      <a:r>
                        <a:rPr lang="el-GR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σ (ε=3.5μ</a:t>
                      </a:r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m) 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2012 settings, Real σ (</a:t>
                      </a:r>
                      <a:r>
                        <a:rPr lang="en-US" sz="14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ε=2.0μm</a:t>
                      </a:r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) </a:t>
                      </a:r>
                      <a:endParaRPr lang="en-US" sz="14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2011 settings, </a:t>
                      </a:r>
                      <a:r>
                        <a:rPr lang="en-US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Nom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 </a:t>
                      </a:r>
                      <a:r>
                        <a:rPr lang="el-G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σ (ε=3.5μ</a:t>
                      </a:r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m) 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220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TCP 7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4.3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5.7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>
                          <a:solidFill>
                            <a:srgbClr val="FF0000"/>
                          </a:solidFill>
                          <a:effectLst/>
                        </a:rPr>
                        <a:t>5.7</a:t>
                      </a:r>
                      <a:endParaRPr lang="en-US" sz="14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0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TCSG 7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6.3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>
                          <a:solidFill>
                            <a:srgbClr val="7030A0"/>
                          </a:solidFill>
                          <a:effectLst/>
                        </a:rPr>
                        <a:t>8.3</a:t>
                      </a:r>
                      <a:endParaRPr lang="en-US" sz="1400" b="0" i="0" u="none" strike="noStrike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8.5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0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TCLA 7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8.3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11.0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17.7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0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TCSG 6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7.1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9.4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9.3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0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TCDQ 6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7.6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10.1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9.8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0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TCT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11.9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11.8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220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effectLst/>
                        </a:rPr>
                        <a:t>aperture</a:t>
                      </a:r>
                      <a:endParaRPr lang="en-US" sz="14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10.5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13.9</a:t>
                      </a:r>
                      <a:endParaRPr lang="en-US" sz="1400" b="0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14.1</a:t>
                      </a:r>
                      <a:endParaRPr 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17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7" y="2852936"/>
            <a:ext cx="6410325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44892" y="758214"/>
            <a:ext cx="3505016" cy="479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LHC Collimation system as installed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Collimators installed in IR7 (</a:t>
            </a:r>
            <a:r>
              <a:rPr lang="en-US" dirty="0" err="1" smtClean="0"/>
              <a:t>betatron</a:t>
            </a:r>
            <a:r>
              <a:rPr lang="en-US" dirty="0" smtClean="0"/>
              <a:t> </a:t>
            </a:r>
            <a:r>
              <a:rPr lang="en-US" dirty="0" smtClean="0"/>
              <a:t>cleaning) and IR3 (momentum cleaning)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Tertiary collimators (TCTs) installed </a:t>
            </a:r>
            <a:br>
              <a:rPr lang="en-US" dirty="0" smtClean="0"/>
            </a:br>
            <a:r>
              <a:rPr lang="en-US" dirty="0" smtClean="0"/>
              <a:t>around experiments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Beam dump protection devices </a:t>
            </a:r>
            <a:br>
              <a:rPr lang="en-US" dirty="0" smtClean="0"/>
            </a:br>
            <a:r>
              <a:rPr lang="en-US" dirty="0" smtClean="0"/>
              <a:t>in IR6 – should </a:t>
            </a:r>
            <a:br>
              <a:rPr lang="en-US" dirty="0" smtClean="0"/>
            </a:br>
            <a:r>
              <a:rPr lang="en-US" dirty="0" smtClean="0"/>
              <a:t>intercept beam</a:t>
            </a:r>
            <a:br>
              <a:rPr lang="en-US" dirty="0" smtClean="0"/>
            </a:br>
            <a:r>
              <a:rPr lang="en-US" dirty="0" smtClean="0"/>
              <a:t>in case of fast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dump failures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Multi-stage system</a:t>
            </a:r>
            <a:br>
              <a:rPr lang="en-US" dirty="0" smtClean="0"/>
            </a:br>
            <a:r>
              <a:rPr lang="en-US" dirty="0" smtClean="0"/>
              <a:t>in IR7 and IR3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2320" y="4710311"/>
            <a:ext cx="15840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0" i="1" dirty="0" smtClean="0">
                <a:solidFill>
                  <a:schemeClr val="tx1"/>
                </a:solidFill>
              </a:rPr>
              <a:t>R. </a:t>
            </a:r>
            <a:r>
              <a:rPr lang="en-GB" sz="1050" b="0" i="1" dirty="0" err="1" smtClean="0">
                <a:solidFill>
                  <a:schemeClr val="tx1"/>
                </a:solidFill>
              </a:rPr>
              <a:t>Assmann</a:t>
            </a:r>
            <a:r>
              <a:rPr lang="en-GB" sz="1050" b="0" i="1" dirty="0" smtClean="0">
                <a:solidFill>
                  <a:schemeClr val="tx1"/>
                </a:solidFill>
              </a:rPr>
              <a:t>, C. </a:t>
            </a:r>
            <a:r>
              <a:rPr lang="en-GB" sz="1050" b="0" i="1" dirty="0" err="1" smtClean="0">
                <a:solidFill>
                  <a:schemeClr val="tx1"/>
                </a:solidFill>
              </a:rPr>
              <a:t>Bracco</a:t>
            </a:r>
            <a:endParaRPr lang="en-GB" sz="105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4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for collimator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3555504" cy="49720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Collimation system designed for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Cleaning: </a:t>
            </a:r>
            <a:r>
              <a:rPr lang="en-US" sz="1600" dirty="0" smtClean="0"/>
              <a:t>protect cold aperture from unavoidable beam losses as particles drift out from the core of the beam. Hierarchy in IR7 and IR3 determines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Protection: </a:t>
            </a:r>
            <a:r>
              <a:rPr lang="en-US" sz="1600" dirty="0"/>
              <a:t>If losses are too high, BLMs trigger a beam dump before a quench occurs</a:t>
            </a:r>
            <a:r>
              <a:rPr lang="en-US" sz="1600" dirty="0" smtClean="0"/>
              <a:t>.  If single-turn failure (asynchronous dump), BLMs too slow. Rely on robustness of collimators and correct hierarchy to avoid damage. </a:t>
            </a:r>
            <a:r>
              <a:rPr lang="en-US" sz="1600" dirty="0"/>
              <a:t>Hierarchy </a:t>
            </a:r>
            <a:r>
              <a:rPr lang="en-US" sz="1600" dirty="0" smtClean="0"/>
              <a:t>with respect to IR6 crucial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Bottlenecks in machine different at injection and top energy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0"/>
            <a:ext cx="5580112" cy="45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40352" y="6132748"/>
            <a:ext cx="135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smtClean="0">
                <a:solidFill>
                  <a:schemeClr val="tx1"/>
                </a:solidFill>
              </a:rPr>
              <a:t>R. </a:t>
            </a:r>
            <a:r>
              <a:rPr lang="en-US" sz="1200" b="0" i="1" dirty="0" err="1" smtClean="0">
                <a:solidFill>
                  <a:schemeClr val="tx1"/>
                </a:solidFill>
              </a:rPr>
              <a:t>Assmann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22488" cy="274638"/>
          </a:xfrm>
        </p:spPr>
        <p:txBody>
          <a:bodyPr/>
          <a:lstStyle/>
          <a:p>
            <a:fld id="{B8DCED9D-06E1-43E7-9E85-8B1C0A10A1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659063" cy="519113"/>
          </a:xfrm>
        </p:spPr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1268760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Nominal collimator settings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8423187" y="2599667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Injection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8471786" y="467063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Physics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265" y="1988840"/>
            <a:ext cx="5336239" cy="381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Aperture to protect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800" dirty="0" smtClean="0"/>
              <a:t>During design stage, collimator settings calculated to guarantee protection for apertures &gt;8.4 </a:t>
            </a:r>
            <a:r>
              <a:rPr lang="el-GR" sz="1800" dirty="0" smtClean="0"/>
              <a:t>σ</a:t>
            </a:r>
            <a:r>
              <a:rPr lang="en-GB" sz="1800" dirty="0" smtClean="0"/>
              <a:t> (including tolerances on mechanics, orbit, beta-beat, energy offsets </a:t>
            </a:r>
            <a:r>
              <a:rPr lang="en-GB" sz="1800" dirty="0" err="1" smtClean="0"/>
              <a:t>etc</a:t>
            </a:r>
            <a:r>
              <a:rPr lang="en-GB" sz="1800" dirty="0"/>
              <a:t> </a:t>
            </a:r>
            <a:r>
              <a:rPr lang="en-GB" sz="1800" dirty="0" smtClean="0"/>
              <a:t>– using n1 method in MADX)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Safe </a:t>
            </a:r>
            <a:r>
              <a:rPr lang="en-GB" sz="1800" dirty="0" smtClean="0"/>
              <a:t>approach </a:t>
            </a:r>
            <a:br>
              <a:rPr lang="en-GB" sz="1800" dirty="0" smtClean="0"/>
            </a:br>
            <a:r>
              <a:rPr lang="en-GB" sz="1800" dirty="0" smtClean="0"/>
              <a:t>to avoid bad surprises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With LHC built, machine </a:t>
            </a:r>
            <a:r>
              <a:rPr lang="en-GB" sz="1800" dirty="0" smtClean="0"/>
              <a:t>aperture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measured </a:t>
            </a:r>
            <a:r>
              <a:rPr lang="en-GB" sz="1800" dirty="0" smtClean="0"/>
              <a:t>– </a:t>
            </a:r>
            <a:r>
              <a:rPr lang="en-GB" sz="1800" dirty="0" smtClean="0"/>
              <a:t>larger </a:t>
            </a:r>
            <a:r>
              <a:rPr lang="en-GB" sz="1800" dirty="0" smtClean="0"/>
              <a:t>aperture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found </a:t>
            </a:r>
            <a:r>
              <a:rPr lang="en-GB" sz="1800" dirty="0" smtClean="0"/>
              <a:t>than </a:t>
            </a:r>
            <a:r>
              <a:rPr lang="en-GB" sz="1800" dirty="0" smtClean="0"/>
              <a:t>the </a:t>
            </a:r>
            <a:r>
              <a:rPr lang="en-GB" sz="1800" dirty="0" smtClean="0"/>
              <a:t>worst-case </a:t>
            </a:r>
            <a:r>
              <a:rPr lang="en-GB" sz="1800" dirty="0" smtClean="0"/>
              <a:t/>
            </a:r>
            <a:br>
              <a:rPr lang="en-GB" sz="1800" dirty="0" smtClean="0"/>
            </a:br>
            <a:r>
              <a:rPr lang="en-GB" sz="1800" dirty="0" smtClean="0"/>
              <a:t>scenario </a:t>
            </a:r>
            <a:r>
              <a:rPr lang="en-GB" sz="1800" dirty="0" smtClean="0"/>
              <a:t>worked out </a:t>
            </a:r>
            <a:r>
              <a:rPr lang="en-GB" sz="1800" dirty="0" smtClean="0"/>
              <a:t>beforehand</a:t>
            </a:r>
            <a:endParaRPr lang="en-GB" sz="1800" dirty="0" smtClean="0"/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Example: measured triplet </a:t>
            </a:r>
            <a:br>
              <a:rPr lang="en-GB" sz="1800" dirty="0" smtClean="0"/>
            </a:br>
            <a:r>
              <a:rPr lang="en-GB" sz="1800" dirty="0" smtClean="0"/>
              <a:t>aperture on-momentum in </a:t>
            </a:r>
            <a:br>
              <a:rPr lang="en-GB" sz="1800" dirty="0" smtClean="0"/>
            </a:br>
            <a:r>
              <a:rPr lang="en-GB" sz="1800" dirty="0" smtClean="0"/>
              <a:t>IR1 = 11 </a:t>
            </a:r>
            <a:r>
              <a:rPr lang="el-GR" sz="1800" dirty="0" smtClean="0"/>
              <a:t>σ</a:t>
            </a:r>
            <a:r>
              <a:rPr lang="en-GB" sz="1800" dirty="0" smtClean="0"/>
              <a:t> at </a:t>
            </a:r>
            <a:r>
              <a:rPr lang="el-GR" sz="1800" dirty="0" smtClean="0"/>
              <a:t>β</a:t>
            </a:r>
            <a:r>
              <a:rPr lang="en-GB" sz="1800" dirty="0" smtClean="0"/>
              <a:t>*=60cm and 4 </a:t>
            </a:r>
            <a:r>
              <a:rPr lang="en-GB" sz="1800" dirty="0" err="1" smtClean="0"/>
              <a:t>TeV</a:t>
            </a:r>
            <a:r>
              <a:rPr lang="en-GB" sz="1800" dirty="0" smtClean="0"/>
              <a:t>, </a:t>
            </a:r>
            <a:br>
              <a:rPr lang="en-GB" sz="1800" dirty="0" smtClean="0"/>
            </a:br>
            <a:r>
              <a:rPr lang="en-GB" sz="1800" dirty="0" smtClean="0"/>
              <a:t>while n1 method gives </a:t>
            </a:r>
            <a:r>
              <a:rPr lang="en-GB" sz="1800" dirty="0" smtClean="0"/>
              <a:t>6.3</a:t>
            </a:r>
            <a:r>
              <a:rPr lang="el-GR" sz="1800" dirty="0" smtClean="0"/>
              <a:t>σ</a:t>
            </a:r>
            <a:r>
              <a:rPr lang="en-GB" sz="1800" dirty="0" smtClean="0"/>
              <a:t> </a:t>
            </a:r>
            <a:br>
              <a:rPr lang="en-GB" sz="1800" dirty="0" smtClean="0"/>
            </a:br>
            <a:r>
              <a:rPr lang="en-GB" sz="1800" dirty="0" smtClean="0"/>
              <a:t>(with 3mm orbit, 20% beta beat, </a:t>
            </a:r>
            <a:br>
              <a:rPr lang="en-GB" sz="1800" dirty="0" smtClean="0"/>
            </a:br>
            <a:r>
              <a:rPr lang="en-GB" sz="1800" dirty="0" smtClean="0"/>
              <a:t>off-momentum).</a:t>
            </a:r>
          </a:p>
          <a:p>
            <a:pPr>
              <a:buFont typeface="Arial" pitchFamily="34" charset="0"/>
              <a:buChar char="•"/>
            </a:pPr>
            <a:r>
              <a:rPr lang="en-GB" sz="1800" dirty="0" smtClean="0"/>
              <a:t>In the future: maintain n1 approach as baseline, but consider both options</a:t>
            </a:r>
            <a:endParaRPr lang="en-GB" sz="1800" dirty="0" smtClean="0"/>
          </a:p>
          <a:p>
            <a:pPr>
              <a:buFont typeface="Arial" pitchFamily="34" charset="0"/>
              <a:buChar char="•"/>
            </a:pPr>
            <a:endParaRPr lang="en-GB" sz="1800" dirty="0" smtClean="0"/>
          </a:p>
          <a:p>
            <a:pPr>
              <a:buFont typeface="Arial" pitchFamily="34" charset="0"/>
              <a:buChar char="•"/>
            </a:pPr>
            <a:endParaRPr lang="en-GB" sz="1800" dirty="0" smtClean="0"/>
          </a:p>
          <a:p>
            <a:pPr>
              <a:buFont typeface="Arial" pitchFamily="34" charset="0"/>
              <a:buChar char="•"/>
            </a:pPr>
            <a:endParaRPr lang="en-GB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3645024"/>
            <a:ext cx="1152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1" dirty="0" smtClean="0">
                <a:solidFill>
                  <a:schemeClr val="tx1"/>
                </a:solidFill>
              </a:rPr>
              <a:t>Aperture measurement with collimator scan </a:t>
            </a:r>
            <a:r>
              <a:rPr lang="en-US" sz="1200" b="0" i="1" dirty="0" smtClean="0">
                <a:solidFill>
                  <a:schemeClr val="tx1"/>
                </a:solidFill>
              </a:rPr>
              <a:t>2012.</a:t>
            </a:r>
          </a:p>
          <a:p>
            <a:r>
              <a:rPr lang="en-US" sz="1200" b="0" i="1" dirty="0" smtClean="0">
                <a:solidFill>
                  <a:schemeClr val="tx1"/>
                </a:solidFill>
              </a:rPr>
              <a:t>See S. Redaelli et al. in IPAC 12</a:t>
            </a:r>
            <a:endParaRPr lang="en-US" sz="1200" b="0" i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22488" cy="274638"/>
          </a:xfrm>
        </p:spPr>
        <p:txBody>
          <a:bodyPr/>
          <a:lstStyle/>
          <a:p>
            <a:fld id="{B8DCED9D-06E1-43E7-9E85-8B1C0A10A19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659063" cy="519113"/>
          </a:xfrm>
        </p:spPr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</a:t>
            </a:r>
            <a:r>
              <a:rPr lang="en-GB" dirty="0"/>
              <a:t>* </a:t>
            </a:r>
            <a:r>
              <a:rPr lang="en-GB" dirty="0" smtClean="0"/>
              <a:t>dependence on collimator settings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>
                <a:solidFill>
                  <a:srgbClr val="3366FF"/>
                </a:solidFill>
              </a:rPr>
              <a:t>More aperture </a:t>
            </a:r>
            <a:r>
              <a:rPr lang="en-GB" dirty="0"/>
              <a:t>available </a:t>
            </a:r>
            <a:r>
              <a:rPr lang="en-GB" dirty="0" smtClean="0"/>
              <a:t>=&gt; allows </a:t>
            </a:r>
            <a:r>
              <a:rPr lang="en-GB" dirty="0"/>
              <a:t>to squeeze to </a:t>
            </a:r>
            <a:r>
              <a:rPr lang="en-GB" dirty="0">
                <a:solidFill>
                  <a:srgbClr val="3366FF"/>
                </a:solidFill>
              </a:rPr>
              <a:t>smaller </a:t>
            </a:r>
            <a:r>
              <a:rPr lang="el-GR" dirty="0">
                <a:solidFill>
                  <a:srgbClr val="3366FF"/>
                </a:solidFill>
              </a:rPr>
              <a:t>β</a:t>
            </a:r>
            <a:r>
              <a:rPr lang="en-GB" dirty="0" smtClean="0">
                <a:solidFill>
                  <a:srgbClr val="3366FF"/>
                </a:solidFill>
              </a:rPr>
              <a:t>*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Simple scaling model successfully used to extrapolate measured aperture to other </a:t>
            </a:r>
            <a:r>
              <a:rPr lang="el-GR" dirty="0"/>
              <a:t>β</a:t>
            </a:r>
            <a:r>
              <a:rPr lang="en-GB" dirty="0" smtClean="0"/>
              <a:t>* and crossing angle – used to calculated run parameters in 2011 and 2012 (see </a:t>
            </a:r>
            <a:r>
              <a:rPr lang="en-GB" dirty="0"/>
              <a:t>talk </a:t>
            </a:r>
            <a:r>
              <a:rPr lang="en-GB" dirty="0" smtClean="0"/>
              <a:t>Evian 2010 and 2011, S. Redaelli LMC 2011)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On the other hand, so far </a:t>
            </a:r>
            <a:r>
              <a:rPr lang="en-GB" dirty="0" smtClean="0">
                <a:solidFill>
                  <a:srgbClr val="3366FF"/>
                </a:solidFill>
              </a:rPr>
              <a:t>larger retractions used in the hierarchy </a:t>
            </a:r>
            <a:r>
              <a:rPr lang="en-GB" dirty="0" smtClean="0"/>
              <a:t>than in </a:t>
            </a:r>
            <a:r>
              <a:rPr lang="en-GB" dirty="0" smtClean="0"/>
              <a:t>design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Possible </a:t>
            </a:r>
            <a:r>
              <a:rPr lang="el-GR" dirty="0">
                <a:solidFill>
                  <a:srgbClr val="FF0000"/>
                </a:solidFill>
              </a:rPr>
              <a:t>β</a:t>
            </a:r>
            <a:r>
              <a:rPr lang="en-GB" dirty="0" smtClean="0">
                <a:solidFill>
                  <a:srgbClr val="FF0000"/>
                </a:solidFill>
              </a:rPr>
              <a:t>* depends both on </a:t>
            </a:r>
            <a:r>
              <a:rPr lang="en-GB" dirty="0" smtClean="0"/>
              <a:t>the collimator settings and the </a:t>
            </a:r>
            <a:r>
              <a:rPr lang="en-GB" dirty="0" smtClean="0">
                <a:solidFill>
                  <a:srgbClr val="FF0000"/>
                </a:solidFill>
              </a:rPr>
              <a:t>required margin </a:t>
            </a:r>
            <a:r>
              <a:rPr lang="en-GB" dirty="0" smtClean="0"/>
              <a:t>as well as the </a:t>
            </a:r>
            <a:r>
              <a:rPr lang="en-GB" dirty="0" smtClean="0">
                <a:solidFill>
                  <a:srgbClr val="FF0000"/>
                </a:solidFill>
              </a:rPr>
              <a:t>available aperture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22488" cy="274638"/>
          </a:xfrm>
        </p:spPr>
        <p:txBody>
          <a:bodyPr/>
          <a:lstStyle/>
          <a:p>
            <a:fld id="{B8DCED9D-06E1-43E7-9E85-8B1C0A10A1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659063" cy="519113"/>
          </a:xfrm>
        </p:spPr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margins in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28088" cy="52383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In IR7, non-critical </a:t>
            </a:r>
            <a:r>
              <a:rPr lang="en-US" dirty="0" smtClean="0">
                <a:solidFill>
                  <a:srgbClr val="00B050"/>
                </a:solidFill>
              </a:rPr>
              <a:t>cleaning margins </a:t>
            </a:r>
            <a:r>
              <a:rPr lang="en-US" dirty="0" smtClean="0"/>
              <a:t>in 2010 and 2011 calculated by keeping the same retraction in mm as at injection (intermediate collimation scheme) in order to provide sufficient room for imperfections (optics / orbit stability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 2012, we </a:t>
            </a:r>
            <a:r>
              <a:rPr lang="en-US" dirty="0" smtClean="0">
                <a:solidFill>
                  <a:srgbClr val="00B050"/>
                </a:solidFill>
              </a:rPr>
              <a:t>reduced margins in IR7 to “tight” settings based on empirical studies </a:t>
            </a:r>
            <a:r>
              <a:rPr lang="en-US" dirty="0" smtClean="0">
                <a:solidFill>
                  <a:schemeClr val="tx1"/>
                </a:solidFill>
              </a:rPr>
              <a:t>(see MD notes).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Not yet at nominal settings, but getting closer</a:t>
            </a:r>
            <a:r>
              <a:rPr lang="en-US" dirty="0" smtClean="0">
                <a:solidFill>
                  <a:srgbClr val="00B050"/>
                </a:solidFill>
              </a:rPr>
              <a:t>! </a:t>
            </a:r>
            <a:r>
              <a:rPr lang="en-US" dirty="0" smtClean="0">
                <a:solidFill>
                  <a:schemeClr val="tx1"/>
                </a:solidFill>
              </a:rPr>
              <a:t>TCP now at 4.3 </a:t>
            </a:r>
            <a:r>
              <a:rPr lang="el-GR" dirty="0" smtClean="0">
                <a:solidFill>
                  <a:schemeClr val="tx1"/>
                </a:solidFill>
              </a:rPr>
              <a:t>σ</a:t>
            </a:r>
            <a:r>
              <a:rPr lang="en-GB" dirty="0" smtClean="0">
                <a:solidFill>
                  <a:schemeClr val="tx1"/>
                </a:solidFill>
              </a:rPr>
              <a:t>, same setting as nominal in mm. But larger retraction to TCS in order to keep hierarchy.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Goal is still to achieve nominal settings </a:t>
            </a:r>
            <a:r>
              <a:rPr lang="en-US" dirty="0" smtClean="0">
                <a:solidFill>
                  <a:schemeClr val="tx1"/>
                </a:solidFill>
              </a:rPr>
              <a:t>(better understanding of the hierarchy limits and efficiency dependence, more frequent alignments or even new hardware (see later)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Tighter settings </a:t>
            </a:r>
            <a:r>
              <a:rPr lang="en-US" dirty="0" smtClean="0">
                <a:solidFill>
                  <a:schemeClr val="tx1"/>
                </a:solidFill>
              </a:rPr>
              <a:t>gain </a:t>
            </a:r>
            <a:r>
              <a:rPr lang="en-US" dirty="0" smtClean="0">
                <a:solidFill>
                  <a:schemeClr val="tx1"/>
                </a:solidFill>
              </a:rPr>
              <a:t>room for protecting a smaller aperture</a:t>
            </a:r>
          </a:p>
          <a:p>
            <a:pPr marL="0" indent="0"/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 of critical margins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Critical margins: </a:t>
            </a:r>
            <a:r>
              <a:rPr lang="en-US" dirty="0"/>
              <a:t>If margins </a:t>
            </a:r>
            <a:r>
              <a:rPr lang="en-US" dirty="0">
                <a:solidFill>
                  <a:srgbClr val="FF0000"/>
                </a:solidFill>
              </a:rPr>
              <a:t>IR6-TCTs-aperture</a:t>
            </a:r>
            <a:r>
              <a:rPr lang="en-US" dirty="0"/>
              <a:t> are violated, sensitive equipment (TCTs or aperture) might be exposed </a:t>
            </a:r>
            <a:r>
              <a:rPr lang="en-US" dirty="0" smtClean="0"/>
              <a:t>and even damaged in the </a:t>
            </a:r>
            <a:r>
              <a:rPr lang="en-US" dirty="0"/>
              <a:t>unlikely case of an accident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Critical margins calculated based on in-depth analysis of previous runs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Components of critical margins: </a:t>
            </a:r>
            <a:r>
              <a:rPr lang="en-US" dirty="0">
                <a:solidFill>
                  <a:schemeClr val="tx1"/>
                </a:solidFill>
              </a:rPr>
              <a:t>orbit, </a:t>
            </a:r>
            <a:r>
              <a:rPr lang="el-GR" dirty="0">
                <a:solidFill>
                  <a:schemeClr val="tx1"/>
                </a:solidFill>
              </a:rPr>
              <a:t>β –</a:t>
            </a:r>
            <a:r>
              <a:rPr lang="en-US" dirty="0">
                <a:solidFill>
                  <a:schemeClr val="tx1"/>
                </a:solidFill>
              </a:rPr>
              <a:t>beat, </a:t>
            </a:r>
            <a:r>
              <a:rPr lang="en-US" dirty="0" err="1">
                <a:solidFill>
                  <a:schemeClr val="tx1"/>
                </a:solidFill>
              </a:rPr>
              <a:t>lumi</a:t>
            </a:r>
            <a:r>
              <a:rPr lang="en-US" dirty="0">
                <a:solidFill>
                  <a:schemeClr val="tx1"/>
                </a:solidFill>
              </a:rPr>
              <a:t> scans, positioning errors and setup errors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Philosophy: Margins should be respected more than 99% of time =&gt; risk of damage &lt; 1 in ~300 years for TCTs, less than 30000 years for triplet (see Evian 2010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Summing in square the estimated margin needed for 99% safety from orbit and </a:t>
            </a:r>
            <a:r>
              <a:rPr lang="el-GR" dirty="0" smtClean="0">
                <a:solidFill>
                  <a:schemeClr val="tx1"/>
                </a:solidFill>
              </a:rPr>
              <a:t>β </a:t>
            </a:r>
            <a:r>
              <a:rPr lang="en-US" dirty="0" smtClean="0">
                <a:solidFill>
                  <a:schemeClr val="tx1"/>
                </a:solidFill>
              </a:rPr>
              <a:t>variations at the collimators, </a:t>
            </a:r>
            <a:r>
              <a:rPr lang="en-GB" dirty="0" smtClean="0">
                <a:solidFill>
                  <a:schemeClr val="tx1"/>
                </a:solidFill>
              </a:rPr>
              <a:t>reproducibility of collimator positioning, setup error. Adding </a:t>
            </a:r>
            <a:r>
              <a:rPr lang="en-GB" dirty="0" smtClean="0">
                <a:solidFill>
                  <a:schemeClr val="tx1"/>
                </a:solidFill>
              </a:rPr>
              <a:t>van der Meer scans </a:t>
            </a:r>
            <a:r>
              <a:rPr lang="en-GB" dirty="0" smtClean="0">
                <a:solidFill>
                  <a:schemeClr val="tx1"/>
                </a:solidFill>
              </a:rPr>
              <a:t>separately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558384"/>
              </p:ext>
            </p:extLst>
          </p:nvPr>
        </p:nvGraphicFramePr>
        <p:xfrm>
          <a:off x="3275856" y="5661248"/>
          <a:ext cx="2362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kvation" r:id="rId3" imgW="1409400" imgH="393480" progId="Equation.3">
                  <p:embed/>
                </p:oleObj>
              </mc:Choice>
              <mc:Fallback>
                <p:oleObj name="Ekvation" r:id="rId3" imgW="14094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5661248"/>
                        <a:ext cx="2362200" cy="660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4"/>
          <p:cNvSpPr>
            <a:spLocks noGrp="1"/>
          </p:cNvSpPr>
          <p:nvPr>
            <p:ph type="sldNum" idx="11"/>
          </p:nvPr>
        </p:nvSpPr>
        <p:spPr>
          <a:xfrm>
            <a:off x="6934200" y="6537325"/>
            <a:ext cx="2122488" cy="274638"/>
          </a:xfrm>
        </p:spPr>
        <p:txBody>
          <a:bodyPr/>
          <a:lstStyle/>
          <a:p>
            <a:fld id="{B8DCED9D-06E1-43E7-9E85-8B1C0A10A19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10"/>
          </p:nvPr>
        </p:nvSpPr>
        <p:spPr>
          <a:xfrm>
            <a:off x="76200" y="6537325"/>
            <a:ext cx="2659063" cy="519113"/>
          </a:xfrm>
        </p:spPr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7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Collimator settings 2010-2012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2012.11.14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40944" y="5885029"/>
            <a:ext cx="176703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b="0" dirty="0" smtClean="0">
                <a:latin typeface="Calibri" pitchFamily="34" charset="0"/>
              </a:rPr>
              <a:t>σ</a:t>
            </a:r>
            <a:r>
              <a:rPr lang="en-US" b="0" dirty="0" smtClean="0">
                <a:latin typeface="Calibri" pitchFamily="34" charset="0"/>
              </a:rPr>
              <a:t> calculated with  </a:t>
            </a:r>
            <a:r>
              <a:rPr lang="en-US" b="0" dirty="0" err="1" smtClean="0">
                <a:latin typeface="Calibri" pitchFamily="34" charset="0"/>
              </a:rPr>
              <a:t>emittance</a:t>
            </a:r>
            <a:r>
              <a:rPr lang="en-US" b="0" dirty="0" smtClean="0">
                <a:latin typeface="Calibri" pitchFamily="34" charset="0"/>
              </a:rPr>
              <a:t> = 3.5</a:t>
            </a:r>
            <a:r>
              <a:rPr lang="el-GR" b="0" dirty="0" smtClean="0">
                <a:latin typeface="Calibri" pitchFamily="34" charset="0"/>
              </a:rPr>
              <a:t>μ</a:t>
            </a:r>
            <a:r>
              <a:rPr lang="en-US" b="0" dirty="0" smtClean="0">
                <a:latin typeface="Calibri" pitchFamily="34" charset="0"/>
              </a:rPr>
              <a:t>m</a:t>
            </a:r>
            <a:endParaRPr lang="en-US" b="0" dirty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B8DCED9D-06E1-43E7-9E85-8B1C0A10A194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0944" y="1689670"/>
            <a:ext cx="8607520" cy="4187602"/>
            <a:chOff x="323528" y="1393612"/>
            <a:chExt cx="6942138" cy="2846502"/>
          </a:xfrm>
        </p:grpSpPr>
        <p:sp>
          <p:nvSpPr>
            <p:cNvPr id="52" name="Rectangle 51"/>
            <p:cNvSpPr/>
            <p:nvPr/>
          </p:nvSpPr>
          <p:spPr bwMode="auto">
            <a:xfrm>
              <a:off x="600528" y="2012849"/>
              <a:ext cx="6123800" cy="1820865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0">
                  <a:srgbClr val="FEE7F2">
                    <a:lumMod val="0"/>
                    <a:lumOff val="100000"/>
                  </a:srgbClr>
                </a:gs>
                <a:gs pos="50000">
                  <a:srgbClr val="FBA97D"/>
                </a:gs>
                <a:gs pos="100000">
                  <a:srgbClr val="FEE7F2">
                    <a:lumMod val="0"/>
                    <a:lumOff val="10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952178" y="2059500"/>
              <a:ext cx="6153150" cy="317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969764" y="3465414"/>
              <a:ext cx="6153150" cy="317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>
              <a:spLocks noChangeArrowheads="1"/>
            </p:cNvSpPr>
            <p:nvPr/>
          </p:nvSpPr>
          <p:spPr bwMode="auto">
            <a:xfrm>
              <a:off x="952178" y="2060476"/>
              <a:ext cx="204788" cy="317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953766" y="3465414"/>
              <a:ext cx="203200" cy="317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cxnSp>
          <p:nvCxnSpPr>
            <p:cNvPr id="57" name="Straight Arrow Connector 8"/>
            <p:cNvCxnSpPr>
              <a:cxnSpLocks noChangeShapeType="1"/>
            </p:cNvCxnSpPr>
            <p:nvPr/>
          </p:nvCxnSpPr>
          <p:spPr bwMode="auto">
            <a:xfrm>
              <a:off x="780728" y="2933601"/>
              <a:ext cx="62230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9" name="Rectangle 11"/>
            <p:cNvSpPr>
              <a:spLocks noChangeArrowheads="1"/>
            </p:cNvSpPr>
            <p:nvPr/>
          </p:nvSpPr>
          <p:spPr bwMode="auto">
            <a:xfrm>
              <a:off x="1947541" y="1958876"/>
              <a:ext cx="204787" cy="317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sp>
          <p:nvSpPr>
            <p:cNvPr id="60" name="Rectangle 12"/>
            <p:cNvSpPr>
              <a:spLocks noChangeArrowheads="1"/>
            </p:cNvSpPr>
            <p:nvPr/>
          </p:nvSpPr>
          <p:spPr bwMode="auto">
            <a:xfrm>
              <a:off x="1947541" y="3605114"/>
              <a:ext cx="204787" cy="317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sp>
          <p:nvSpPr>
            <p:cNvPr id="61" name="TextBox 30"/>
            <p:cNvSpPr txBox="1">
              <a:spLocks noChangeArrowheads="1"/>
            </p:cNvSpPr>
            <p:nvPr/>
          </p:nvSpPr>
          <p:spPr bwMode="auto">
            <a:xfrm>
              <a:off x="780728" y="1773139"/>
              <a:ext cx="53713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TCP</a:t>
              </a:r>
              <a:endParaRPr lang="en-US" sz="1400" b="1" dirty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endParaRPr>
            </a:p>
          </p:txBody>
        </p:sp>
        <p:sp>
          <p:nvSpPr>
            <p:cNvPr id="62" name="TextBox 31"/>
            <p:cNvSpPr txBox="1">
              <a:spLocks noChangeArrowheads="1"/>
            </p:cNvSpPr>
            <p:nvPr/>
          </p:nvSpPr>
          <p:spPr bwMode="auto">
            <a:xfrm>
              <a:off x="1778071" y="1638201"/>
              <a:ext cx="60285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TCS7</a:t>
              </a:r>
              <a:endParaRPr lang="en-US" sz="1400" b="1" dirty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endParaRPr>
            </a:p>
          </p:txBody>
        </p:sp>
        <p:sp>
          <p:nvSpPr>
            <p:cNvPr id="63" name="TextBox 33"/>
            <p:cNvSpPr txBox="1">
              <a:spLocks noChangeArrowheads="1"/>
            </p:cNvSpPr>
            <p:nvPr/>
          </p:nvSpPr>
          <p:spPr bwMode="auto">
            <a:xfrm>
              <a:off x="6038528" y="1416381"/>
              <a:ext cx="10096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Aperture</a:t>
              </a:r>
              <a:endParaRPr lang="en-US" sz="1400" b="1" dirty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endParaRPr>
            </a:p>
            <a:p>
              <a:endParaRPr lang="en-US" sz="1400" b="1" dirty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endParaRPr>
            </a:p>
          </p:txBody>
        </p:sp>
        <p:sp>
          <p:nvSpPr>
            <p:cNvPr id="64" name="Rectangle 22"/>
            <p:cNvSpPr>
              <a:spLocks noChangeArrowheads="1"/>
            </p:cNvSpPr>
            <p:nvPr/>
          </p:nvSpPr>
          <p:spPr bwMode="auto">
            <a:xfrm>
              <a:off x="5603553" y="1695351"/>
              <a:ext cx="204788" cy="317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sp>
          <p:nvSpPr>
            <p:cNvPr id="65" name="Rectangle 23"/>
            <p:cNvSpPr>
              <a:spLocks noChangeArrowheads="1"/>
            </p:cNvSpPr>
            <p:nvPr/>
          </p:nvSpPr>
          <p:spPr bwMode="auto">
            <a:xfrm>
              <a:off x="5603553" y="3833714"/>
              <a:ext cx="204788" cy="317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sp>
          <p:nvSpPr>
            <p:cNvPr id="66" name="Rectangle 24"/>
            <p:cNvSpPr>
              <a:spLocks noChangeArrowheads="1"/>
            </p:cNvSpPr>
            <p:nvPr/>
          </p:nvSpPr>
          <p:spPr bwMode="auto">
            <a:xfrm>
              <a:off x="5884541" y="1603276"/>
              <a:ext cx="204787" cy="3175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sp>
          <p:nvSpPr>
            <p:cNvPr id="67" name="Rectangle 25"/>
            <p:cNvSpPr>
              <a:spLocks noChangeArrowheads="1"/>
            </p:cNvSpPr>
            <p:nvPr/>
          </p:nvSpPr>
          <p:spPr bwMode="auto">
            <a:xfrm>
              <a:off x="5884541" y="3922614"/>
              <a:ext cx="204787" cy="3175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sp>
          <p:nvSpPr>
            <p:cNvPr id="68" name="TextBox 32"/>
            <p:cNvSpPr txBox="1">
              <a:spLocks noChangeArrowheads="1"/>
            </p:cNvSpPr>
            <p:nvPr/>
          </p:nvSpPr>
          <p:spPr bwMode="auto">
            <a:xfrm>
              <a:off x="4590728" y="1393612"/>
              <a:ext cx="83233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TCS6/</a:t>
              </a:r>
            </a:p>
            <a:p>
              <a:r>
                <a:rPr lang="en-US" sz="1400" b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TCDQ</a:t>
              </a:r>
              <a:endParaRPr lang="en-US" sz="1400" b="1" dirty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endParaRPr>
            </a:p>
          </p:txBody>
        </p:sp>
        <p:sp>
          <p:nvSpPr>
            <p:cNvPr id="69" name="TextBox 30"/>
            <p:cNvSpPr txBox="1">
              <a:spLocks noChangeArrowheads="1"/>
            </p:cNvSpPr>
            <p:nvPr/>
          </p:nvSpPr>
          <p:spPr bwMode="auto">
            <a:xfrm>
              <a:off x="5423066" y="1412776"/>
              <a:ext cx="549959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TCT</a:t>
              </a:r>
              <a:endParaRPr lang="en-US" sz="1400" b="1" dirty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endParaRPr>
            </a:p>
          </p:txBody>
        </p:sp>
        <p:cxnSp>
          <p:nvCxnSpPr>
            <p:cNvPr id="70" name="Straight Arrow Connector 47"/>
            <p:cNvCxnSpPr>
              <a:cxnSpLocks noChangeShapeType="1"/>
              <a:stCxn id="55" idx="2"/>
              <a:endCxn id="56" idx="0"/>
            </p:cNvCxnSpPr>
            <p:nvPr/>
          </p:nvCxnSpPr>
          <p:spPr bwMode="auto">
            <a:xfrm>
              <a:off x="1054572" y="2377976"/>
              <a:ext cx="794" cy="10874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71" name="Straight Arrow Connector 50"/>
            <p:cNvCxnSpPr>
              <a:cxnSpLocks noChangeShapeType="1"/>
              <a:stCxn id="59" idx="2"/>
              <a:endCxn id="60" idx="0"/>
            </p:cNvCxnSpPr>
            <p:nvPr/>
          </p:nvCxnSpPr>
          <p:spPr bwMode="auto">
            <a:xfrm>
              <a:off x="2049935" y="2276376"/>
              <a:ext cx="0" cy="13287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3250878" y="1725514"/>
              <a:ext cx="204788" cy="317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sp>
          <p:nvSpPr>
            <p:cNvPr id="73" name="Rectangle 15"/>
            <p:cNvSpPr>
              <a:spLocks noChangeArrowheads="1"/>
            </p:cNvSpPr>
            <p:nvPr/>
          </p:nvSpPr>
          <p:spPr bwMode="auto">
            <a:xfrm>
              <a:off x="3250878" y="3798542"/>
              <a:ext cx="204788" cy="317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sp>
          <p:nvSpPr>
            <p:cNvPr id="74" name="TextBox 31"/>
            <p:cNvSpPr txBox="1">
              <a:spLocks noChangeArrowheads="1"/>
            </p:cNvSpPr>
            <p:nvPr/>
          </p:nvSpPr>
          <p:spPr bwMode="auto">
            <a:xfrm>
              <a:off x="3049266" y="1461989"/>
              <a:ext cx="7439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TCLA7</a:t>
              </a:r>
              <a:endParaRPr lang="en-US" sz="1400" b="1" dirty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endParaRPr>
            </a:p>
          </p:txBody>
        </p:sp>
        <p:cxnSp>
          <p:nvCxnSpPr>
            <p:cNvPr id="75" name="Straight Arrow Connector 70"/>
            <p:cNvCxnSpPr>
              <a:cxnSpLocks noChangeShapeType="1"/>
              <a:stCxn id="91" idx="2"/>
              <a:endCxn id="90" idx="0"/>
            </p:cNvCxnSpPr>
            <p:nvPr/>
          </p:nvCxnSpPr>
          <p:spPr bwMode="auto">
            <a:xfrm>
              <a:off x="4932835" y="2198589"/>
              <a:ext cx="0" cy="145341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76" name="Straight Arrow Connector 75"/>
            <p:cNvCxnSpPr>
              <a:cxnSpLocks noChangeShapeType="1"/>
              <a:stCxn id="64" idx="2"/>
              <a:endCxn id="65" idx="0"/>
            </p:cNvCxnSpPr>
            <p:nvPr/>
          </p:nvCxnSpPr>
          <p:spPr bwMode="auto">
            <a:xfrm>
              <a:off x="5705947" y="2012851"/>
              <a:ext cx="0" cy="18208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7" name="TextBox 32"/>
            <p:cNvSpPr txBox="1">
              <a:spLocks noChangeArrowheads="1"/>
            </p:cNvSpPr>
            <p:nvPr/>
          </p:nvSpPr>
          <p:spPr bwMode="auto">
            <a:xfrm>
              <a:off x="6632253" y="2927251"/>
              <a:ext cx="63341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beam</a:t>
              </a:r>
            </a:p>
          </p:txBody>
        </p:sp>
        <p:cxnSp>
          <p:nvCxnSpPr>
            <p:cNvPr id="78" name="Straight Arrow Connector 75"/>
            <p:cNvCxnSpPr>
              <a:cxnSpLocks noChangeShapeType="1"/>
              <a:stCxn id="66" idx="2"/>
              <a:endCxn id="67" idx="0"/>
            </p:cNvCxnSpPr>
            <p:nvPr/>
          </p:nvCxnSpPr>
          <p:spPr bwMode="auto">
            <a:xfrm>
              <a:off x="5986935" y="1920776"/>
              <a:ext cx="0" cy="200183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79" name="TextBox 71"/>
            <p:cNvSpPr txBox="1">
              <a:spLocks noChangeArrowheads="1"/>
            </p:cNvSpPr>
            <p:nvPr/>
          </p:nvSpPr>
          <p:spPr bwMode="auto">
            <a:xfrm>
              <a:off x="1009328" y="2483198"/>
              <a:ext cx="6069012" cy="794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5.7 </a:t>
              </a:r>
              <a:r>
                <a:rPr lang="el-GR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n 		  </a:t>
              </a:r>
              <a:r>
                <a:rPr lang="en-US" baseline="-25000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 </a:t>
              </a:r>
              <a:r>
                <a:rPr lang="en-US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     8.5 </a:t>
              </a:r>
              <a:r>
                <a:rPr lang="el-GR" dirty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n</a:t>
              </a:r>
              <a:r>
                <a:rPr lang="en-US" dirty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   </a:t>
              </a:r>
              <a:r>
                <a:rPr lang="en-US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     </a:t>
              </a:r>
              <a:r>
                <a:rPr lang="en-US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	17.7 </a:t>
              </a:r>
              <a:r>
                <a:rPr lang="el-GR" dirty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n	</a:t>
              </a:r>
              <a:r>
                <a:rPr lang="en-US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    		    9.3 </a:t>
              </a:r>
              <a:r>
                <a:rPr lang="el-GR" dirty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n  </a:t>
              </a:r>
              <a:r>
                <a:rPr lang="en-US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     </a:t>
              </a:r>
              <a:r>
                <a:rPr lang="en-US" dirty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	</a:t>
              </a:r>
              <a:r>
                <a:rPr lang="en-US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    </a:t>
              </a:r>
              <a:r>
                <a:rPr lang="en-US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15.0 </a:t>
              </a:r>
              <a:r>
                <a:rPr lang="el-GR" dirty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n</a:t>
              </a:r>
              <a:r>
                <a:rPr lang="en-US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          17.5 </a:t>
              </a:r>
              <a:r>
                <a:rPr lang="el-GR" dirty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 smtClean="0">
                  <a:solidFill>
                    <a:srgbClr val="00B050"/>
                  </a:solidFill>
                  <a:latin typeface="Garamond" pitchFamily="18" charset="0"/>
                  <a:ea typeface="ＭＳ Ｐゴシック" pitchFamily="-65" charset="-128"/>
                </a:rPr>
                <a:t>n</a:t>
              </a:r>
            </a:p>
            <a:p>
              <a:r>
                <a:rPr lang="en-US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5.7 </a:t>
              </a:r>
              <a:r>
                <a:rPr lang="el-GR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n 		  </a:t>
              </a:r>
              <a:r>
                <a:rPr lang="en-US" baseline="-25000" dirty="0" smtClean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        </a:t>
              </a:r>
              <a:r>
                <a:rPr lang="en-US" dirty="0" smtClean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8.5 </a:t>
              </a:r>
              <a:r>
                <a:rPr lang="el-GR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n</a:t>
              </a:r>
              <a:r>
                <a:rPr lang="en-US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        </a:t>
              </a:r>
              <a:r>
                <a:rPr lang="en-US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	</a:t>
              </a:r>
              <a:r>
                <a:rPr lang="en-US" dirty="0" smtClean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17.7 </a:t>
              </a:r>
              <a:r>
                <a:rPr lang="el-GR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n	</a:t>
              </a:r>
              <a:r>
                <a:rPr lang="en-US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    		    9.3 </a:t>
              </a:r>
              <a:r>
                <a:rPr lang="el-GR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n  </a:t>
              </a:r>
              <a:r>
                <a:rPr lang="en-US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     </a:t>
              </a:r>
              <a:r>
                <a:rPr lang="en-US" dirty="0" smtClean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     11.8 </a:t>
              </a:r>
              <a:r>
                <a:rPr lang="el-GR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n	</a:t>
              </a:r>
              <a:r>
                <a:rPr lang="en-US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    </a:t>
              </a:r>
              <a:r>
                <a:rPr lang="en-US" dirty="0" smtClean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14.1 </a:t>
              </a:r>
              <a:r>
                <a:rPr lang="el-GR" dirty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 smtClean="0">
                  <a:solidFill>
                    <a:srgbClr val="00B0F0"/>
                  </a:solidFill>
                  <a:latin typeface="Garamond" pitchFamily="18" charset="0"/>
                  <a:ea typeface="ＭＳ Ｐゴシック" pitchFamily="-65" charset="-128"/>
                </a:rPr>
                <a:t>n</a:t>
              </a:r>
            </a:p>
            <a:p>
              <a:r>
                <a:rPr lang="en-US" dirty="0" smtClean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4.3 </a:t>
              </a:r>
              <a:r>
                <a:rPr lang="el-GR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n 		  </a:t>
              </a:r>
              <a:r>
                <a:rPr lang="en-US" baseline="-25000" dirty="0" smtClean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        </a:t>
              </a:r>
              <a:r>
                <a:rPr lang="en-US" dirty="0" smtClean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6.3 </a:t>
              </a:r>
              <a:r>
                <a:rPr lang="el-GR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n</a:t>
              </a:r>
              <a:r>
                <a:rPr lang="en-US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        </a:t>
              </a:r>
              <a:r>
                <a:rPr lang="en-US" dirty="0" smtClean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  </a:t>
              </a:r>
              <a:r>
                <a:rPr lang="en-US" dirty="0" smtClean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	8.3 </a:t>
              </a:r>
              <a:r>
                <a:rPr lang="el-GR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n	</a:t>
              </a:r>
              <a:r>
                <a:rPr lang="en-US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    		    </a:t>
              </a:r>
              <a:r>
                <a:rPr lang="en-US" dirty="0" smtClean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	     7.1 </a:t>
              </a:r>
              <a:r>
                <a:rPr lang="el-GR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n  </a:t>
              </a:r>
              <a:r>
                <a:rPr lang="en-US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     </a:t>
              </a:r>
              <a:r>
                <a:rPr lang="en-US" dirty="0" smtClean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  </a:t>
              </a:r>
              <a:r>
                <a:rPr lang="en-US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 </a:t>
              </a:r>
              <a:r>
                <a:rPr lang="en-US" dirty="0" smtClean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   </a:t>
              </a:r>
              <a:r>
                <a:rPr lang="en-US" dirty="0" smtClean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9.0 </a:t>
              </a:r>
              <a:r>
                <a:rPr lang="el-GR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 smtClean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n</a:t>
              </a:r>
              <a:r>
                <a:rPr lang="en-US" dirty="0" smtClean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          10.5 </a:t>
              </a:r>
              <a:r>
                <a:rPr lang="el-GR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7030A0"/>
                  </a:solidFill>
                  <a:latin typeface="Garamond" pitchFamily="18" charset="0"/>
                  <a:ea typeface="ＭＳ Ｐゴシック" pitchFamily="-65" charset="-128"/>
                </a:rPr>
                <a:t>n</a:t>
              </a:r>
              <a:endParaRPr lang="en-US" dirty="0">
                <a:solidFill>
                  <a:srgbClr val="7030A0"/>
                </a:solidFill>
                <a:latin typeface="Garamond" pitchFamily="18" charset="0"/>
                <a:ea typeface="ＭＳ Ｐゴシック" pitchFamily="-65" charset="-128"/>
              </a:endParaRPr>
            </a:p>
            <a:p>
              <a:r>
                <a:rPr lang="en-US" dirty="0" smtClean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6.0 </a:t>
              </a:r>
              <a:r>
                <a:rPr lang="el-GR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n 		  </a:t>
              </a:r>
              <a:r>
                <a:rPr lang="en-US" baseline="-25000" dirty="0" smtClean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        </a:t>
              </a:r>
              <a:r>
                <a:rPr lang="en-US" dirty="0" smtClean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7.0 </a:t>
              </a:r>
              <a:r>
                <a:rPr lang="el-GR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n</a:t>
              </a:r>
              <a:r>
                <a:rPr lang="en-US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        </a:t>
              </a:r>
              <a:r>
                <a:rPr lang="en-US" dirty="0" smtClean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	10.0 </a:t>
              </a:r>
              <a:r>
                <a:rPr lang="el-GR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n	</a:t>
              </a:r>
              <a:r>
                <a:rPr lang="en-US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    		    </a:t>
              </a:r>
              <a:r>
                <a:rPr lang="en-US" dirty="0" smtClean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7.5 </a:t>
              </a:r>
              <a:r>
                <a:rPr lang="el-GR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n  </a:t>
              </a:r>
              <a:r>
                <a:rPr lang="en-US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      </a:t>
              </a:r>
              <a:r>
                <a:rPr lang="en-US" dirty="0" smtClean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 </a:t>
              </a:r>
              <a:r>
                <a:rPr lang="en-US" dirty="0" smtClean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     8.3 </a:t>
              </a:r>
              <a:r>
                <a:rPr lang="el-GR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n	</a:t>
              </a:r>
              <a:r>
                <a:rPr lang="en-US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     </a:t>
              </a:r>
              <a:r>
                <a:rPr lang="en-US" dirty="0" smtClean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8.4 </a:t>
              </a:r>
              <a:r>
                <a:rPr lang="el-GR" dirty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σ</a:t>
              </a:r>
              <a:r>
                <a:rPr lang="en-US" baseline="-25000" dirty="0" smtClean="0">
                  <a:solidFill>
                    <a:srgbClr val="FF0000"/>
                  </a:solidFill>
                  <a:latin typeface="Garamond" pitchFamily="18" charset="0"/>
                  <a:ea typeface="ＭＳ Ｐゴシック" pitchFamily="-65" charset="-128"/>
                </a:rPr>
                <a:t>n</a:t>
              </a:r>
              <a:endParaRPr lang="en-US" dirty="0">
                <a:solidFill>
                  <a:srgbClr val="FF0000"/>
                </a:solidFill>
                <a:latin typeface="Garamond" pitchFamily="18" charset="0"/>
                <a:ea typeface="ＭＳ Ｐゴシック" pitchFamily="-65" charset="-128"/>
              </a:endParaRPr>
            </a:p>
            <a:p>
              <a:endParaRPr lang="en-US" sz="1400" dirty="0">
                <a:solidFill>
                  <a:srgbClr val="00B050"/>
                </a:solidFill>
                <a:latin typeface="Garamond" pitchFamily="18" charset="0"/>
                <a:ea typeface="ＭＳ Ｐゴシック" pitchFamily="-65" charset="-128"/>
              </a:endParaRPr>
            </a:p>
          </p:txBody>
        </p:sp>
        <p:sp>
          <p:nvSpPr>
            <p:cNvPr id="80" name="Right Arrow 79"/>
            <p:cNvSpPr/>
            <p:nvPr/>
          </p:nvSpPr>
          <p:spPr bwMode="auto">
            <a:xfrm rot="20691571">
              <a:off x="1237928" y="2089787"/>
              <a:ext cx="609600" cy="153987"/>
            </a:xfrm>
            <a:prstGeom prst="rightArrow">
              <a:avLst/>
            </a:prstGeom>
            <a:gradFill>
              <a:gsLst>
                <a:gs pos="0">
                  <a:srgbClr val="FBEAC7">
                    <a:lumMod val="26000"/>
                    <a:lumOff val="74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>
                    <a:lumMod val="26000"/>
                    <a:lumOff val="74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Right Arrow 80"/>
            <p:cNvSpPr/>
            <p:nvPr/>
          </p:nvSpPr>
          <p:spPr bwMode="auto">
            <a:xfrm rot="978132">
              <a:off x="1228570" y="3487726"/>
              <a:ext cx="609600" cy="153987"/>
            </a:xfrm>
            <a:prstGeom prst="rightArrow">
              <a:avLst/>
            </a:prstGeom>
            <a:gradFill>
              <a:gsLst>
                <a:gs pos="0">
                  <a:srgbClr val="FBEAC7">
                    <a:lumMod val="26000"/>
                    <a:lumOff val="74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>
                    <a:lumMod val="26000"/>
                    <a:lumOff val="74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TextBox 30"/>
            <p:cNvSpPr txBox="1">
              <a:spLocks noChangeArrowheads="1"/>
            </p:cNvSpPr>
            <p:nvPr/>
          </p:nvSpPr>
          <p:spPr bwMode="auto">
            <a:xfrm>
              <a:off x="1137128" y="3625925"/>
              <a:ext cx="862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i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Secondary</a:t>
              </a:r>
            </a:p>
            <a:p>
              <a:r>
                <a:rPr lang="en-US" sz="1200" i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halo</a:t>
              </a:r>
              <a:endParaRPr lang="en-US" sz="1200" b="1" i="1" dirty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endParaRPr>
            </a:p>
          </p:txBody>
        </p:sp>
        <p:sp>
          <p:nvSpPr>
            <p:cNvPr id="83" name="TextBox 30"/>
            <p:cNvSpPr txBox="1">
              <a:spLocks noChangeArrowheads="1"/>
            </p:cNvSpPr>
            <p:nvPr/>
          </p:nvSpPr>
          <p:spPr bwMode="auto">
            <a:xfrm rot="16200000">
              <a:off x="-51927" y="2774070"/>
              <a:ext cx="10279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Primary halo</a:t>
              </a:r>
              <a:endParaRPr lang="en-US" sz="1200" b="1" i="1" dirty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endParaRPr>
            </a:p>
          </p:txBody>
        </p:sp>
        <p:sp>
          <p:nvSpPr>
            <p:cNvPr id="84" name="Right Arrow 83"/>
            <p:cNvSpPr/>
            <p:nvPr/>
          </p:nvSpPr>
          <p:spPr bwMode="auto">
            <a:xfrm>
              <a:off x="600528" y="2376024"/>
              <a:ext cx="328080" cy="1107630"/>
            </a:xfrm>
            <a:prstGeom prst="rightArrow">
              <a:avLst/>
            </a:prstGeom>
            <a:gradFill>
              <a:gsLst>
                <a:gs pos="0">
                  <a:srgbClr val="FBEAC7">
                    <a:lumMod val="26000"/>
                    <a:lumOff val="74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>
                    <a:lumMod val="26000"/>
                    <a:lumOff val="74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ight Arrow 84"/>
            <p:cNvSpPr/>
            <p:nvPr/>
          </p:nvSpPr>
          <p:spPr bwMode="auto">
            <a:xfrm rot="20691571">
              <a:off x="2371398" y="1861187"/>
              <a:ext cx="609600" cy="153987"/>
            </a:xfrm>
            <a:prstGeom prst="rightArrow">
              <a:avLst/>
            </a:prstGeom>
            <a:gradFill>
              <a:gsLst>
                <a:gs pos="0">
                  <a:srgbClr val="FBEAC7">
                    <a:lumMod val="26000"/>
                    <a:lumOff val="74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>
                    <a:lumMod val="26000"/>
                    <a:lumOff val="74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ight Arrow 85"/>
            <p:cNvSpPr/>
            <p:nvPr/>
          </p:nvSpPr>
          <p:spPr bwMode="auto">
            <a:xfrm rot="978132">
              <a:off x="2447770" y="3730439"/>
              <a:ext cx="609600" cy="153987"/>
            </a:xfrm>
            <a:prstGeom prst="rightArrow">
              <a:avLst/>
            </a:prstGeom>
            <a:gradFill>
              <a:gsLst>
                <a:gs pos="0">
                  <a:srgbClr val="FBEAC7">
                    <a:lumMod val="26000"/>
                    <a:lumOff val="74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>
                    <a:lumMod val="26000"/>
                    <a:lumOff val="74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TextBox 30"/>
            <p:cNvSpPr txBox="1">
              <a:spLocks noChangeArrowheads="1"/>
            </p:cNvSpPr>
            <p:nvPr/>
          </p:nvSpPr>
          <p:spPr bwMode="auto">
            <a:xfrm>
              <a:off x="2286040" y="3778325"/>
              <a:ext cx="70448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i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Tertiary</a:t>
              </a:r>
            </a:p>
            <a:p>
              <a:r>
                <a:rPr lang="en-US" sz="1200" i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halo</a:t>
              </a:r>
              <a:endParaRPr lang="en-US" sz="1200" b="1" i="1" dirty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endParaRPr>
            </a:p>
          </p:txBody>
        </p:sp>
        <p:sp>
          <p:nvSpPr>
            <p:cNvPr id="88" name="Right Arrow 87"/>
            <p:cNvSpPr/>
            <p:nvPr/>
          </p:nvSpPr>
          <p:spPr bwMode="auto">
            <a:xfrm rot="435446">
              <a:off x="2452474" y="3729021"/>
              <a:ext cx="3057307" cy="120211"/>
            </a:xfrm>
            <a:prstGeom prst="rightArrow">
              <a:avLst/>
            </a:prstGeom>
            <a:gradFill>
              <a:gsLst>
                <a:gs pos="0">
                  <a:srgbClr val="FBEAC7">
                    <a:lumMod val="26000"/>
                    <a:lumOff val="74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>
                    <a:lumMod val="26000"/>
                    <a:lumOff val="74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Right Arrow 88"/>
            <p:cNvSpPr/>
            <p:nvPr/>
          </p:nvSpPr>
          <p:spPr bwMode="auto">
            <a:xfrm rot="21217165">
              <a:off x="2450610" y="1956492"/>
              <a:ext cx="3057307" cy="120211"/>
            </a:xfrm>
            <a:prstGeom prst="rightArrow">
              <a:avLst/>
            </a:prstGeom>
            <a:gradFill>
              <a:gsLst>
                <a:gs pos="0">
                  <a:srgbClr val="FBEAC7">
                    <a:lumMod val="26000"/>
                    <a:lumOff val="74000"/>
                  </a:srgbClr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>
                    <a:lumMod val="26000"/>
                    <a:lumOff val="74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4727253" y="3652004"/>
              <a:ext cx="411163" cy="317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4727253" y="1881089"/>
              <a:ext cx="411163" cy="3175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sv-SE" sz="1400" b="1">
                <a:solidFill>
                  <a:schemeClr val="tx1"/>
                </a:solidFill>
                <a:ea typeface="ＭＳ Ｐゴシック" pitchFamily="-65" charset="-128"/>
              </a:endParaRPr>
            </a:p>
          </p:txBody>
        </p:sp>
        <p:cxnSp>
          <p:nvCxnSpPr>
            <p:cNvPr id="92" name="Straight Arrow Connector 67"/>
            <p:cNvCxnSpPr>
              <a:cxnSpLocks noChangeShapeType="1"/>
              <a:stCxn id="72" idx="2"/>
              <a:endCxn id="73" idx="0"/>
            </p:cNvCxnSpPr>
            <p:nvPr/>
          </p:nvCxnSpPr>
          <p:spPr bwMode="auto">
            <a:xfrm>
              <a:off x="3353272" y="2043014"/>
              <a:ext cx="0" cy="175552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93" name="Right Arrow 92"/>
            <p:cNvSpPr/>
            <p:nvPr/>
          </p:nvSpPr>
          <p:spPr bwMode="auto">
            <a:xfrm rot="20691571">
              <a:off x="4040473" y="2054952"/>
              <a:ext cx="642495" cy="248529"/>
            </a:xfrm>
            <a:prstGeom prst="rightArrow">
              <a:avLst/>
            </a:prstGeom>
            <a:gradFill>
              <a:gsLst>
                <a:gs pos="0">
                  <a:srgbClr val="FBEAC7">
                    <a:lumMod val="26000"/>
                    <a:lumOff val="74000"/>
                  </a:srgbClr>
                </a:gs>
                <a:gs pos="17999">
                  <a:srgbClr val="FEE7F2"/>
                </a:gs>
                <a:gs pos="36000">
                  <a:srgbClr val="FF0000"/>
                </a:gs>
                <a:gs pos="61000">
                  <a:srgbClr val="FF0000"/>
                </a:gs>
                <a:gs pos="82001">
                  <a:srgbClr val="FBD49C"/>
                </a:gs>
                <a:gs pos="100000">
                  <a:srgbClr val="FEE7F2">
                    <a:lumMod val="26000"/>
                    <a:lumOff val="74000"/>
                  </a:srgb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TextBox 30"/>
            <p:cNvSpPr txBox="1">
              <a:spLocks noChangeArrowheads="1"/>
            </p:cNvSpPr>
            <p:nvPr/>
          </p:nvSpPr>
          <p:spPr bwMode="auto">
            <a:xfrm>
              <a:off x="3548808" y="2086442"/>
              <a:ext cx="6789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i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Kicked </a:t>
              </a:r>
            </a:p>
            <a:p>
              <a:r>
                <a:rPr lang="en-US" sz="1200" b="1" i="1" dirty="0" smtClean="0">
                  <a:solidFill>
                    <a:schemeClr val="tx1"/>
                  </a:solidFill>
                  <a:latin typeface="Garamond" pitchFamily="18" charset="0"/>
                  <a:ea typeface="ＭＳ Ｐゴシック" pitchFamily="-65" charset="-128"/>
                </a:rPr>
                <a:t>beam</a:t>
              </a:r>
              <a:endParaRPr lang="en-US" sz="1200" b="1" i="1" dirty="0">
                <a:solidFill>
                  <a:schemeClr val="tx1"/>
                </a:solidFill>
                <a:latin typeface="Garamond" pitchFamily="18" charset="0"/>
                <a:ea typeface="ＭＳ Ｐゴシック" pitchFamily="-65" charset="-128"/>
              </a:endParaRPr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Tighter collimator </a:t>
            </a:r>
            <a:r>
              <a:rPr lang="en-GB" dirty="0" smtClean="0"/>
              <a:t>settings allowed to squeeze </a:t>
            </a:r>
            <a:r>
              <a:rPr lang="el-GR" dirty="0" smtClean="0"/>
              <a:t>β</a:t>
            </a:r>
            <a:r>
              <a:rPr lang="en-GB" dirty="0" smtClean="0"/>
              <a:t>* down to 60cm in </a:t>
            </a:r>
            <a:r>
              <a:rPr lang="en-GB" dirty="0" smtClean="0"/>
              <a:t>2012. Present limit!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 bwMode="auto">
          <a:xfrm>
            <a:off x="7254283" y="4441492"/>
            <a:ext cx="1785938" cy="8843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charset="0"/>
              </a:rPr>
              <a:t>2010, </a:t>
            </a:r>
            <a:r>
              <a:rPr kumimoji="0" lang="el-GR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cs typeface="Calibri"/>
              </a:rPr>
              <a:t>β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cs typeface="Calibri"/>
              </a:rPr>
              <a:t>*=3.5m, 3.5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Calibri"/>
                <a:cs typeface="Calibri"/>
              </a:rPr>
              <a:t>TeV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</a:endParaRPr>
          </a:p>
          <a:p>
            <a:r>
              <a:rPr lang="en-US" sz="1200" dirty="0" smtClean="0">
                <a:solidFill>
                  <a:srgbClr val="00B0F0"/>
                </a:solidFill>
              </a:rPr>
              <a:t>2011,</a:t>
            </a:r>
            <a:r>
              <a:rPr lang="el-GR" sz="12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l-GR" sz="1200" dirty="0">
                <a:solidFill>
                  <a:srgbClr val="00B0F0"/>
                </a:solidFill>
                <a:latin typeface="Calibri"/>
                <a:cs typeface="Calibri"/>
              </a:rPr>
              <a:t>β</a:t>
            </a:r>
            <a:r>
              <a:rPr lang="en-US" sz="1200" dirty="0" smtClean="0">
                <a:solidFill>
                  <a:srgbClr val="00B0F0"/>
                </a:solidFill>
                <a:latin typeface="Calibri"/>
                <a:cs typeface="Calibri"/>
              </a:rPr>
              <a:t>*=1.0m, 3.5 </a:t>
            </a:r>
            <a:r>
              <a:rPr lang="en-US" sz="1200" dirty="0" err="1" smtClean="0">
                <a:solidFill>
                  <a:srgbClr val="00B0F0"/>
                </a:solidFill>
                <a:latin typeface="Calibri"/>
                <a:cs typeface="Calibri"/>
              </a:rPr>
              <a:t>TeV</a:t>
            </a:r>
            <a:endParaRPr lang="en-US" sz="1200" dirty="0" smtClean="0">
              <a:solidFill>
                <a:srgbClr val="00B0F0"/>
              </a:solidFill>
            </a:endParaRPr>
          </a:p>
          <a:p>
            <a:r>
              <a:rPr lang="en-US" sz="1200" dirty="0" smtClean="0">
                <a:solidFill>
                  <a:srgbClr val="7030A0"/>
                </a:solidFill>
              </a:rPr>
              <a:t>2012,</a:t>
            </a:r>
            <a:r>
              <a:rPr lang="el-GR" sz="120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lang="el-GR" sz="1200" dirty="0">
                <a:solidFill>
                  <a:srgbClr val="7030A0"/>
                </a:solidFill>
                <a:latin typeface="Calibri"/>
                <a:cs typeface="Calibri"/>
              </a:rPr>
              <a:t>β</a:t>
            </a:r>
            <a:r>
              <a:rPr lang="en-US" sz="1200" dirty="0" smtClean="0">
                <a:solidFill>
                  <a:srgbClr val="7030A0"/>
                </a:solidFill>
                <a:latin typeface="Calibri"/>
                <a:cs typeface="Calibri"/>
              </a:rPr>
              <a:t>*=0.6m, 4 </a:t>
            </a:r>
            <a:r>
              <a:rPr lang="en-US" sz="1200" dirty="0" err="1" smtClean="0">
                <a:solidFill>
                  <a:srgbClr val="7030A0"/>
                </a:solidFill>
                <a:latin typeface="Calibri"/>
                <a:cs typeface="Calibri"/>
              </a:rPr>
              <a:t>TeV</a:t>
            </a:r>
            <a:endParaRPr lang="en-US" sz="1200" dirty="0" smtClean="0">
              <a:solidFill>
                <a:srgbClr val="7030A0"/>
              </a:solidFill>
            </a:endParaRPr>
          </a:p>
          <a:p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Nom, </a:t>
            </a:r>
            <a:r>
              <a:rPr lang="el-GR" sz="1200" dirty="0" smtClean="0">
                <a:solidFill>
                  <a:srgbClr val="FF0000"/>
                </a:solidFill>
                <a:latin typeface="Calibri"/>
                <a:cs typeface="Calibri"/>
              </a:rPr>
              <a:t>β</a:t>
            </a:r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*=0.55m, 7 </a:t>
            </a:r>
            <a:r>
              <a:rPr lang="en-US" sz="1200" dirty="0" err="1" smtClean="0">
                <a:solidFill>
                  <a:srgbClr val="FF0000"/>
                </a:solidFill>
                <a:latin typeface="Calibri"/>
                <a:cs typeface="Calibri"/>
              </a:rPr>
              <a:t>TeV</a:t>
            </a:r>
            <a:endParaRPr lang="en-US" sz="1200" dirty="0">
              <a:solidFill>
                <a:srgbClr val="FF0000"/>
              </a:solidFill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4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" grpId="0" build="p"/>
      <p:bldP spid="35" grpId="0" animBg="1"/>
    </p:bld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83102</TotalTime>
  <Words>1827</Words>
  <Application>Microsoft Office PowerPoint</Application>
  <PresentationFormat>On-screen Show (4:3)</PresentationFormat>
  <Paragraphs>381</Paragraphs>
  <Slides>25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Garamond</vt:lpstr>
      <vt:lpstr>Lucida Sans Unicode</vt:lpstr>
      <vt:lpstr>Calibri</vt:lpstr>
      <vt:lpstr>Wingdings</vt:lpstr>
      <vt:lpstr>Times New Roman</vt:lpstr>
      <vt:lpstr>ＭＳ Ｐゴシック</vt:lpstr>
      <vt:lpstr>Standardformgivning</vt:lpstr>
      <vt:lpstr>Ekvation</vt:lpstr>
      <vt:lpstr>PowerPoint Presentation</vt:lpstr>
      <vt:lpstr>Outline</vt:lpstr>
      <vt:lpstr>LHC Collimation system as installed</vt:lpstr>
      <vt:lpstr>Principles for collimator settings</vt:lpstr>
      <vt:lpstr>Aperture to protect</vt:lpstr>
      <vt:lpstr>β* dependence on collimator settings</vt:lpstr>
      <vt:lpstr>Calculation of margins in hierarchy</vt:lpstr>
      <vt:lpstr>Calculation of critical margins</vt:lpstr>
      <vt:lpstr>Collimator settings 2010-2012</vt:lpstr>
      <vt:lpstr>Present collimation performance</vt:lpstr>
      <vt:lpstr>Outline</vt:lpstr>
      <vt:lpstr>LS1 improvements – integrated BPMs</vt:lpstr>
      <vt:lpstr>Preliminary scenarios after LS1</vt:lpstr>
      <vt:lpstr>Preliminary collimator settings after LS1</vt:lpstr>
      <vt:lpstr>Preliminary β* and aperture after LS1</vt:lpstr>
      <vt:lpstr>Preliminary β* reach</vt:lpstr>
      <vt:lpstr>Can we achieve these settings?</vt:lpstr>
      <vt:lpstr>Outline</vt:lpstr>
      <vt:lpstr>Considerations for HL-LHC</vt:lpstr>
      <vt:lpstr>Conclusions</vt:lpstr>
      <vt:lpstr>Backup</vt:lpstr>
      <vt:lpstr>Components of critical margins  (IR6-TCTs-aperture)</vt:lpstr>
      <vt:lpstr>2011 orbit stability triplets/TCTs</vt:lpstr>
      <vt:lpstr>What Can Happen?</vt:lpstr>
      <vt:lpstr>2012 collimator settings in physics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 to CERCA</dc:title>
  <dc:creator>assmann</dc:creator>
  <cp:lastModifiedBy>Roderik Bruce</cp:lastModifiedBy>
  <cp:revision>2591</cp:revision>
  <cp:lastPrinted>1601-01-01T00:00:00Z</cp:lastPrinted>
  <dcterms:created xsi:type="dcterms:W3CDTF">2010-06-03T09:34:16Z</dcterms:created>
  <dcterms:modified xsi:type="dcterms:W3CDTF">2012-11-13T22:18:15Z</dcterms:modified>
</cp:coreProperties>
</file>