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3.gif" ContentType="image/gif"/>
  <Override PartName="/ppt/media/image24.gif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3" r:id="rId1"/>
    <p:sldMasterId id="2147483729" r:id="rId2"/>
  </p:sldMasterIdLst>
  <p:notesMasterIdLst>
    <p:notesMasterId r:id="rId15"/>
  </p:notesMasterIdLst>
  <p:sldIdLst>
    <p:sldId id="256" r:id="rId3"/>
    <p:sldId id="258" r:id="rId4"/>
    <p:sldId id="260" r:id="rId5"/>
    <p:sldId id="268" r:id="rId6"/>
    <p:sldId id="275" r:id="rId7"/>
    <p:sldId id="276" r:id="rId8"/>
    <p:sldId id="278" r:id="rId9"/>
    <p:sldId id="263" r:id="rId10"/>
    <p:sldId id="272" r:id="rId11"/>
    <p:sldId id="274" r:id="rId12"/>
    <p:sldId id="266" r:id="rId13"/>
    <p:sldId id="27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3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623" autoAdjust="0"/>
  </p:normalViewPr>
  <p:slideViewPr>
    <p:cSldViewPr snapToGrid="0" snapToObjects="1">
      <p:cViewPr>
        <p:scale>
          <a:sx n="134" d="100"/>
          <a:sy n="134" d="100"/>
        </p:scale>
        <p:origin x="-912" y="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F97FE-1619-D846-A969-8516967163A4}" type="datetimeFigureOut">
              <a:rPr lang="en-US" smtClean="0"/>
              <a:t>24/05/2012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37CF2-B331-CF4F-89BE-78B70CD41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0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</a:t>
            </a:r>
            <a:r>
              <a:rPr lang="en-US" dirty="0" err="1" smtClean="0"/>
              <a:t>Ezio</a:t>
            </a:r>
            <a:r>
              <a:rPr lang="en-US" dirty="0" smtClean="0"/>
              <a:t> on </a:t>
            </a:r>
            <a:r>
              <a:rPr lang="en-US" dirty="0" err="1" smtClean="0"/>
              <a:t>Rc</a:t>
            </a:r>
            <a:r>
              <a:rPr lang="en-US" dirty="0" smtClean="0"/>
              <a:t> &amp; Snapback correlation?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237CF2-B331-CF4F-89BE-78B70CD416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44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4724400" y="533400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2400">
              <a:solidFill>
                <a:srgbClr val="FF0000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1295400" y="457200"/>
            <a:ext cx="3200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1600">
              <a:latin typeface="Times New Roman" pitchFamily="18" charset="0"/>
              <a:ea typeface="+mn-ea"/>
            </a:endParaRP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 flipH="1" flipV="1">
            <a:off x="6065838" y="6000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1800" b="1">
              <a:solidFill>
                <a:srgbClr val="3333FF"/>
              </a:solidFill>
              <a:latin typeface="Arial Unicode MS" pitchFamily="34" charset="-128"/>
              <a:ea typeface="+mn-ea"/>
            </a:endParaRPr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457200" y="228600"/>
            <a:ext cx="83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ts val="4800"/>
              </a:lnSpc>
              <a:defRPr/>
            </a:pPr>
            <a:endParaRPr lang="en-US" sz="6000">
              <a:solidFill>
                <a:srgbClr val="0000FF"/>
              </a:solidFill>
              <a:latin typeface="FermiLgo" pitchFamily="2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2180797"/>
              </p:ext>
            </p:extLst>
          </p:nvPr>
        </p:nvGraphicFramePr>
        <p:xfrm>
          <a:off x="5048139" y="5791200"/>
          <a:ext cx="7620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9" name="Bitmap Image" r:id="rId3" imgW="866896" imgH="819048" progId="PBrush">
                  <p:embed/>
                </p:oleObj>
              </mc:Choice>
              <mc:Fallback>
                <p:oleObj name="Bitmap Image" r:id="rId3" imgW="866896" imgH="8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8139" y="5791200"/>
                        <a:ext cx="76200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10" name="Picture 9" descr="CER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874" y="5791200"/>
            <a:ext cx="719524" cy="7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09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4724400" y="533400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2400">
              <a:solidFill>
                <a:srgbClr val="FF0000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1295400" y="457200"/>
            <a:ext cx="3200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1600">
              <a:latin typeface="Times New Roman" pitchFamily="18" charset="0"/>
              <a:ea typeface="+mn-ea"/>
            </a:endParaRP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 flipH="1" flipV="1">
            <a:off x="6065838" y="6000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1800" b="1">
              <a:solidFill>
                <a:srgbClr val="3333FF"/>
              </a:solidFill>
              <a:latin typeface="Arial Unicode MS" pitchFamily="34" charset="-128"/>
              <a:ea typeface="+mn-ea"/>
            </a:endParaRPr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457200" y="228600"/>
            <a:ext cx="83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ts val="4800"/>
              </a:lnSpc>
              <a:defRPr/>
            </a:pPr>
            <a:endParaRPr lang="en-US" sz="6000">
              <a:solidFill>
                <a:srgbClr val="0000FF"/>
              </a:solidFill>
              <a:latin typeface="FermiLgo" pitchFamily="2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609183"/>
              </p:ext>
            </p:extLst>
          </p:nvPr>
        </p:nvGraphicFramePr>
        <p:xfrm>
          <a:off x="8354496" y="95200"/>
          <a:ext cx="685800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3" name="Bitmap Image" r:id="rId3" imgW="866896" imgH="819048" progId="PBrush">
                  <p:embed/>
                </p:oleObj>
              </mc:Choice>
              <mc:Fallback>
                <p:oleObj name="Bitmap Image" r:id="rId3" imgW="866896" imgH="8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4496" y="95200"/>
                        <a:ext cx="685800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05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76120" y="76200"/>
            <a:ext cx="7478376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3"/>
          <p:cNvSpPr>
            <a:spLocks noGrp="1"/>
          </p:cNvSpPr>
          <p:nvPr>
            <p:ph type="dt" sz="half" idx="10"/>
          </p:nvPr>
        </p:nvSpPr>
        <p:spPr>
          <a:xfrm>
            <a:off x="76200" y="6553200"/>
            <a:ext cx="2438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October 4, 2011</a:t>
            </a:r>
            <a:endParaRPr lang="en-US" dirty="0"/>
          </a:p>
        </p:txBody>
      </p:sp>
      <p:sp>
        <p:nvSpPr>
          <p:cNvPr id="12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755AEF-9DC5-354D-9EBE-8B71449914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B. Auchmann, TE-MSC-MDT</a:t>
            </a:r>
            <a:endParaRPr lang="en-US" dirty="0"/>
          </a:p>
        </p:txBody>
      </p:sp>
      <p:pic>
        <p:nvPicPr>
          <p:cNvPr id="14" name="Picture 13" descr="CER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8" y="73025"/>
            <a:ext cx="719524" cy="7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88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4724400" y="533400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2400">
              <a:solidFill>
                <a:srgbClr val="FF0000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1295400" y="457200"/>
            <a:ext cx="3200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1600">
              <a:latin typeface="Times New Roman" pitchFamily="18" charset="0"/>
              <a:ea typeface="+mn-ea"/>
            </a:endParaRP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 flipH="1" flipV="1">
            <a:off x="6065838" y="6000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1800" b="1">
              <a:solidFill>
                <a:srgbClr val="3333FF"/>
              </a:solidFill>
              <a:latin typeface="Arial Unicode MS" pitchFamily="34" charset="-128"/>
              <a:ea typeface="+mn-ea"/>
            </a:endParaRPr>
          </a:p>
        </p:txBody>
      </p:sp>
      <p:sp>
        <p:nvSpPr>
          <p:cNvPr id="6" name="Rectangle 30"/>
          <p:cNvSpPr>
            <a:spLocks noChangeArrowheads="1"/>
          </p:cNvSpPr>
          <p:nvPr/>
        </p:nvSpPr>
        <p:spPr bwMode="auto">
          <a:xfrm>
            <a:off x="457200" y="228600"/>
            <a:ext cx="83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ts val="4800"/>
              </a:lnSpc>
              <a:defRPr/>
            </a:pPr>
            <a:endParaRPr lang="en-US" sz="6000">
              <a:solidFill>
                <a:srgbClr val="0000FF"/>
              </a:solidFill>
              <a:latin typeface="FermiLgo" pitchFamily="2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7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8112407"/>
              </p:ext>
            </p:extLst>
          </p:nvPr>
        </p:nvGraphicFramePr>
        <p:xfrm>
          <a:off x="8305800" y="79750"/>
          <a:ext cx="7620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7" name="Bitmap Image" r:id="rId3" imgW="866896" imgH="819048" progId="PBrush">
                  <p:embed/>
                </p:oleObj>
              </mc:Choice>
              <mc:Fallback>
                <p:oleObj name="Bitmap Image" r:id="rId3" imgW="866896" imgH="8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79750"/>
                        <a:ext cx="76200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271" y="76200"/>
            <a:ext cx="7384667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October 4, 2011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B. Auchmann, TE-MSC-MDT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55AEF-9DC5-354D-9EBE-8B71449914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CER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8" y="96837"/>
            <a:ext cx="719524" cy="7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7140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422" y="66287"/>
            <a:ext cx="7373532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2,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Karppinen TE-MSC-ML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5AEF-9DC5-354D-9EBE-8B7144991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4724400" y="533400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2400">
              <a:solidFill>
                <a:srgbClr val="FF0000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1295400" y="457200"/>
            <a:ext cx="3200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1600">
              <a:latin typeface="Times New Roman" pitchFamily="18" charset="0"/>
              <a:ea typeface="+mn-ea"/>
            </a:endParaRP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 flipH="1" flipV="1">
            <a:off x="6065838" y="6000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1800" b="1">
              <a:solidFill>
                <a:srgbClr val="3333FF"/>
              </a:solidFill>
              <a:latin typeface="Arial Unicode MS" pitchFamily="34" charset="-128"/>
              <a:ea typeface="+mn-ea"/>
            </a:endParaRPr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457200" y="228600"/>
            <a:ext cx="83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ts val="4800"/>
              </a:lnSpc>
              <a:defRPr/>
            </a:pPr>
            <a:endParaRPr lang="en-US" sz="6000">
              <a:solidFill>
                <a:srgbClr val="0000FF"/>
              </a:solidFill>
              <a:latin typeface="FermiLgo" pitchFamily="2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280398"/>
              </p:ext>
            </p:extLst>
          </p:nvPr>
        </p:nvGraphicFramePr>
        <p:xfrm>
          <a:off x="5048139" y="5791200"/>
          <a:ext cx="7620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1" name="Bitmap Image" r:id="rId3" imgW="866896" imgH="819048" progId="PBrush">
                  <p:embed/>
                </p:oleObj>
              </mc:Choice>
              <mc:Fallback>
                <p:oleObj name="Bitmap Image" r:id="rId3" imgW="866896" imgH="8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8139" y="5791200"/>
                        <a:ext cx="76200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10" name="Picture 9" descr="CER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874" y="5791200"/>
            <a:ext cx="719524" cy="7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6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4724400" y="533400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2400">
              <a:solidFill>
                <a:srgbClr val="FF0000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1295400" y="457200"/>
            <a:ext cx="3200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1600">
              <a:latin typeface="Times New Roman" pitchFamily="18" charset="0"/>
              <a:ea typeface="+mn-ea"/>
            </a:endParaRP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 flipH="1" flipV="1">
            <a:off x="6065838" y="6000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1800" b="1">
              <a:solidFill>
                <a:srgbClr val="3333FF"/>
              </a:solidFill>
              <a:latin typeface="Arial Unicode MS" pitchFamily="34" charset="-128"/>
              <a:ea typeface="+mn-ea"/>
            </a:endParaRPr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457200" y="228600"/>
            <a:ext cx="83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ts val="4800"/>
              </a:lnSpc>
              <a:defRPr/>
            </a:pPr>
            <a:endParaRPr lang="en-US" sz="6000">
              <a:solidFill>
                <a:srgbClr val="0000FF"/>
              </a:solidFill>
              <a:latin typeface="FermiLgo" pitchFamily="2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190107"/>
              </p:ext>
            </p:extLst>
          </p:nvPr>
        </p:nvGraphicFramePr>
        <p:xfrm>
          <a:off x="8354496" y="95200"/>
          <a:ext cx="685800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5" name="Bitmap Image" r:id="rId3" imgW="866896" imgH="819048" progId="PBrush">
                  <p:embed/>
                </p:oleObj>
              </mc:Choice>
              <mc:Fallback>
                <p:oleObj name="Bitmap Image" r:id="rId3" imgW="866896" imgH="8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4496" y="95200"/>
                        <a:ext cx="685800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05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76120" y="76200"/>
            <a:ext cx="7478376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3"/>
          <p:cNvSpPr>
            <a:spLocks noGrp="1"/>
          </p:cNvSpPr>
          <p:nvPr>
            <p:ph type="dt" sz="half" idx="10"/>
          </p:nvPr>
        </p:nvSpPr>
        <p:spPr>
          <a:xfrm>
            <a:off x="76200" y="6553200"/>
            <a:ext cx="2438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May 2, 2011</a:t>
            </a:r>
            <a:endParaRPr lang="en-US"/>
          </a:p>
        </p:txBody>
      </p:sp>
      <p:sp>
        <p:nvSpPr>
          <p:cNvPr id="12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755AEF-9DC5-354D-9EBE-8B71449914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M. Karppinen TE-MSC-ML</a:t>
            </a:r>
            <a:endParaRPr lang="en-US"/>
          </a:p>
        </p:txBody>
      </p:sp>
      <p:pic>
        <p:nvPicPr>
          <p:cNvPr id="14" name="Picture 13" descr="CER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8" y="73025"/>
            <a:ext cx="719524" cy="7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4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4724400" y="533400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2400">
              <a:solidFill>
                <a:srgbClr val="FF0000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1295400" y="457200"/>
            <a:ext cx="3200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1600">
              <a:latin typeface="Times New Roman" pitchFamily="18" charset="0"/>
              <a:ea typeface="+mn-ea"/>
            </a:endParaRP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 flipH="1" flipV="1">
            <a:off x="6065838" y="6000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1800" b="1">
              <a:solidFill>
                <a:srgbClr val="3333FF"/>
              </a:solidFill>
              <a:latin typeface="Arial Unicode MS" pitchFamily="34" charset="-128"/>
              <a:ea typeface="+mn-ea"/>
            </a:endParaRPr>
          </a:p>
        </p:txBody>
      </p:sp>
      <p:sp>
        <p:nvSpPr>
          <p:cNvPr id="6" name="Rectangle 30"/>
          <p:cNvSpPr>
            <a:spLocks noChangeArrowheads="1"/>
          </p:cNvSpPr>
          <p:nvPr/>
        </p:nvSpPr>
        <p:spPr bwMode="auto">
          <a:xfrm>
            <a:off x="457200" y="228600"/>
            <a:ext cx="83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ts val="4800"/>
              </a:lnSpc>
              <a:defRPr/>
            </a:pPr>
            <a:endParaRPr lang="en-US" sz="6000">
              <a:solidFill>
                <a:srgbClr val="0000FF"/>
              </a:solidFill>
              <a:latin typeface="FermiLgo" pitchFamily="2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7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4123128"/>
              </p:ext>
            </p:extLst>
          </p:nvPr>
        </p:nvGraphicFramePr>
        <p:xfrm>
          <a:off x="8305800" y="79750"/>
          <a:ext cx="7620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9" name="Bitmap Image" r:id="rId3" imgW="866896" imgH="819048" progId="PBrush">
                  <p:embed/>
                </p:oleObj>
              </mc:Choice>
              <mc:Fallback>
                <p:oleObj name="Bitmap Image" r:id="rId3" imgW="866896" imgH="8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79750"/>
                        <a:ext cx="76200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271" y="76200"/>
            <a:ext cx="7384667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October 4, 2011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B. Auchmann, TE-MSC-MDT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55AEF-9DC5-354D-9EBE-8B71449914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CER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8" y="96837"/>
            <a:ext cx="719524" cy="7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29126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422" y="66287"/>
            <a:ext cx="7373532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2,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Karppinen TE-MSC-ML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5AEF-9DC5-354D-9EBE-8B71449914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3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347" y="76200"/>
            <a:ext cx="7320374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2,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Karppinen TE-MSC-ML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5AEF-9DC5-354D-9EBE-8B71449914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86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vmlDrawing" Target="../drawings/vmlDrawing1.vml"/><Relationship Id="rId7" Type="http://schemas.openxmlformats.org/officeDocument/2006/relationships/oleObject" Target="../embeddings/oleObject1.bin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7" Type="http://schemas.openxmlformats.org/officeDocument/2006/relationships/vmlDrawing" Target="../drawings/vmlDrawing5.vml"/><Relationship Id="rId8" Type="http://schemas.openxmlformats.org/officeDocument/2006/relationships/oleObject" Target="../embeddings/oleObject5.bin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89012" y="76200"/>
            <a:ext cx="742494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14400"/>
            <a:ext cx="8382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553200"/>
            <a:ext cx="243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100">
                <a:latin typeface="Times New Roman" pitchFamily="18" charset="0"/>
                <a:ea typeface="+mn-ea"/>
              </a:defRPr>
            </a:lvl1pPr>
          </a:lstStyle>
          <a:p>
            <a:r>
              <a:rPr lang="en-US" dirty="0" smtClean="0"/>
              <a:t>October 4, 2011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553200"/>
            <a:ext cx="426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100">
                <a:latin typeface="Times New Roman" pitchFamily="18" charset="0"/>
                <a:ea typeface="+mn-ea"/>
              </a:defRPr>
            </a:lvl1pPr>
          </a:lstStyle>
          <a:p>
            <a:r>
              <a:rPr lang="en-US" dirty="0" smtClean="0"/>
              <a:t>B. Auchmann, TE-MSC-MDT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FD755AEF-9DC5-354D-9EBE-8B71449914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46" name="Text Box 22"/>
          <p:cNvSpPr txBox="1">
            <a:spLocks noChangeArrowheads="1"/>
          </p:cNvSpPr>
          <p:nvPr/>
        </p:nvSpPr>
        <p:spPr bwMode="auto">
          <a:xfrm>
            <a:off x="4724400" y="533400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2400">
              <a:solidFill>
                <a:srgbClr val="FF0000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1053" name="Text Box 29"/>
          <p:cNvSpPr txBox="1">
            <a:spLocks noChangeArrowheads="1"/>
          </p:cNvSpPr>
          <p:nvPr/>
        </p:nvSpPr>
        <p:spPr bwMode="auto">
          <a:xfrm flipH="1" flipV="1">
            <a:off x="6065838" y="6000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1800" b="1">
              <a:solidFill>
                <a:srgbClr val="3333FF"/>
              </a:solidFill>
              <a:latin typeface="Arial Unicode MS" pitchFamily="34" charset="-128"/>
              <a:ea typeface="+mn-ea"/>
            </a:endParaRPr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auto">
          <a:xfrm>
            <a:off x="457200" y="228600"/>
            <a:ext cx="83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ts val="4800"/>
              </a:lnSpc>
              <a:defRPr/>
            </a:pPr>
            <a:endParaRPr lang="en-US" sz="6000">
              <a:solidFill>
                <a:srgbClr val="0000FF"/>
              </a:solidFill>
              <a:latin typeface="FermiLgo" pitchFamily="2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12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307529"/>
              </p:ext>
            </p:extLst>
          </p:nvPr>
        </p:nvGraphicFramePr>
        <p:xfrm>
          <a:off x="8313954" y="117599"/>
          <a:ext cx="7620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" name="Bitmap Image" r:id="rId7" imgW="866896" imgH="819048" progId="PBrush">
                  <p:embed/>
                </p:oleObj>
              </mc:Choice>
              <mc:Fallback>
                <p:oleObj name="Bitmap Image" r:id="rId7" imgW="866896" imgH="8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3954" y="117599"/>
                        <a:ext cx="76200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 descr="CER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8" y="117599"/>
            <a:ext cx="719524" cy="7207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 i="1" u="none">
          <a:solidFill>
            <a:srgbClr val="A50021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 i="1" u="sng">
          <a:solidFill>
            <a:srgbClr val="A50021"/>
          </a:solidFill>
          <a:latin typeface="Bookman Old Style" pitchFamily="18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 i="1" u="sng">
          <a:solidFill>
            <a:srgbClr val="A50021"/>
          </a:solidFill>
          <a:latin typeface="Bookman Old Style" pitchFamily="18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 i="1" u="sng">
          <a:solidFill>
            <a:srgbClr val="A50021"/>
          </a:solidFill>
          <a:latin typeface="Bookman Old Style" pitchFamily="18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 i="1" u="sng">
          <a:solidFill>
            <a:srgbClr val="A50021"/>
          </a:solidFill>
          <a:latin typeface="Bookman Old Style" pitchFamily="18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 i="1" u="sng">
          <a:solidFill>
            <a:srgbClr val="A50021"/>
          </a:solidFill>
          <a:latin typeface="Bookman Old Style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 i="1" u="sng">
          <a:solidFill>
            <a:srgbClr val="A50021"/>
          </a:solidFill>
          <a:latin typeface="Bookman Old Style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 i="1" u="sng">
          <a:solidFill>
            <a:srgbClr val="A50021"/>
          </a:solidFill>
          <a:latin typeface="Bookman Old Style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 i="1" u="sng">
          <a:solidFill>
            <a:srgbClr val="A50021"/>
          </a:solidFill>
          <a:latin typeface="Bookman Old Style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Wingdings" charset="0"/>
        <a:buChar char="v"/>
        <a:defRPr sz="2000" b="1">
          <a:solidFill>
            <a:srgbClr val="3333FF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o"/>
        <a:defRPr b="1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1600">
          <a:solidFill>
            <a:srgbClr val="008000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 i="1">
          <a:solidFill>
            <a:schemeClr val="tx2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89012" y="76200"/>
            <a:ext cx="742494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14400"/>
            <a:ext cx="8382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553200"/>
            <a:ext cx="243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100">
                <a:latin typeface="Times New Roman" pitchFamily="18" charset="0"/>
                <a:ea typeface="+mn-ea"/>
              </a:defRPr>
            </a:lvl1pPr>
          </a:lstStyle>
          <a:p>
            <a:r>
              <a:rPr lang="en-US" dirty="0" smtClean="0"/>
              <a:t>October 4, 2011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553200"/>
            <a:ext cx="426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100">
                <a:latin typeface="Times New Roman" pitchFamily="18" charset="0"/>
                <a:ea typeface="+mn-ea"/>
              </a:defRPr>
            </a:lvl1pPr>
          </a:lstStyle>
          <a:p>
            <a:r>
              <a:rPr lang="en-US" dirty="0" smtClean="0"/>
              <a:t>B. Auchmann, TE-MSC-MDT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FD755AEF-9DC5-354D-9EBE-8B71449914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46" name="Text Box 22"/>
          <p:cNvSpPr txBox="1">
            <a:spLocks noChangeArrowheads="1"/>
          </p:cNvSpPr>
          <p:nvPr/>
        </p:nvSpPr>
        <p:spPr bwMode="auto">
          <a:xfrm>
            <a:off x="4724400" y="533400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2400">
              <a:solidFill>
                <a:srgbClr val="FF0000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1053" name="Text Box 29"/>
          <p:cNvSpPr txBox="1">
            <a:spLocks noChangeArrowheads="1"/>
          </p:cNvSpPr>
          <p:nvPr/>
        </p:nvSpPr>
        <p:spPr bwMode="auto">
          <a:xfrm flipH="1" flipV="1">
            <a:off x="6065838" y="6000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1800" b="1">
              <a:solidFill>
                <a:srgbClr val="3333FF"/>
              </a:solidFill>
              <a:latin typeface="Arial Unicode MS" pitchFamily="34" charset="-128"/>
              <a:ea typeface="+mn-ea"/>
            </a:endParaRPr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auto">
          <a:xfrm>
            <a:off x="457200" y="228600"/>
            <a:ext cx="83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ts val="4800"/>
              </a:lnSpc>
              <a:defRPr/>
            </a:pPr>
            <a:endParaRPr lang="en-US" sz="6000">
              <a:solidFill>
                <a:srgbClr val="0000FF"/>
              </a:solidFill>
              <a:latin typeface="FermiLgo" pitchFamily="2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12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336629"/>
              </p:ext>
            </p:extLst>
          </p:nvPr>
        </p:nvGraphicFramePr>
        <p:xfrm>
          <a:off x="8313954" y="117599"/>
          <a:ext cx="7620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7" name="Bitmap Image" r:id="rId8" imgW="866896" imgH="819048" progId="PBrush">
                  <p:embed/>
                </p:oleObj>
              </mc:Choice>
              <mc:Fallback>
                <p:oleObj name="Bitmap Image" r:id="rId8" imgW="866896" imgH="81904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3954" y="117599"/>
                        <a:ext cx="76200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 descr="CER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8" y="117599"/>
            <a:ext cx="719524" cy="7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 i="1" u="none">
          <a:solidFill>
            <a:srgbClr val="A50021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 i="1" u="sng">
          <a:solidFill>
            <a:srgbClr val="A50021"/>
          </a:solidFill>
          <a:latin typeface="Bookman Old Style" pitchFamily="18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 i="1" u="sng">
          <a:solidFill>
            <a:srgbClr val="A50021"/>
          </a:solidFill>
          <a:latin typeface="Bookman Old Style" pitchFamily="18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 i="1" u="sng">
          <a:solidFill>
            <a:srgbClr val="A50021"/>
          </a:solidFill>
          <a:latin typeface="Bookman Old Style" pitchFamily="18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 i="1" u="sng">
          <a:solidFill>
            <a:srgbClr val="A50021"/>
          </a:solidFill>
          <a:latin typeface="Bookman Old Style" pitchFamily="18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 i="1" u="sng">
          <a:solidFill>
            <a:srgbClr val="A50021"/>
          </a:solidFill>
          <a:latin typeface="Bookman Old Style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 i="1" u="sng">
          <a:solidFill>
            <a:srgbClr val="A50021"/>
          </a:solidFill>
          <a:latin typeface="Bookman Old Style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 i="1" u="sng">
          <a:solidFill>
            <a:srgbClr val="A50021"/>
          </a:solidFill>
          <a:latin typeface="Bookman Old Style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 i="1" u="sng">
          <a:solidFill>
            <a:srgbClr val="A50021"/>
          </a:solidFill>
          <a:latin typeface="Bookman Old Style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Wingdings" charset="0"/>
        <a:buChar char="v"/>
        <a:defRPr sz="2000" b="1">
          <a:solidFill>
            <a:srgbClr val="3333FF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o"/>
        <a:defRPr b="1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1600">
          <a:solidFill>
            <a:srgbClr val="008000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 i="1">
          <a:solidFill>
            <a:schemeClr val="tx2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1.wdp"/><Relationship Id="rId5" Type="http://schemas.openxmlformats.org/officeDocument/2006/relationships/image" Target="../media/image12.pn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81" y="1761303"/>
            <a:ext cx="8956807" cy="1470025"/>
          </a:xfrm>
        </p:spPr>
        <p:txBody>
          <a:bodyPr/>
          <a:lstStyle/>
          <a:p>
            <a:r>
              <a:rPr lang="en-US" dirty="0"/>
              <a:t>Preliminary field </a:t>
            </a:r>
            <a:r>
              <a:rPr lang="en-US" dirty="0" smtClean="0"/>
              <a:t>quality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quench margins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8332" y="3243810"/>
            <a:ext cx="7658307" cy="361419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B. </a:t>
            </a:r>
            <a:r>
              <a:rPr lang="en-US" sz="1800" dirty="0" smtClean="0">
                <a:solidFill>
                  <a:schemeClr val="tx1"/>
                </a:solidFill>
              </a:rPr>
              <a:t>Auchmann, TE-MSC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on behalf of the CERN-FNAL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520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42447"/>
            <a:ext cx="8305800" cy="5715000"/>
          </a:xfrm>
        </p:spPr>
        <p:txBody>
          <a:bodyPr/>
          <a:lstStyle/>
          <a:p>
            <a:pPr>
              <a:defRPr/>
            </a:pPr>
            <a:r>
              <a:rPr lang="en-US" dirty="0"/>
              <a:t>Beam-dynamics boundary conditions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see </a:t>
            </a:r>
            <a:r>
              <a:rPr lang="en-US" dirty="0"/>
              <a:t>talk by B. </a:t>
            </a:r>
            <a:r>
              <a:rPr lang="en-US" dirty="0" err="1"/>
              <a:t>Holzer</a:t>
            </a:r>
            <a:r>
              <a:rPr lang="en-US" dirty="0"/>
              <a:t>:</a:t>
            </a:r>
          </a:p>
          <a:p>
            <a:pPr lvl="1">
              <a:defRPr/>
            </a:pPr>
            <a:r>
              <a:rPr lang="en-US" i="1" dirty="0" smtClean="0"/>
              <a:t>B</a:t>
            </a:r>
            <a:r>
              <a:rPr lang="en-US" baseline="-25000" dirty="0" smtClean="0"/>
              <a:t>1</a:t>
            </a:r>
            <a:r>
              <a:rPr lang="en-US" dirty="0" smtClean="0"/>
              <a:t> matches MB.</a:t>
            </a:r>
          </a:p>
          <a:p>
            <a:pPr lvl="1">
              <a:defRPr/>
            </a:pPr>
            <a:r>
              <a:rPr lang="en-US" dirty="0" smtClean="0"/>
              <a:t>|</a:t>
            </a:r>
            <a:r>
              <a:rPr lang="en-US" i="1" dirty="0"/>
              <a:t>b</a:t>
            </a:r>
            <a:r>
              <a:rPr lang="en-US" baseline="-25000" dirty="0"/>
              <a:t>3</a:t>
            </a:r>
            <a:r>
              <a:rPr lang="en-US" dirty="0"/>
              <a:t>| </a:t>
            </a:r>
            <a:r>
              <a:rPr lang="en-US" dirty="0" smtClean="0"/>
              <a:t>below </a:t>
            </a:r>
            <a:r>
              <a:rPr lang="en-US" dirty="0"/>
              <a:t>20 </a:t>
            </a:r>
            <a:r>
              <a:rPr lang="en-US" dirty="0" smtClean="0"/>
              <a:t>units, correctable by spool</a:t>
            </a:r>
            <a:r>
              <a:rPr lang="en-US" dirty="0"/>
              <a:t>-piece </a:t>
            </a:r>
            <a:r>
              <a:rPr lang="en-US" dirty="0" smtClean="0"/>
              <a:t>correctors.</a:t>
            </a:r>
          </a:p>
          <a:p>
            <a:pPr lvl="1">
              <a:defRPr/>
            </a:pPr>
            <a:r>
              <a:rPr lang="en-US" dirty="0"/>
              <a:t>|</a:t>
            </a:r>
            <a:r>
              <a:rPr lang="en-US" i="1" dirty="0" smtClean="0"/>
              <a:t>b</a:t>
            </a:r>
            <a:r>
              <a:rPr lang="en-US" baseline="-25000" dirty="0" smtClean="0"/>
              <a:t>2</a:t>
            </a:r>
            <a:r>
              <a:rPr lang="en-US" dirty="0" smtClean="0"/>
              <a:t>| </a:t>
            </a:r>
            <a:r>
              <a:rPr lang="en-US" dirty="0"/>
              <a:t>below </a:t>
            </a:r>
            <a:r>
              <a:rPr lang="en-US" dirty="0" smtClean="0"/>
              <a:t>16 units.</a:t>
            </a:r>
          </a:p>
          <a:p>
            <a:pPr lvl="1">
              <a:defRPr/>
            </a:pPr>
            <a:r>
              <a:rPr lang="en-US" dirty="0"/>
              <a:t>|</a:t>
            </a:r>
            <a:r>
              <a:rPr lang="en-US" i="1" dirty="0" smtClean="0"/>
              <a:t>b</a:t>
            </a:r>
            <a:r>
              <a:rPr lang="en-US" baseline="-25000" dirty="0" smtClean="0"/>
              <a:t>5</a:t>
            </a:r>
            <a:r>
              <a:rPr lang="en-US" dirty="0" smtClean="0"/>
              <a:t>| </a:t>
            </a:r>
            <a:r>
              <a:rPr lang="en-US" dirty="0"/>
              <a:t>below </a:t>
            </a:r>
            <a:r>
              <a:rPr lang="en-US" dirty="0" smtClean="0"/>
              <a:t>5 units</a:t>
            </a:r>
            <a:r>
              <a:rPr lang="en-US" dirty="0"/>
              <a:t>.</a:t>
            </a:r>
          </a:p>
          <a:p>
            <a:pPr lvl="1">
              <a:defRPr/>
            </a:pPr>
            <a:r>
              <a:rPr lang="en-US" dirty="0" smtClean="0"/>
              <a:t>…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to </a:t>
            </a:r>
            <a:r>
              <a:rPr lang="en-US" dirty="0"/>
              <a:t>be confirmed </a:t>
            </a:r>
            <a:r>
              <a:rPr lang="en-US" dirty="0" smtClean="0"/>
              <a:t>by </a:t>
            </a:r>
            <a:r>
              <a:rPr lang="en-US" dirty="0"/>
              <a:t>B. </a:t>
            </a:r>
            <a:r>
              <a:rPr lang="en-US" dirty="0" err="1"/>
              <a:t>Holzer</a:t>
            </a:r>
            <a:r>
              <a:rPr lang="en-US" dirty="0"/>
              <a:t> for updated error tables</a:t>
            </a:r>
            <a:r>
              <a:rPr lang="en-US" dirty="0" smtClean="0"/>
              <a:t>.</a:t>
            </a:r>
          </a:p>
          <a:p>
            <a:pPr>
              <a:defRPr/>
            </a:pPr>
            <a:r>
              <a:rPr lang="en-US" dirty="0" smtClean="0"/>
              <a:t>We can deliver with </a:t>
            </a:r>
          </a:p>
          <a:p>
            <a:pPr lvl="1">
              <a:defRPr/>
            </a:pPr>
            <a:r>
              <a:rPr lang="en-US" dirty="0" smtClean="0"/>
              <a:t>trim power converter,</a:t>
            </a:r>
          </a:p>
          <a:p>
            <a:pPr lvl="1">
              <a:defRPr/>
            </a:pPr>
            <a:r>
              <a:rPr lang="en-US" dirty="0" smtClean="0"/>
              <a:t>part</a:t>
            </a:r>
            <a:r>
              <a:rPr lang="en-US" dirty="0"/>
              <a:t>-compensation in coil geometry, 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reduction of filament diameter,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passive </a:t>
            </a:r>
            <a:r>
              <a:rPr lang="en-US" dirty="0"/>
              <a:t>persistent-current compensation, </a:t>
            </a:r>
          </a:p>
          <a:p>
            <a:pPr lvl="1">
              <a:defRPr/>
            </a:pPr>
            <a:r>
              <a:rPr lang="en-US" dirty="0" smtClean="0"/>
              <a:t>adapted </a:t>
            </a:r>
            <a:r>
              <a:rPr lang="en-US" dirty="0" err="1"/>
              <a:t>precycle</a:t>
            </a:r>
            <a:r>
              <a:rPr lang="en-US" dirty="0"/>
              <a:t> (trim power converter)</a:t>
            </a:r>
            <a:r>
              <a:rPr lang="en-US" dirty="0" smtClean="0"/>
              <a:t>, </a:t>
            </a:r>
          </a:p>
          <a:p>
            <a:pPr lvl="1">
              <a:defRPr/>
            </a:pPr>
            <a:r>
              <a:rPr lang="en-US" dirty="0"/>
              <a:t>and </a:t>
            </a:r>
            <a:r>
              <a:rPr lang="en-US" dirty="0" smtClean="0"/>
              <a:t>cored </a:t>
            </a:r>
            <a:r>
              <a:rPr lang="en-US" dirty="0"/>
              <a:t>cable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Quality Requirements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755AEF-9DC5-354D-9EBE-8B71449914B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65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Magnet Protection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942" y="932970"/>
            <a:ext cx="8305800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Design goals: </a:t>
            </a:r>
          </a:p>
          <a:p>
            <a:pPr lvl="1">
              <a:defRPr/>
            </a:pPr>
            <a:r>
              <a:rPr lang="en-US" sz="1600" dirty="0" smtClean="0"/>
              <a:t>Max. 400 K (to be discussed).</a:t>
            </a:r>
          </a:p>
          <a:p>
            <a:pPr lvl="1">
              <a:defRPr/>
            </a:pPr>
            <a:r>
              <a:rPr lang="en-US" sz="1600" dirty="0" smtClean="0"/>
              <a:t>Redundant heater systems.</a:t>
            </a:r>
          </a:p>
          <a:p>
            <a:pPr lvl="1">
              <a:defRPr/>
            </a:pPr>
            <a:r>
              <a:rPr lang="en-US" sz="1600" dirty="0" smtClean="0"/>
              <a:t>Robust (enough) detection thresholds</a:t>
            </a:r>
            <a:r>
              <a:rPr lang="en-US" sz="1600" dirty="0" smtClean="0"/>
              <a:t>.</a:t>
            </a:r>
          </a:p>
          <a:p>
            <a:pPr>
              <a:defRPr/>
            </a:pPr>
            <a:r>
              <a:rPr lang="en-US" dirty="0" smtClean="0"/>
              <a:t>Challenge:</a:t>
            </a:r>
          </a:p>
          <a:p>
            <a:pPr lvl="1">
              <a:defRPr/>
            </a:pPr>
            <a:r>
              <a:rPr lang="en-US" dirty="0" smtClean="0"/>
              <a:t>Large temperature margin </a:t>
            </a:r>
            <a:br>
              <a:rPr lang="en-US" dirty="0" smtClean="0"/>
            </a:br>
            <a:r>
              <a:rPr lang="en-US" dirty="0" smtClean="0"/>
              <a:t>in outer layer.</a:t>
            </a:r>
          </a:p>
          <a:p>
            <a:pPr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2DF2EA-0E83-034A-8359-FB269BEFE124}" type="slidenum">
              <a:rPr lang="en-US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 descr="Screen shot 2011-05-05 at 8.21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261" y="838200"/>
            <a:ext cx="3115098" cy="2467715"/>
          </a:xfrm>
          <a:prstGeom prst="rect">
            <a:avLst/>
          </a:prstGeom>
        </p:spPr>
      </p:pic>
      <p:pic>
        <p:nvPicPr>
          <p:cNvPr id="7" name="Picture 6" descr="6Block_1in1_quench_100perc_heater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69" y="3752199"/>
            <a:ext cx="3485918" cy="2613343"/>
          </a:xfrm>
          <a:prstGeom prst="rect">
            <a:avLst/>
          </a:prstGeom>
        </p:spPr>
      </p:pic>
      <p:pic>
        <p:nvPicPr>
          <p:cNvPr id="8" name="Picture 7" descr="temperaturemargi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872" y="3931895"/>
            <a:ext cx="3485918" cy="261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4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Margins to Quench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755AEF-9DC5-354D-9EBE-8B71449914B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37532" y="3431248"/>
            <a:ext cx="13972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Margin on </a:t>
            </a:r>
            <a:r>
              <a:rPr lang="en-US" sz="1000" dirty="0" err="1" smtClean="0"/>
              <a:t>loadline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1493618" y="6372079"/>
            <a:ext cx="16850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Strand enthalpy margin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6123721" y="6372079"/>
            <a:ext cx="1620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Cable enthalpy margin</a:t>
            </a:r>
            <a:br>
              <a:rPr lang="en-US" sz="1000" dirty="0" smtClean="0"/>
            </a:br>
            <a:r>
              <a:rPr lang="en-US" sz="1000" dirty="0" smtClean="0"/>
              <a:t>with resin</a:t>
            </a:r>
            <a:endParaRPr lang="en-US" sz="1000" dirty="0"/>
          </a:p>
        </p:txBody>
      </p:sp>
      <p:pic>
        <p:nvPicPr>
          <p:cNvPr id="18" name="Picture 17" descr="Screen Shot 2012-05-24 at 17.23.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9" r="1136"/>
          <a:stretch/>
        </p:blipFill>
        <p:spPr>
          <a:xfrm>
            <a:off x="250988" y="904539"/>
            <a:ext cx="3482419" cy="2570652"/>
          </a:xfrm>
          <a:prstGeom prst="rect">
            <a:avLst/>
          </a:prstGeom>
        </p:spPr>
      </p:pic>
      <p:pic>
        <p:nvPicPr>
          <p:cNvPr id="19" name="Picture 18" descr="Screen Shot 2012-05-24 at 17.22.5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" r="163"/>
          <a:stretch/>
        </p:blipFill>
        <p:spPr>
          <a:xfrm>
            <a:off x="4744789" y="838200"/>
            <a:ext cx="3585561" cy="2591271"/>
          </a:xfrm>
          <a:prstGeom prst="rect">
            <a:avLst/>
          </a:prstGeom>
        </p:spPr>
      </p:pic>
      <p:pic>
        <p:nvPicPr>
          <p:cNvPr id="20" name="Picture 19" descr="Screen Shot 2012-05-24 at 17.22.4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"/>
          <a:stretch/>
        </p:blipFill>
        <p:spPr>
          <a:xfrm>
            <a:off x="250988" y="3753285"/>
            <a:ext cx="3482419" cy="2554019"/>
          </a:xfrm>
          <a:prstGeom prst="rect">
            <a:avLst/>
          </a:prstGeom>
        </p:spPr>
      </p:pic>
      <p:pic>
        <p:nvPicPr>
          <p:cNvPr id="22" name="Picture 21" descr="Screen Shot 2012-05-24 at 17.22.2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r="1181"/>
          <a:stretch/>
        </p:blipFill>
        <p:spPr>
          <a:xfrm>
            <a:off x="4744789" y="3720283"/>
            <a:ext cx="3571627" cy="26893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23721" y="3429471"/>
            <a:ext cx="14798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Temperature margin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30665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Transfer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210" y="837247"/>
            <a:ext cx="8503086" cy="5715000"/>
          </a:xfrm>
        </p:spPr>
        <p:txBody>
          <a:bodyPr/>
          <a:lstStyle/>
          <a:p>
            <a:pPr>
              <a:defRPr/>
            </a:pPr>
            <a:r>
              <a:rPr lang="en-US" sz="1800" dirty="0" smtClean="0"/>
              <a:t>A discrepancy between MB and 11 T is inevitable:</a:t>
            </a:r>
            <a:endParaRPr lang="en-US" sz="1800" dirty="0"/>
          </a:p>
          <a:p>
            <a:pPr lvl="1">
              <a:defRPr/>
            </a:pPr>
            <a:r>
              <a:rPr lang="en-US" sz="1600" dirty="0" smtClean="0"/>
              <a:t>More turns than MB (56 vs. 40) 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/>
              <a:t> 11 T dipole is stronger low field.</a:t>
            </a:r>
          </a:p>
          <a:p>
            <a:pPr lvl="1">
              <a:defRPr/>
            </a:pPr>
            <a:r>
              <a:rPr lang="en-US" sz="1600" dirty="0" smtClean="0"/>
              <a:t>More saturation 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/>
              <a:t> reduction of transfer function at high field.</a:t>
            </a:r>
          </a:p>
          <a:p>
            <a:pPr eaLnBrk="1" hangingPunct="1">
              <a:defRPr/>
            </a:pPr>
            <a:endParaRPr lang="en-US" sz="1800" dirty="0" smtClean="0"/>
          </a:p>
          <a:p>
            <a:pPr eaLnBrk="1" hangingPunct="1">
              <a:defRPr/>
            </a:pPr>
            <a:endParaRPr lang="en-US" sz="1800" dirty="0" smtClean="0"/>
          </a:p>
          <a:p>
            <a:pPr eaLnBrk="1" hangingPunct="1">
              <a:defRPr/>
            </a:pPr>
            <a:endParaRPr lang="en-US" sz="1800" dirty="0" smtClean="0"/>
          </a:p>
          <a:p>
            <a:pPr eaLnBrk="1" hangingPunct="1">
              <a:defRPr/>
            </a:pPr>
            <a:endParaRPr lang="en-US" sz="1800" dirty="0" smtClean="0"/>
          </a:p>
          <a:p>
            <a:pPr eaLnBrk="1" hangingPunct="1">
              <a:defRPr/>
            </a:pPr>
            <a:endParaRPr lang="en-US" sz="1800" dirty="0" smtClean="0"/>
          </a:p>
          <a:p>
            <a:pPr eaLnBrk="1" hangingPunct="1">
              <a:defRPr/>
            </a:pPr>
            <a:endParaRPr lang="en-US" sz="1800" dirty="0" smtClean="0"/>
          </a:p>
          <a:p>
            <a:pPr eaLnBrk="1" hangingPunct="1">
              <a:defRPr/>
            </a:pPr>
            <a:endParaRPr lang="en-US" sz="1800" dirty="0" smtClean="0"/>
          </a:p>
          <a:p>
            <a:pPr eaLnBrk="1" hangingPunct="1">
              <a:defRPr/>
            </a:pPr>
            <a:endParaRPr lang="en-US" sz="1800" dirty="0" smtClean="0"/>
          </a:p>
          <a:p>
            <a:pPr eaLnBrk="1" hangingPunct="1">
              <a:defRPr/>
            </a:pPr>
            <a:endParaRPr lang="en-US" sz="1800" dirty="0" smtClean="0"/>
          </a:p>
          <a:p>
            <a:pPr eaLnBrk="1" hangingPunct="1">
              <a:defRPr/>
            </a:pPr>
            <a:endParaRPr lang="en-US" sz="1800" dirty="0" smtClean="0"/>
          </a:p>
          <a:p>
            <a:pPr eaLnBrk="1" hangingPunct="1">
              <a:defRPr/>
            </a:pPr>
            <a:r>
              <a:rPr lang="en-US" sz="1800" dirty="0" smtClean="0"/>
              <a:t>Remedy:</a:t>
            </a:r>
          </a:p>
          <a:p>
            <a:pPr lvl="1">
              <a:defRPr/>
            </a:pPr>
            <a:r>
              <a:rPr lang="en-US" sz="1600" dirty="0" smtClean="0"/>
              <a:t>No space for correctors (~ 1 m MCBC/MCBY needed).</a:t>
            </a:r>
          </a:p>
          <a:p>
            <a:pPr lvl="1">
              <a:defRPr/>
            </a:pPr>
            <a:r>
              <a:rPr lang="en-US" sz="1600" dirty="0" smtClean="0"/>
              <a:t>300 A trim power converter. </a:t>
            </a:r>
            <a:br>
              <a:rPr lang="en-US" sz="1600" dirty="0" smtClean="0"/>
            </a:br>
            <a:r>
              <a:rPr lang="en-US" sz="1600" dirty="0" smtClean="0"/>
              <a:t>Preferred: </a:t>
            </a:r>
            <a:r>
              <a:rPr lang="en-US" sz="1600" dirty="0" err="1" smtClean="0"/>
              <a:t>monopolar</a:t>
            </a:r>
            <a:r>
              <a:rPr lang="en-US" sz="1600" dirty="0" smtClean="0"/>
              <a:t> to avoid voltage peaks that perturb QPS.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79B5DE-A421-AB4A-AD66-66C576091AA9}" type="slidenum">
              <a:rPr lang="en-US"/>
              <a:pPr>
                <a:defRPr/>
              </a:pPr>
              <a:t>2</a:t>
            </a:fld>
            <a:endParaRPr lang="en-US"/>
          </a:p>
        </p:txBody>
      </p:sp>
      <p:pic>
        <p:nvPicPr>
          <p:cNvPr id="410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78" y="1819637"/>
            <a:ext cx="5422281" cy="314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creen Shot 2011-10-02 at 20.22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611" y="3800391"/>
            <a:ext cx="5468685" cy="1601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2274" y="5125139"/>
            <a:ext cx="1980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Courtesy of H. </a:t>
            </a:r>
            <a:r>
              <a:rPr lang="en-US" sz="1200" dirty="0" err="1"/>
              <a:t>Thiessen</a:t>
            </a:r>
            <a:r>
              <a:rPr lang="en-US" sz="1200" dirty="0"/>
              <a:t> </a:t>
            </a:r>
          </a:p>
        </p:txBody>
      </p:sp>
      <p:pic>
        <p:nvPicPr>
          <p:cNvPr id="7" name="Picture 6" descr="Screen Shot 2011-10-04 at 11.12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571" y="2103947"/>
            <a:ext cx="1742157" cy="1118020"/>
          </a:xfrm>
          <a:prstGeom prst="rect">
            <a:avLst/>
          </a:prstGeom>
        </p:spPr>
      </p:pic>
      <p:pic>
        <p:nvPicPr>
          <p:cNvPr id="8" name="Picture 7" descr="Screen Shot 2011-10-04 at 11.15.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3853" r="5239" b="5632"/>
          <a:stretch/>
        </p:blipFill>
        <p:spPr>
          <a:xfrm>
            <a:off x="7345530" y="1980442"/>
            <a:ext cx="1791408" cy="13211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13376" y="3221967"/>
            <a:ext cx="56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24676" y="324656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 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1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Coil and Yoke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338" y="1052280"/>
            <a:ext cx="8615957" cy="5715000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 smtClean="0"/>
          </a:p>
          <a:p>
            <a:pPr marL="0" indent="0" eaLnBrk="1" hangingPunct="1">
              <a:buNone/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Coil geometric </a:t>
            </a:r>
            <a:r>
              <a:rPr lang="en-US" dirty="0" err="1" smtClean="0"/>
              <a:t>multipoles</a:t>
            </a:r>
            <a:r>
              <a:rPr lang="en-US" dirty="0" smtClean="0"/>
              <a:t> &lt; 1 unit @ 17 mm.</a:t>
            </a:r>
          </a:p>
          <a:p>
            <a:pPr eaLnBrk="1" hangingPunct="1">
              <a:defRPr/>
            </a:pPr>
            <a:r>
              <a:rPr lang="en-US" dirty="0" smtClean="0"/>
              <a:t>Yoke design</a:t>
            </a:r>
          </a:p>
          <a:p>
            <a:pPr lvl="1">
              <a:defRPr/>
            </a:pPr>
            <a:r>
              <a:rPr lang="en-US" dirty="0" smtClean="0"/>
              <a:t>The cut-outs on top of the aperture reduce the </a:t>
            </a:r>
            <a:r>
              <a:rPr lang="en-US" i="1" dirty="0" smtClean="0"/>
              <a:t>b</a:t>
            </a:r>
            <a:r>
              <a:rPr lang="en-US" baseline="-25000" dirty="0" smtClean="0"/>
              <a:t>3</a:t>
            </a:r>
            <a:r>
              <a:rPr lang="en-US" dirty="0" smtClean="0"/>
              <a:t> variation by 4.7 units as compared to a circular shape.</a:t>
            </a:r>
          </a:p>
          <a:p>
            <a:pPr lvl="1">
              <a:defRPr/>
            </a:pPr>
            <a:r>
              <a:rPr lang="en-US" dirty="0" smtClean="0"/>
              <a:t>The holes in the yoke reduce the </a:t>
            </a:r>
            <a:r>
              <a:rPr lang="en-US" i="1" dirty="0" smtClean="0"/>
              <a:t>b</a:t>
            </a:r>
            <a:r>
              <a:rPr lang="en-US" baseline="-25000" dirty="0" smtClean="0"/>
              <a:t>3</a:t>
            </a:r>
            <a:r>
              <a:rPr lang="en-US" dirty="0" smtClean="0"/>
              <a:t> variation by 2.4 units. </a:t>
            </a:r>
          </a:p>
          <a:p>
            <a:pPr lvl="1">
              <a:defRPr/>
            </a:pPr>
            <a:r>
              <a:rPr lang="en-US" dirty="0" smtClean="0"/>
              <a:t>The two holes in the yoke insert reduce the </a:t>
            </a:r>
            <a:r>
              <a:rPr lang="en-US" i="1" dirty="0" smtClean="0"/>
              <a:t>b</a:t>
            </a:r>
            <a:r>
              <a:rPr lang="en-US" baseline="-25000" dirty="0" smtClean="0"/>
              <a:t>2</a:t>
            </a:r>
            <a:r>
              <a:rPr lang="en-US" dirty="0" smtClean="0"/>
              <a:t> variation from 16 to 12 units. </a:t>
            </a:r>
          </a:p>
          <a:p>
            <a:pPr lvl="1">
              <a:defRPr/>
            </a:pPr>
            <a:r>
              <a:rPr lang="en-US" dirty="0" smtClean="0"/>
              <a:t>Remedy for </a:t>
            </a:r>
            <a:r>
              <a:rPr lang="en-US" i="1" dirty="0" smtClean="0"/>
              <a:t>b</a:t>
            </a:r>
            <a:r>
              <a:rPr lang="en-US" baseline="-25000" dirty="0" smtClean="0"/>
              <a:t>2</a:t>
            </a:r>
            <a:r>
              <a:rPr lang="en-US" dirty="0" smtClean="0"/>
              <a:t>: thinner collars are being studied.</a:t>
            </a: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A6AD53-734A-FE4B-A218-DFA73493C171}" type="slidenum">
              <a:rPr lang="en-US"/>
              <a:pPr>
                <a:defRPr/>
              </a:pPr>
              <a:t>3</a:t>
            </a:fld>
            <a:endParaRPr lang="en-US"/>
          </a:p>
        </p:txBody>
      </p:sp>
      <p:pic>
        <p:nvPicPr>
          <p:cNvPr id="6148" name="Picture 6" descr="Screen Shot 2011-09-29 at 17.41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8" t="11504"/>
          <a:stretch>
            <a:fillRect/>
          </a:stretch>
        </p:blipFill>
        <p:spPr bwMode="auto">
          <a:xfrm>
            <a:off x="294323" y="1532892"/>
            <a:ext cx="2234565" cy="175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 descr="Screen Shot 2011-09-29 at 18.41.4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842" y="1015684"/>
            <a:ext cx="2828925" cy="285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Twin_mue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2085" y="1075517"/>
            <a:ext cx="3230297" cy="242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7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97973"/>
            <a:ext cx="8305800" cy="5195455"/>
          </a:xfrm>
        </p:spPr>
        <p:txBody>
          <a:bodyPr/>
          <a:lstStyle/>
          <a:p>
            <a:r>
              <a:rPr lang="en-US" sz="1800" dirty="0" smtClean="0"/>
              <a:t>3-D integrated harmonics vs. 2-D harmonics @ </a:t>
            </a:r>
            <a:r>
              <a:rPr lang="en-US" sz="1800" i="1" dirty="0" err="1" smtClean="0"/>
              <a:t>I</a:t>
            </a:r>
            <a:r>
              <a:rPr lang="en-US" sz="1800" baseline="-25000" dirty="0" err="1" smtClean="0"/>
              <a:t>nom</a:t>
            </a:r>
            <a:endParaRPr lang="en-US" sz="1800" dirty="0" smtClean="0"/>
          </a:p>
          <a:p>
            <a:pPr lvl="1"/>
            <a:r>
              <a:rPr lang="en-US" sz="1600" dirty="0" smtClean="0"/>
              <a:t>Optimized 3-D coil design.</a:t>
            </a:r>
          </a:p>
          <a:p>
            <a:pPr lvl="1"/>
            <a:r>
              <a:rPr lang="en-US" sz="1600" dirty="0" smtClean="0"/>
              <a:t>Extending the yoke over the ends reduces </a:t>
            </a:r>
            <a:r>
              <a:rPr lang="en-US" sz="1600" i="1" dirty="0" smtClean="0"/>
              <a:t>b</a:t>
            </a:r>
            <a:r>
              <a:rPr lang="en-US" sz="1600" baseline="-25000" dirty="0" smtClean="0"/>
              <a:t>2</a:t>
            </a:r>
            <a:r>
              <a:rPr lang="en-US" sz="1600" dirty="0"/>
              <a:t>!</a:t>
            </a:r>
            <a:endParaRPr lang="en-US" sz="1600" dirty="0" smtClean="0"/>
          </a:p>
          <a:p>
            <a:pPr lvl="1"/>
            <a:r>
              <a:rPr lang="en-US" sz="1600" dirty="0" smtClean="0"/>
              <a:t>Need to control winding accuracy.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3-D Field Quality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755AEF-9DC5-354D-9EBE-8B71449914B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022" y="2441667"/>
            <a:ext cx="2953923" cy="242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131141"/>
              </p:ext>
            </p:extLst>
          </p:nvPr>
        </p:nvGraphicFramePr>
        <p:xfrm>
          <a:off x="5772165" y="2284912"/>
          <a:ext cx="2920107" cy="24688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39891"/>
                <a:gridCol w="799776"/>
                <a:gridCol w="740220"/>
                <a:gridCol w="740220"/>
              </a:tblGrid>
              <a:tr h="257000">
                <a:tc>
                  <a:txBody>
                    <a:bodyPr/>
                    <a:lstStyle/>
                    <a:p>
                      <a:endParaRPr lang="en-US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2-D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3-D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3-D</a:t>
                      </a:r>
                      <a:endParaRPr lang="en-US" sz="1200" dirty="0"/>
                    </a:p>
                  </a:txBody>
                  <a:tcPr/>
                </a:tc>
              </a:tr>
              <a:tr h="257000">
                <a:tc>
                  <a:txBody>
                    <a:bodyPr/>
                    <a:lstStyle/>
                    <a:p>
                      <a:r>
                        <a:rPr lang="en-US" sz="1200" b="1" baseline="-25000" dirty="0" smtClean="0">
                          <a:solidFill>
                            <a:schemeClr val="tx1"/>
                          </a:solidFill>
                        </a:rPr>
                        <a:t>cutback</a:t>
                      </a:r>
                      <a:endParaRPr lang="en-US" sz="12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n/a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yes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no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57000">
                <a:tc>
                  <a:txBody>
                    <a:bodyPr/>
                    <a:lstStyle/>
                    <a:p>
                      <a:r>
                        <a:rPr lang="en-US" sz="1200" b="1" i="1" baseline="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200" b="1" baseline="-25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2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11.212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11.225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11.233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57000">
                <a:tc>
                  <a:txBody>
                    <a:bodyPr/>
                    <a:lstStyle/>
                    <a:p>
                      <a:r>
                        <a:rPr lang="en-US" sz="1200" b="1" i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r>
                        <a:rPr lang="en-US" sz="1200" b="1" baseline="-25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1200" b="1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14.6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15.6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-9.4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57000"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b</a:t>
                      </a:r>
                      <a:r>
                        <a:rPr lang="en-US" sz="1200" baseline="-25000" dirty="0" smtClean="0"/>
                        <a:t>3</a:t>
                      </a:r>
                      <a:endParaRPr lang="en-US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7.4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9.0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9.0</a:t>
                      </a:r>
                      <a:endParaRPr lang="en-US" sz="1200" dirty="0" smtClean="0"/>
                    </a:p>
                  </a:txBody>
                  <a:tcPr/>
                </a:tc>
              </a:tr>
              <a:tr h="257000"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b</a:t>
                      </a:r>
                      <a:r>
                        <a:rPr lang="en-US" sz="1200" baseline="-25000" dirty="0" smtClean="0"/>
                        <a:t>5</a:t>
                      </a:r>
                      <a:endParaRPr lang="en-US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1.1</a:t>
                      </a:r>
                      <a:endParaRPr lang="en-US" sz="1200" dirty="0"/>
                    </a:p>
                  </a:txBody>
                  <a:tcPr/>
                </a:tc>
              </a:tr>
              <a:tr h="257000"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b</a:t>
                      </a:r>
                      <a:r>
                        <a:rPr lang="en-US" sz="1200" baseline="-25000" dirty="0" smtClean="0"/>
                        <a:t>7</a:t>
                      </a:r>
                      <a:endParaRPr lang="en-US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-0.1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</a:t>
                      </a:r>
                      <a:endParaRPr lang="en-US" sz="1200" dirty="0"/>
                    </a:p>
                  </a:txBody>
                  <a:tcPr/>
                </a:tc>
              </a:tr>
              <a:tr h="257000"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b</a:t>
                      </a:r>
                      <a:r>
                        <a:rPr lang="en-US" sz="1200" baseline="-25000" dirty="0" smtClean="0"/>
                        <a:t>9</a:t>
                      </a:r>
                      <a:endParaRPr lang="en-US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0.9</a:t>
                      </a:r>
                      <a:endParaRPr lang="en-US" sz="1200" dirty="0"/>
                    </a:p>
                  </a:txBody>
                  <a:tcPr/>
                </a:tc>
              </a:tr>
              <a:tr h="257000">
                <a:tc>
                  <a:txBody>
                    <a:bodyPr/>
                    <a:lstStyle/>
                    <a:p>
                      <a:r>
                        <a:rPr lang="en-US" sz="1200" i="1" baseline="0" dirty="0" smtClean="0"/>
                        <a:t>a</a:t>
                      </a:r>
                      <a:r>
                        <a:rPr lang="en-US" sz="1200" baseline="-25000" dirty="0" smtClean="0"/>
                        <a:t>1</a:t>
                      </a:r>
                      <a:endParaRPr lang="en-US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2.3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13" descr="3D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77" b="98812" l="9973" r="953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25" y="3959978"/>
            <a:ext cx="3140368" cy="2526881"/>
          </a:xfrm>
          <a:prstGeom prst="rect">
            <a:avLst/>
          </a:prstGeom>
        </p:spPr>
      </p:pic>
      <p:pic>
        <p:nvPicPr>
          <p:cNvPr id="6" name="Picture 5" descr="Screen Shot 2012-05-25 at 10.44.24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86" b="94150" l="2174" r="97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29" y="3953711"/>
            <a:ext cx="3349236" cy="290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24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18" y="1007530"/>
            <a:ext cx="8638481" cy="5715000"/>
          </a:xfrm>
        </p:spPr>
        <p:txBody>
          <a:bodyPr/>
          <a:lstStyle/>
          <a:p>
            <a:r>
              <a:rPr lang="en-US" sz="1700" dirty="0" smtClean="0"/>
              <a:t>After the ramp from the </a:t>
            </a:r>
            <a:r>
              <a:rPr lang="en-US" sz="1700" dirty="0"/>
              <a:t>pre-cycle reset current </a:t>
            </a:r>
            <a:r>
              <a:rPr lang="en-US" sz="1700" dirty="0" err="1" smtClean="0"/>
              <a:t>I</a:t>
            </a:r>
            <a:r>
              <a:rPr lang="en-US" sz="1700" baseline="-25000" dirty="0" err="1" smtClean="0"/>
              <a:t>min</a:t>
            </a:r>
            <a:r>
              <a:rPr lang="en-US" sz="1700" dirty="0" smtClean="0"/>
              <a:t> = </a:t>
            </a:r>
            <a:r>
              <a:rPr lang="en-US" sz="1700" dirty="0"/>
              <a:t>100 A </a:t>
            </a:r>
            <a:r>
              <a:rPr lang="en-US" sz="1700" dirty="0" smtClean="0"/>
              <a:t>to injection current 757 A, the change of ramp-direction has </a:t>
            </a:r>
            <a:r>
              <a:rPr lang="en-US" sz="1700" dirty="0"/>
              <a:t>not </a:t>
            </a:r>
            <a:r>
              <a:rPr lang="en-US" sz="1700" dirty="0" smtClean="0"/>
              <a:t>flipped the magnetization in the entire coil.</a:t>
            </a:r>
          </a:p>
          <a:p>
            <a:r>
              <a:rPr lang="en-US" sz="1700" dirty="0" smtClean="0"/>
              <a:t>In this regime, the impact of persistent currents on field quality is highly non-linear </a:t>
            </a:r>
            <a:r>
              <a:rPr lang="en-US" sz="1700" dirty="0" err="1" smtClean="0"/>
              <a:t>w.r.t</a:t>
            </a:r>
            <a:r>
              <a:rPr lang="en-US" sz="1700" dirty="0" smtClean="0"/>
              <a:t>. filament size and depends strongly on the pre-cycle reset current.</a:t>
            </a:r>
            <a:endParaRPr lang="en-US" sz="1700" dirty="0"/>
          </a:p>
          <a:p>
            <a:endParaRPr lang="en-US" sz="17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Persistent Currents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May 10,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755AEF-9DC5-354D-9EBE-8B71449914B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B. Auchmann TE-MSC-MDT</a:t>
            </a:r>
            <a:endParaRPr lang="en-US" dirty="0"/>
          </a:p>
        </p:txBody>
      </p:sp>
      <p:pic>
        <p:nvPicPr>
          <p:cNvPr id="7" name="Picture 6" descr="Screen Shot 2012-05-10 at 18.59.5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0" t="28297"/>
          <a:stretch/>
        </p:blipFill>
        <p:spPr>
          <a:xfrm>
            <a:off x="4809067" y="2984241"/>
            <a:ext cx="4231228" cy="28916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7566" y="5886385"/>
            <a:ext cx="41740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Figure 3: Transfer function with (red) and without (blue) persistent current effect. </a:t>
            </a:r>
            <a:endParaRPr lang="en-US" sz="1400" dirty="0">
              <a:latin typeface="Times"/>
              <a:cs typeface="Times"/>
            </a:endParaRPr>
          </a:p>
          <a:p>
            <a:endParaRPr lang="en-US" sz="1400" dirty="0"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1633" y="5875856"/>
            <a:ext cx="41740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Figure 4: Persistent-current-induced coil magnetization</a:t>
            </a:r>
            <a:br>
              <a:rPr lang="en-US" sz="1400" dirty="0" smtClean="0">
                <a:latin typeface="Times"/>
                <a:cs typeface="Times"/>
              </a:rPr>
            </a:br>
            <a:r>
              <a:rPr lang="en-US" sz="1400" dirty="0" smtClean="0">
                <a:latin typeface="Times"/>
                <a:cs typeface="Times"/>
              </a:rPr>
              <a:t>at injection level, I = 757 A.</a:t>
            </a:r>
            <a:endParaRPr lang="en-US" sz="1400" dirty="0">
              <a:latin typeface="Times"/>
              <a:cs typeface="Times"/>
            </a:endParaRPr>
          </a:p>
          <a:p>
            <a:endParaRPr lang="en-US" sz="1400" dirty="0">
              <a:latin typeface="Times"/>
              <a:cs typeface="Times"/>
            </a:endParaRPr>
          </a:p>
        </p:txBody>
      </p:sp>
      <p:pic>
        <p:nvPicPr>
          <p:cNvPr id="12" name="Picture 11" descr="Screen Shot 2012-05-10 at 20.37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9" y="3047284"/>
            <a:ext cx="4131733" cy="267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04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700" dirty="0" smtClean="0"/>
              <a:t>Passive compensation schemes by means of SC strands or ferromagnetic shims are being explored. </a:t>
            </a:r>
            <a:endParaRPr lang="en-US" sz="1700" dirty="0"/>
          </a:p>
          <a:p>
            <a:r>
              <a:rPr lang="en-US" sz="1700" dirty="0" smtClean="0"/>
              <a:t>Compensation by SC strands is efficient once the change of ramp direction has sufficiently penetrated the coil.</a:t>
            </a:r>
          </a:p>
          <a:p>
            <a:r>
              <a:rPr lang="en-US" sz="1700" dirty="0" smtClean="0"/>
              <a:t>Ferromagnetic shims can shift the </a:t>
            </a:r>
            <a:r>
              <a:rPr lang="en-US" sz="1700" dirty="0" err="1" smtClean="0"/>
              <a:t>sextupole</a:t>
            </a:r>
            <a:r>
              <a:rPr lang="en-US" sz="1700" dirty="0" smtClean="0"/>
              <a:t> at low fields</a:t>
            </a:r>
            <a:r>
              <a:rPr lang="en-US" sz="1700" dirty="0" smtClean="0"/>
              <a:t>.</a:t>
            </a:r>
          </a:p>
          <a:p>
            <a:r>
              <a:rPr lang="en-US" sz="1700" dirty="0" smtClean="0"/>
              <a:t>The passive compensation reduces the aperture diam. by 4 mm.</a:t>
            </a:r>
            <a:endParaRPr lang="en-US" sz="17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Sextupole</a:t>
            </a:r>
            <a:r>
              <a:rPr lang="en-US" dirty="0" smtClean="0"/>
              <a:t> Compensation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May 10,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755AEF-9DC5-354D-9EBE-8B71449914B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B. Auchmann TE-MSC-MDT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90" y="3212705"/>
            <a:ext cx="3024743" cy="2578490"/>
          </a:xfrm>
          <a:prstGeom prst="rect">
            <a:avLst/>
          </a:prstGeom>
        </p:spPr>
      </p:pic>
      <p:pic>
        <p:nvPicPr>
          <p:cNvPr id="8" name="Picture 7" descr="Screen Shot 2012-05-10 at 20.27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3029895"/>
            <a:ext cx="4521200" cy="28399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8365" y="5880343"/>
            <a:ext cx="41740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Figure 5: Impact of passive compensation measures on the </a:t>
            </a:r>
            <a:r>
              <a:rPr lang="en-US" sz="1400" dirty="0" err="1" smtClean="0">
                <a:latin typeface="Times"/>
                <a:cs typeface="Times"/>
              </a:rPr>
              <a:t>sextupole</a:t>
            </a:r>
            <a:r>
              <a:rPr lang="en-US" sz="1400" dirty="0" smtClean="0">
                <a:latin typeface="Times"/>
                <a:cs typeface="Times"/>
              </a:rPr>
              <a:t> component.</a:t>
            </a:r>
            <a:endParaRPr lang="en-US" sz="1400" dirty="0">
              <a:latin typeface="Times"/>
              <a:cs typeface="Times"/>
            </a:endParaRPr>
          </a:p>
          <a:p>
            <a:endParaRPr lang="en-US" sz="1400" dirty="0">
              <a:latin typeface="Times"/>
              <a:cs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2432" y="5869456"/>
            <a:ext cx="41740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Figure 6: 4 sectors with two rows of passive strands, and 4 ferromagnetic shims near the mid-plane.</a:t>
            </a:r>
            <a:endParaRPr lang="en-US" sz="1400" dirty="0">
              <a:latin typeface="Times"/>
              <a:cs typeface="Times"/>
            </a:endParaRPr>
          </a:p>
          <a:p>
            <a:endParaRPr lang="en-US" sz="14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10943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854532"/>
              </p:ext>
            </p:extLst>
          </p:nvPr>
        </p:nvGraphicFramePr>
        <p:xfrm>
          <a:off x="5574767" y="837603"/>
          <a:ext cx="2961367" cy="5205691"/>
        </p:xfrm>
        <a:graphic>
          <a:graphicData uri="http://schemas.openxmlformats.org/drawingml/2006/table">
            <a:tbl>
              <a:tblPr/>
              <a:tblGrid>
                <a:gridCol w="806641"/>
                <a:gridCol w="718242"/>
                <a:gridCol w="718242"/>
                <a:gridCol w="718242"/>
              </a:tblGrid>
              <a:tr h="20994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5.5 m 11 T Dipole  Error Table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32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Iinj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Inom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Stdev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B0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-0.758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-11.217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B/I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-1.001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-0.947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Lmag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b2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-0.80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-14.41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1.93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b3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41.33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1.24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b4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-0.45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b5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6.90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b6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-0.02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0.18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b7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b8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b9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1.31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0.94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b10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b11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b12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b13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a1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0.87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4.02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2.87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a2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-0.02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-0.26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1.66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a3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-0.11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-0.08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a4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-0.01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a5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a6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a7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a8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a9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a10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0.02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a11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0.01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0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a12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679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a13</a:t>
                      </a:r>
                    </a:p>
                  </a:txBody>
                  <a:tcPr marL="11050" marR="11050" marT="11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050" marR="11050" marT="11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Best-Guess Error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4,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755AEF-9DC5-354D-9EBE-8B71449914B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B. Auchmann, TE-MSC-MDT</a:t>
            </a:r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457200" y="838200"/>
            <a:ext cx="8305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Font typeface="Wingdings" charset="0"/>
              <a:buChar char="v"/>
              <a:defRPr sz="2000" b="1">
                <a:solidFill>
                  <a:srgbClr val="3333FF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o"/>
              <a:defRPr b="1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600">
                <a:solidFill>
                  <a:srgbClr val="008000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 i="1">
                <a:solidFill>
                  <a:schemeClr val="tx2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700" dirty="0" smtClean="0"/>
              <a:t>Including</a:t>
            </a:r>
          </a:p>
          <a:p>
            <a:pPr lvl="1"/>
            <a:r>
              <a:rPr lang="en-US" sz="1500" dirty="0" smtClean="0"/>
              <a:t>Persistent currents with </a:t>
            </a:r>
            <a:r>
              <a:rPr lang="en-US" sz="1500" dirty="0" err="1" smtClean="0"/>
              <a:t>Imin</a:t>
            </a:r>
            <a:r>
              <a:rPr lang="en-US" sz="1500" dirty="0" smtClean="0"/>
              <a:t> = 100 A,</a:t>
            </a:r>
            <a:br>
              <a:rPr lang="en-US" sz="1500" dirty="0" smtClean="0"/>
            </a:br>
            <a:r>
              <a:rPr lang="en-US" sz="1500" dirty="0" err="1" smtClean="0"/>
              <a:t>Deff</a:t>
            </a:r>
            <a:r>
              <a:rPr lang="en-US" sz="1500" dirty="0" smtClean="0"/>
              <a:t> = 55 µm.</a:t>
            </a:r>
          </a:p>
          <a:p>
            <a:pPr lvl="1"/>
            <a:r>
              <a:rPr lang="en-US" sz="1500" dirty="0" smtClean="0"/>
              <a:t>Skew harmonics due to cryostat.</a:t>
            </a:r>
          </a:p>
          <a:p>
            <a:pPr lvl="1"/>
            <a:r>
              <a:rPr lang="en-US" sz="1500" dirty="0" smtClean="0"/>
              <a:t>3-D return and lead ends with </a:t>
            </a:r>
            <a:br>
              <a:rPr lang="en-US" sz="1500" dirty="0" smtClean="0"/>
            </a:br>
            <a:r>
              <a:rPr lang="en-US" sz="1500" dirty="0" smtClean="0"/>
              <a:t>11 cm yoke cutback. </a:t>
            </a:r>
            <a:endParaRPr lang="en-US" sz="1500" dirty="0" smtClean="0"/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909" y="2990086"/>
            <a:ext cx="2341214" cy="2307715"/>
          </a:xfrm>
          <a:prstGeom prst="rect">
            <a:avLst/>
          </a:prstGeom>
        </p:spPr>
      </p:pic>
      <p:pic>
        <p:nvPicPr>
          <p:cNvPr id="11" name="Picture 10" descr="3D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77" b="98812" l="9973" r="953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661590"/>
            <a:ext cx="3392882" cy="27300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3909" y="539165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The 3-D electromagnetic model of coil and yoke. Layer-jump, block transitions, and leads are visible in the coil.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33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Cable Eddy Currents 1</a:t>
            </a:r>
            <a:r>
              <a:rPr lang="en-US" dirty="0" smtClean="0"/>
              <a:t>/2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640" y="1113033"/>
            <a:ext cx="8305800" cy="57150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sz="1800" dirty="0" smtClean="0"/>
              <a:t>Dominant effects in cable without core: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1600" dirty="0" smtClean="0"/>
              <a:t>Inter-filament coupling negligible</a:t>
            </a:r>
            <a:br>
              <a:rPr lang="en-US" sz="1600" dirty="0" smtClean="0"/>
            </a:br>
            <a:r>
              <a:rPr lang="en-US" sz="1600" dirty="0" err="1" smtClean="0"/>
              <a:t>w.r.t</a:t>
            </a:r>
            <a:r>
              <a:rPr lang="en-US" sz="1600" dirty="0" smtClean="0"/>
              <a:t>. inter-strand coupling.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1600" dirty="0" smtClean="0"/>
              <a:t>Cross-over resistance </a:t>
            </a:r>
            <a:r>
              <a:rPr lang="en-US" sz="1600" i="1" dirty="0" err="1" smtClean="0"/>
              <a:t>R</a:t>
            </a:r>
            <a:r>
              <a:rPr lang="en-US" sz="1600" baseline="-25000" dirty="0" err="1" smtClean="0"/>
              <a:t>c</a:t>
            </a:r>
            <a:r>
              <a:rPr lang="en-US" sz="1600" dirty="0" smtClean="0"/>
              <a:t> defines</a:t>
            </a:r>
            <a:br>
              <a:rPr lang="en-US" sz="1600" dirty="0" smtClean="0"/>
            </a:br>
            <a:r>
              <a:rPr lang="en-US" sz="1600" dirty="0" smtClean="0"/>
              <a:t>dominant mode.</a:t>
            </a:r>
          </a:p>
          <a:p>
            <a:pPr>
              <a:lnSpc>
                <a:spcPct val="120000"/>
              </a:lnSpc>
              <a:defRPr/>
            </a:pPr>
            <a:r>
              <a:rPr lang="en-US" sz="1800" i="1" dirty="0" err="1" smtClean="0"/>
              <a:t>R</a:t>
            </a:r>
            <a:r>
              <a:rPr lang="en-US" sz="1800" baseline="-25000" dirty="0" err="1" smtClean="0"/>
              <a:t>c</a:t>
            </a:r>
            <a:r>
              <a:rPr lang="en-US" sz="1800" dirty="0" smtClean="0"/>
              <a:t> varies by orders of magnitude.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1600" dirty="0" smtClean="0"/>
              <a:t>HFDA measurements: 4 – 500 </a:t>
            </a:r>
            <a:r>
              <a:rPr lang="en-US" sz="1600" dirty="0" err="1" smtClean="0"/>
              <a:t>μΩ</a:t>
            </a:r>
            <a:r>
              <a:rPr lang="en-US" sz="1600" dirty="0" smtClean="0"/>
              <a:t>.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1600" dirty="0" smtClean="0"/>
              <a:t>MSUT estimates: 1.2 </a:t>
            </a:r>
            <a:r>
              <a:rPr lang="en-US" sz="1600" dirty="0" err="1" smtClean="0"/>
              <a:t>μΩ</a:t>
            </a:r>
            <a:r>
              <a:rPr lang="en-US" sz="1600" dirty="0" smtClean="0"/>
              <a:t>. Called it </a:t>
            </a:r>
            <a:r>
              <a:rPr lang="en-US" sz="1600" i="1" dirty="0">
                <a:solidFill>
                  <a:srgbClr val="008000"/>
                </a:solidFill>
              </a:rPr>
              <a:t>“Eddy-Current Machine”</a:t>
            </a:r>
            <a:r>
              <a:rPr lang="en-US" sz="1600" dirty="0" smtClean="0"/>
              <a:t>!</a:t>
            </a:r>
            <a:endParaRPr lang="en-US" sz="1600" dirty="0"/>
          </a:p>
          <a:p>
            <a:pPr lvl="1">
              <a:lnSpc>
                <a:spcPct val="120000"/>
              </a:lnSpc>
              <a:defRPr/>
            </a:pPr>
            <a:r>
              <a:rPr lang="en-US" sz="1600" dirty="0" smtClean="0"/>
              <a:t>HQ calculations: 0.4 </a:t>
            </a:r>
            <a:r>
              <a:rPr lang="en-US" sz="1600" dirty="0"/>
              <a:t>– </a:t>
            </a:r>
            <a:r>
              <a:rPr lang="en-US" sz="1600" dirty="0" smtClean="0"/>
              <a:t>6 </a:t>
            </a:r>
            <a:r>
              <a:rPr lang="en-US" sz="1600" dirty="0" err="1" smtClean="0"/>
              <a:t>μΩ</a:t>
            </a:r>
            <a:r>
              <a:rPr lang="en-US" sz="1600" dirty="0" smtClean="0"/>
              <a:t>.</a:t>
            </a:r>
          </a:p>
          <a:p>
            <a:pPr>
              <a:lnSpc>
                <a:spcPct val="120000"/>
              </a:lnSpc>
              <a:defRPr/>
            </a:pPr>
            <a:r>
              <a:rPr lang="en-US" sz="1800" dirty="0"/>
              <a:t>Reproducibility is an issue.</a:t>
            </a:r>
          </a:p>
          <a:p>
            <a:pPr>
              <a:lnSpc>
                <a:spcPct val="120000"/>
              </a:lnSpc>
              <a:defRPr/>
            </a:pPr>
            <a:r>
              <a:rPr lang="en-US" sz="1800" dirty="0" smtClean="0"/>
              <a:t>Decay and Snap-back</a:t>
            </a:r>
            <a:endParaRPr lang="en-US" sz="1800" dirty="0"/>
          </a:p>
          <a:p>
            <a:pPr lvl="1">
              <a:lnSpc>
                <a:spcPct val="120000"/>
              </a:lnSpc>
              <a:defRPr/>
            </a:pPr>
            <a:r>
              <a:rPr lang="en-US" sz="1600" dirty="0" smtClean="0"/>
              <a:t>Interplay of boundary-induced coupling currents and</a:t>
            </a:r>
            <a:br>
              <a:rPr lang="en-US" sz="1600" dirty="0" smtClean="0"/>
            </a:br>
            <a:r>
              <a:rPr lang="en-US" sz="1600" dirty="0" smtClean="0"/>
              <a:t>strand magnetization.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1600" dirty="0" smtClean="0"/>
              <a:t>BICCS are ISCCs on large </a:t>
            </a:r>
            <a:r>
              <a:rPr lang="en-US" sz="1600" dirty="0" err="1" smtClean="0"/>
              <a:t>loops,with</a:t>
            </a:r>
            <a:r>
              <a:rPr lang="en-US" sz="1600" dirty="0" smtClean="0"/>
              <a:t> long time constants.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EF9CB1-4BE0-4448-8991-95A0E4115045}" type="slidenum">
              <a:rPr lang="en-US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 descr="Screen Shot 2011-10-03 at 09.12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95" y="1056171"/>
            <a:ext cx="3068659" cy="19675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72679" y="349324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[7]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34258" y="312391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[8]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52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ISCCs in 11 T magnet</a:t>
            </a:r>
          </a:p>
          <a:p>
            <a:pPr lvl="1"/>
            <a:r>
              <a:rPr lang="en-US" dirty="0" smtClean="0"/>
              <a:t>Based on </a:t>
            </a:r>
            <a:r>
              <a:rPr lang="en-US" i="1" dirty="0" err="1" smtClean="0"/>
              <a:t>R</a:t>
            </a:r>
            <a:r>
              <a:rPr lang="en-US" baseline="-25000" dirty="0" err="1" smtClean="0"/>
              <a:t>c</a:t>
            </a:r>
            <a:r>
              <a:rPr lang="en-US" dirty="0" smtClean="0"/>
              <a:t> = 0.4 </a:t>
            </a:r>
            <a:r>
              <a:rPr lang="en-US" dirty="0" err="1" smtClean="0"/>
              <a:t>μΩ</a:t>
            </a:r>
            <a:r>
              <a:rPr lang="en-US" dirty="0" smtClean="0"/>
              <a:t> we give presumably worst-case field quality for the 11-T dipole.</a:t>
            </a:r>
          </a:p>
          <a:p>
            <a:pPr lvl="1"/>
            <a:r>
              <a:rPr lang="en-US" dirty="0" smtClean="0"/>
              <a:t>“Field advance” of ~ 4% due to ISCCs clearly visible </a:t>
            </a:r>
            <a:br>
              <a:rPr lang="en-US" dirty="0" smtClean="0"/>
            </a:br>
            <a:r>
              <a:rPr lang="en-US" dirty="0" smtClean="0"/>
              <a:t>in transfer function.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Probably need a cored cable to increase </a:t>
            </a:r>
            <a:r>
              <a:rPr lang="en-US" i="1" dirty="0" err="1" smtClean="0"/>
              <a:t>R</a:t>
            </a:r>
            <a:r>
              <a:rPr lang="en-US" baseline="-25000" dirty="0" err="1" smtClean="0"/>
              <a:t>c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Need to measure </a:t>
            </a:r>
            <a:r>
              <a:rPr lang="en-US" dirty="0" smtClean="0"/>
              <a:t>snap</a:t>
            </a:r>
            <a:r>
              <a:rPr lang="en-US" dirty="0"/>
              <a:t>-back at injection with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without cored </a:t>
            </a:r>
            <a:r>
              <a:rPr lang="en-US" dirty="0" smtClean="0"/>
              <a:t>cable.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Eddy Currents </a:t>
            </a:r>
            <a:r>
              <a:rPr lang="en-US" dirty="0" smtClean="0"/>
              <a:t>2/</a:t>
            </a:r>
            <a:r>
              <a:rPr lang="en-US" dirty="0"/>
              <a:t>2: </a:t>
            </a:r>
            <a:r>
              <a:rPr lang="en-US" dirty="0" smtClean="0"/>
              <a:t>11 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755AEF-9DC5-354D-9EBE-8B71449914B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 descr="Screen Shot 2011-10-03 at 18.36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8" y="2748403"/>
            <a:ext cx="2833065" cy="2066419"/>
          </a:xfrm>
          <a:prstGeom prst="rect">
            <a:avLst/>
          </a:prstGeom>
        </p:spPr>
      </p:pic>
      <p:pic>
        <p:nvPicPr>
          <p:cNvPr id="8" name="Picture 7" descr="Screen Shot 2011-10-03 at 18.37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145" y="2748367"/>
            <a:ext cx="2858842" cy="2066204"/>
          </a:xfrm>
          <a:prstGeom prst="rect">
            <a:avLst/>
          </a:prstGeom>
        </p:spPr>
      </p:pic>
      <p:pic>
        <p:nvPicPr>
          <p:cNvPr id="9" name="Picture 8" descr="Screen Shot 2011-10-03 at 18.37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87" y="2748403"/>
            <a:ext cx="2845198" cy="20664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1930" y="2594514"/>
            <a:ext cx="1775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Transfer Function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115236" y="2594514"/>
            <a:ext cx="1046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Sextupole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205848" y="2594514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Decapole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91930" y="3378793"/>
            <a:ext cx="461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DC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813738" y="4090353"/>
            <a:ext cx="787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 A/s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5306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NAL_11T_Theme">
  <a:themeElements>
    <a:clrScheme name="">
      <a:dk1>
        <a:srgbClr val="000000"/>
      </a:dk1>
      <a:lt1>
        <a:srgbClr val="FFFFFF"/>
      </a:lt1>
      <a:dk2>
        <a:srgbClr val="FF33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Bookman Old Style"/>
        <a:ea typeface=""/>
        <a:cs typeface=""/>
      </a:majorFont>
      <a:minorFont>
        <a:latin typeface="Bookman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NAL_11T_Theme">
  <a:themeElements>
    <a:clrScheme name="">
      <a:dk1>
        <a:srgbClr val="000000"/>
      </a:dk1>
      <a:lt1>
        <a:srgbClr val="FFFFFF"/>
      </a:lt1>
      <a:dk2>
        <a:srgbClr val="FF33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Bookman Old Style"/>
        <a:ea typeface=""/>
        <a:cs typeface=""/>
      </a:majorFont>
      <a:minorFont>
        <a:latin typeface="Bookman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CNAL_11T_Theme.thmx</Template>
  <TotalTime>4095</TotalTime>
  <Words>807</Words>
  <Application>Microsoft Macintosh PowerPoint</Application>
  <PresentationFormat>On-screen Show (4:3)</PresentationFormat>
  <Paragraphs>292</Paragraphs>
  <Slides>12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CNAL_11T_Theme</vt:lpstr>
      <vt:lpstr>1_CNAL_11T_Theme</vt:lpstr>
      <vt:lpstr>Bitmap Image</vt:lpstr>
      <vt:lpstr>Preliminary field quality  and quench margins</vt:lpstr>
      <vt:lpstr>Transfer Function</vt:lpstr>
      <vt:lpstr>Coil and Yoke</vt:lpstr>
      <vt:lpstr>3-D Field Quality</vt:lpstr>
      <vt:lpstr>Persistent Currents</vt:lpstr>
      <vt:lpstr>Sextupole Compensation</vt:lpstr>
      <vt:lpstr>Best-Guess Error table</vt:lpstr>
      <vt:lpstr>Cable Eddy Currents 1/2</vt:lpstr>
      <vt:lpstr>Cable Eddy Currents 2/2: 11 T</vt:lpstr>
      <vt:lpstr>Field Quality Requirements</vt:lpstr>
      <vt:lpstr>Magnet Protection</vt:lpstr>
      <vt:lpstr>Margins to Quench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Expected Field Quality in the  11-T Dipole</dc:title>
  <dc:creator>Bernhard Auchmann</dc:creator>
  <cp:lastModifiedBy>Bernhard Auchmann</cp:lastModifiedBy>
  <cp:revision>101</cp:revision>
  <dcterms:created xsi:type="dcterms:W3CDTF">2011-10-02T18:58:29Z</dcterms:created>
  <dcterms:modified xsi:type="dcterms:W3CDTF">2012-05-25T13:58:56Z</dcterms:modified>
</cp:coreProperties>
</file>