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2" r:id="rId2"/>
    <p:sldId id="314" r:id="rId3"/>
    <p:sldId id="330" r:id="rId4"/>
    <p:sldId id="340" r:id="rId5"/>
    <p:sldId id="318" r:id="rId6"/>
    <p:sldId id="339" r:id="rId7"/>
    <p:sldId id="335" r:id="rId8"/>
    <p:sldId id="316" r:id="rId9"/>
    <p:sldId id="331" r:id="rId10"/>
    <p:sldId id="320" r:id="rId11"/>
    <p:sldId id="337" r:id="rId12"/>
    <p:sldId id="321" r:id="rId13"/>
    <p:sldId id="338" r:id="rId14"/>
    <p:sldId id="336" r:id="rId15"/>
    <p:sldId id="329" r:id="rId16"/>
    <p:sldId id="324" r:id="rId17"/>
    <p:sldId id="327" r:id="rId18"/>
    <p:sldId id="325" r:id="rId19"/>
    <p:sldId id="326" r:id="rId20"/>
    <p:sldId id="342" r:id="rId21"/>
    <p:sldId id="341" r:id="rId22"/>
    <p:sldId id="328" r:id="rId23"/>
    <p:sldId id="322" r:id="rId24"/>
    <p:sldId id="332" r:id="rId25"/>
    <p:sldId id="333" r:id="rId26"/>
    <p:sldId id="343" r:id="rId27"/>
  </p:sldIdLst>
  <p:sldSz cx="9144000" cy="6858000" type="screen4x3"/>
  <p:notesSz cx="6727825" cy="985996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MS PGothic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800080"/>
    <a:srgbClr val="FFDB0F"/>
    <a:srgbClr val="B4D6E9"/>
    <a:srgbClr val="B3C1F0"/>
    <a:srgbClr val="E4A0C5"/>
    <a:srgbClr val="F8AEFE"/>
    <a:srgbClr val="00FF00"/>
    <a:srgbClr val="36B000"/>
    <a:srgbClr val="94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 autoAdjust="0"/>
    <p:restoredTop sz="91870" autoAdjust="0"/>
  </p:normalViewPr>
  <p:slideViewPr>
    <p:cSldViewPr>
      <p:cViewPr>
        <p:scale>
          <a:sx n="90" d="100"/>
          <a:sy n="90" d="100"/>
        </p:scale>
        <p:origin x="-2720" y="-10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1588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ABA88-3A68-504B-8E19-045479C7AAFD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466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1588" y="936466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AF2C-7184-914E-9955-42DE1AE9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64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727825" cy="98599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1588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13312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6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3125"/>
            <a:ext cx="53657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smtClean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9364663"/>
            <a:ext cx="2914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64663"/>
            <a:ext cx="28987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3222648F-31A1-4026-9FF7-A356CDB321C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05417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10138" cy="3681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past: limit based on FLUKA simulations…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2648F-31A1-4026-9FF7-A356CDB321C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662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10138" cy="3681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LHC filling scheme has “hole” – abort gap – to allow rise of the 15 dump kickers (MKD) from zero to full field - standard dump.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2648F-31A1-4026-9FF7-A356CDB321C7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1283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10138" cy="3681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Nom. B2 only secondary halo </a:t>
            </a:r>
            <a:r>
              <a:rPr lang="en-US" dirty="0" smtClean="0">
                <a:sym typeface="Wingdings"/>
              </a:rPr>
              <a:t> 180 degree (good)</a:t>
            </a:r>
            <a:r>
              <a:rPr lang="en-US" baseline="0" dirty="0" smtClean="0">
                <a:sym typeface="Wingdings"/>
              </a:rPr>
              <a:t> phase advance between dump kicker and IR6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2648F-31A1-4026-9FF7-A356CDB321C7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125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10138" cy="3681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Normalization</a:t>
            </a:r>
            <a:r>
              <a:rPr lang="en-US" baseline="0" dirty="0" smtClean="0"/>
              <a:t> factor to commute </a:t>
            </a:r>
            <a:r>
              <a:rPr lang="en-US" baseline="0" dirty="0" err="1" smtClean="0"/>
              <a:t>Sixtrack</a:t>
            </a:r>
            <a:r>
              <a:rPr lang="en-US" baseline="0" dirty="0" smtClean="0"/>
              <a:t> particles in real protons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2648F-31A1-4026-9FF7-A356CDB321C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349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4525" cy="1050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143000"/>
            <a:ext cx="8823325" cy="4967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5389D6-8769-4CB0-B18F-09D2D485BCB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2284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205037" cy="61102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65888" cy="6110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3669EF-A8A0-4B26-A87C-E4D0E5BAAE5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0700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6994525" cy="9144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idx="10"/>
          </p:nvPr>
        </p:nvSpPr>
        <p:spPr bwMode="auto">
          <a:xfrm>
            <a:off x="76200" y="6537325"/>
            <a:ext cx="2117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E.</a:t>
            </a:r>
            <a:r>
              <a:rPr lang="en-US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Quaranta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idx="11"/>
          </p:nvPr>
        </p:nvSpPr>
        <p:spPr bwMode="auto">
          <a:xfrm>
            <a:off x="6934200" y="6537325"/>
            <a:ext cx="2117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5C44B6-36BC-4EBF-8D4D-DC8BE3769EC3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7240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51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4525" cy="1050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5463" cy="4967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143000"/>
            <a:ext cx="4335462" cy="4967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89876A-1640-419A-937D-1B509708C1C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827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642DD2-9E4C-4F27-B215-62A32BEEFDC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02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4525" cy="10509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D561BB-CEC2-4CC7-AD06-C227A1D899F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8763000" cy="4967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1066800" y="0"/>
            <a:ext cx="7010400" cy="1066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94B9F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pitchFamily="34" charset="0"/>
                <a:ea typeface="MS PGothic" pitchFamily="2" charset="-128"/>
              </a:defRPr>
            </a:lvl9pPr>
          </a:lstStyle>
          <a:p>
            <a:pPr algn="ctr">
              <a:buClrTx/>
              <a:buFontTx/>
              <a:buNone/>
            </a:pPr>
            <a:endParaRPr lang="en-US" altLang="x-none" sz="3200" b="1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C331FB-1204-45F7-AF99-0247136FFECC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994525" cy="1050925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8763000" cy="496728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itchFamily="34" charset="0"/>
              <a:buChar char="•"/>
              <a:defRPr sz="2400" b="0">
                <a:latin typeface="Calibri" pitchFamily="34" charset="0"/>
                <a:cs typeface="Calibri" pitchFamily="34" charset="0"/>
              </a:defRPr>
            </a:lvl1pPr>
            <a:lvl2pPr marL="800100" indent="-342900">
              <a:buFont typeface="Arial" pitchFamily="34" charset="0"/>
              <a:buChar char="–"/>
              <a:defRPr sz="2000">
                <a:latin typeface="Calibri" pitchFamily="34" charset="0"/>
                <a:cs typeface="Calibri" pitchFamily="34" charset="0"/>
              </a:defRPr>
            </a:lvl2pPr>
            <a:lvl3pPr marL="1257300" indent="-342900">
              <a:buFont typeface="Arial" pitchFamily="34" charset="0"/>
              <a:buChar char="•"/>
              <a:defRPr sz="2000">
                <a:latin typeface="Calibri" pitchFamily="34" charset="0"/>
                <a:cs typeface="Calibri" pitchFamily="34" charset="0"/>
              </a:defRPr>
            </a:lvl3pPr>
            <a:lvl4pPr marL="1657350" indent="-285750">
              <a:buFont typeface="Arial" pitchFamily="34" charset="0"/>
              <a:buChar char="–"/>
              <a:defRPr sz="1600">
                <a:latin typeface="Calibri" pitchFamily="34" charset="0"/>
                <a:cs typeface="Calibri" pitchFamily="34" charset="0"/>
              </a:defRPr>
            </a:lvl4pPr>
            <a:lvl5pPr marL="2114550" indent="-285750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273EF5-815E-4680-95A6-6386C2D763A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0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1772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18B7E7-2E37-4FF3-B7BE-BB50155980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2953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" y="0"/>
            <a:ext cx="1062693" cy="92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94B9F0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29600" y="0"/>
            <a:ext cx="914400" cy="914400"/>
          </a:xfrm>
          <a:prstGeom prst="rect">
            <a:avLst/>
          </a:prstGeom>
          <a:solidFill>
            <a:srgbClr val="DDDDDD">
              <a:alpha val="81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b="7993"/>
          <a:stretch>
            <a:fillRect/>
          </a:stretch>
        </p:blipFill>
        <p:spPr bwMode="auto">
          <a:xfrm>
            <a:off x="8221436" y="0"/>
            <a:ext cx="92256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10" b="79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 i="0">
          <a:solidFill>
            <a:schemeClr val="accent2"/>
          </a:solidFill>
          <a:latin typeface="Calibri"/>
          <a:ea typeface="+mj-ea"/>
          <a:cs typeface="Calibri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pitchFamily="34" charset="0"/>
          <a:ea typeface="MS PGothic" pitchFamily="2" charset="-128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5000"/>
        </a:lnSpc>
        <a:spcBef>
          <a:spcPts val="1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/>
          <a:lstStyle/>
          <a:p>
            <a:r>
              <a:rPr lang="en-US" sz="4000" dirty="0"/>
              <a:t>Simulations of TCT beam impacts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for </a:t>
            </a:r>
            <a:r>
              <a:rPr lang="en-US" sz="4000" dirty="0"/>
              <a:t>different scenarios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400" b="0" dirty="0" smtClean="0"/>
              <a:t>R. Bruce, </a:t>
            </a:r>
            <a:r>
              <a:rPr lang="en-US" altLang="x-none" sz="2400" b="0" u="sng" dirty="0"/>
              <a:t>E. </a:t>
            </a:r>
            <a:r>
              <a:rPr lang="en-US" altLang="x-none" sz="2400" b="0" u="sng" dirty="0" err="1"/>
              <a:t>Quaranta</a:t>
            </a:r>
            <a:r>
              <a:rPr lang="en-US" altLang="x-none" sz="2400" b="0" dirty="0"/>
              <a:t>, S</a:t>
            </a:r>
            <a:r>
              <a:rPr lang="en-US" altLang="x-none" sz="2400" b="0" dirty="0" smtClean="0"/>
              <a:t>. </a:t>
            </a:r>
            <a:r>
              <a:rPr lang="en-US" altLang="x-none" sz="2400" b="0" dirty="0" err="1" smtClean="0"/>
              <a:t>Redaelli</a:t>
            </a:r>
            <a:endParaRPr lang="en-US" altLang="x-none" sz="2400" b="0" dirty="0" smtClean="0"/>
          </a:p>
          <a:p>
            <a:pPr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x-none" sz="16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x-none" sz="16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x-none" sz="16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0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</a:t>
            </a:r>
            <a:r>
              <a:rPr lang="en-US" altLang="x-none" sz="20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endParaRPr lang="en-US" altLang="x-none" sz="2000" b="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0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L. </a:t>
            </a:r>
            <a:r>
              <a:rPr lang="en-US" altLang="x-none" sz="2000" b="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Lari</a:t>
            </a:r>
            <a:r>
              <a:rPr lang="en-US" altLang="x-none" sz="20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C. </a:t>
            </a:r>
            <a:r>
              <a:rPr lang="en-US" altLang="x-none" sz="2000" b="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Bracco</a:t>
            </a:r>
            <a:r>
              <a:rPr lang="en-US" altLang="x-none" sz="20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B. Goddard</a:t>
            </a:r>
            <a:endParaRPr lang="en-US" altLang="x-none" sz="2000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452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1143000"/>
            <a:ext cx="8763000" cy="5105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5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987425" lvl="1" indent="-371475">
              <a:buClr>
                <a:schemeClr val="accent6"/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Single MKD module pre-fire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(MKD.A5R6, the most downstream kicker)</a:t>
            </a:r>
            <a:br>
              <a:rPr lang="en-US" sz="1800" dirty="0" smtClean="0">
                <a:latin typeface="Calibri"/>
                <a:cs typeface="Calibri"/>
              </a:rPr>
            </a:br>
            <a:r>
              <a:rPr lang="en-US" sz="1800" i="1" dirty="0" smtClean="0">
                <a:latin typeface="Calibri"/>
                <a:cs typeface="Calibri"/>
              </a:rPr>
              <a:t>Time profiles provided by B. Goddard</a:t>
            </a:r>
            <a:endParaRPr lang="en-US" sz="1800" dirty="0" smtClean="0">
              <a:latin typeface="Calibri"/>
              <a:cs typeface="Calibri"/>
            </a:endParaRPr>
          </a:p>
          <a:p>
            <a:pPr marL="987425" lvl="1" indent="-371475">
              <a:buClr>
                <a:schemeClr val="accent6"/>
              </a:buClr>
              <a:buFont typeface="Wingdings" charset="2"/>
              <a:buChar char="§"/>
            </a:pPr>
            <a:r>
              <a:rPr lang="en-US" sz="1800" dirty="0" smtClean="0">
                <a:latin typeface="Calibri"/>
                <a:cs typeface="Calibri"/>
              </a:rPr>
              <a:t>Energy: 7 </a:t>
            </a:r>
            <a:r>
              <a:rPr lang="en-US" sz="1800" dirty="0" err="1" smtClean="0">
                <a:latin typeface="Calibri"/>
                <a:cs typeface="Calibri"/>
              </a:rPr>
              <a:t>TeV</a:t>
            </a:r>
            <a:endParaRPr lang="en-US" sz="1800" dirty="0" smtClean="0">
              <a:latin typeface="Calibri"/>
              <a:cs typeface="Calibri"/>
            </a:endParaRPr>
          </a:p>
          <a:p>
            <a:pPr marL="987425" lvl="1" indent="-371475">
              <a:buClr>
                <a:schemeClr val="accent6"/>
              </a:buClr>
              <a:buFont typeface="Wingdings" charset="2"/>
              <a:buChar char="§"/>
            </a:pPr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Gaussian beam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 smtClean="0">
                <a:latin typeface="Calibri"/>
                <a:cs typeface="Calibri"/>
              </a:rPr>
              <a:t>ε</a:t>
            </a:r>
            <a:r>
              <a:rPr lang="en-US" sz="1800" dirty="0" smtClean="0">
                <a:latin typeface="Calibri"/>
                <a:cs typeface="Calibri"/>
              </a:rPr>
              <a:t>=3.5 </a:t>
            </a:r>
            <a:r>
              <a:rPr lang="en-US" sz="1800" dirty="0" err="1" smtClean="0">
                <a:latin typeface="Calibri"/>
                <a:cs typeface="Calibri"/>
              </a:rPr>
              <a:t>μm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</a:p>
          <a:p>
            <a:pPr marL="987425" lvl="1" indent="-371475">
              <a:buClr>
                <a:schemeClr val="accent6"/>
              </a:buClr>
              <a:buFont typeface="Wingdings" charset="2"/>
              <a:buChar char="§"/>
            </a:pPr>
            <a:r>
              <a:rPr lang="en-US" sz="1800" dirty="0" smtClean="0">
                <a:latin typeface="Calibri"/>
                <a:cs typeface="Calibri"/>
              </a:rPr>
              <a:t>Separate simulations for </a:t>
            </a:r>
            <a:r>
              <a:rPr lang="en-US" sz="1800" dirty="0" smtClean="0">
                <a:solidFill>
                  <a:srgbClr val="00B050"/>
                </a:solidFill>
                <a:latin typeface="Calibri"/>
                <a:cs typeface="Calibri"/>
              </a:rPr>
              <a:t>each bunch with 25 ns spacing</a:t>
            </a:r>
            <a:r>
              <a:rPr lang="en-US" sz="1800" dirty="0" smtClean="0">
                <a:latin typeface="Calibri"/>
                <a:cs typeface="Calibri"/>
              </a:rPr>
              <a:t>, different kicks. </a:t>
            </a:r>
          </a:p>
          <a:p>
            <a:pPr marL="987425" lvl="1" indent="-371475">
              <a:buClr>
                <a:schemeClr val="accent6"/>
              </a:buClr>
              <a:buFont typeface="Wingdings" charset="2"/>
              <a:buChar char="§"/>
            </a:pPr>
            <a:r>
              <a:rPr lang="en-US" sz="1800" dirty="0" smtClean="0">
                <a:latin typeface="Calibri"/>
                <a:cs typeface="Calibri"/>
              </a:rPr>
              <a:t>Perfect machine (only “error” due to IR1/5 TCTs setting: put further in as they should be to simulate beam losses in these collimators after dump failure)</a:t>
            </a:r>
            <a:endParaRPr lang="en-US" sz="1800" dirty="0">
              <a:latin typeface="Calibri"/>
              <a:cs typeface="Calibri"/>
            </a:endParaRPr>
          </a:p>
          <a:p>
            <a:pPr marL="987425" lvl="1" indent="-371475">
              <a:buClr>
                <a:schemeClr val="accent6"/>
              </a:buClr>
              <a:buFont typeface="Wingdings" charset="2"/>
              <a:buChar char="§"/>
            </a:pPr>
            <a:r>
              <a:rPr lang="en-US" sz="1800" dirty="0" smtClean="0">
                <a:latin typeface="Calibri"/>
                <a:cs typeface="Calibri"/>
              </a:rPr>
              <a:t>Collimator </a:t>
            </a:r>
            <a:r>
              <a:rPr lang="en-US" sz="1800" dirty="0">
                <a:latin typeface="Calibri"/>
                <a:cs typeface="Calibri"/>
              </a:rPr>
              <a:t>settings: </a:t>
            </a:r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2 </a:t>
            </a:r>
            <a:r>
              <a:rPr lang="el-GR" sz="1800" dirty="0">
                <a:solidFill>
                  <a:srgbClr val="00B050"/>
                </a:solidFill>
                <a:latin typeface="Calibri"/>
                <a:cs typeface="Calibri"/>
              </a:rPr>
              <a:t>σ</a:t>
            </a:r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 retraction</a:t>
            </a:r>
          </a:p>
          <a:p>
            <a:pPr marL="987425" lvl="1" indent="-371475">
              <a:buClr>
                <a:schemeClr val="accent6"/>
              </a:buClr>
              <a:buFont typeface="Wingdings" charset="2"/>
              <a:buChar char="§"/>
            </a:pPr>
            <a:r>
              <a:rPr lang="en-US" sz="1800" dirty="0" smtClean="0">
                <a:latin typeface="Calibri"/>
                <a:cs typeface="Calibri"/>
              </a:rPr>
              <a:t>Optics: </a:t>
            </a:r>
          </a:p>
          <a:p>
            <a:pPr marL="1793875" lvl="1" indent="-366713" defTabSz="1157288">
              <a:lnSpc>
                <a:spcPct val="50000"/>
              </a:lnSpc>
              <a:buClr>
                <a:srgbClr val="94B9F0"/>
              </a:buClr>
              <a:buSzPct val="70000"/>
              <a:buFont typeface="Wingdings" charset="2"/>
              <a:buChar char="²"/>
            </a:pPr>
            <a:r>
              <a:rPr lang="en-US" sz="1800" dirty="0" smtClean="0">
                <a:latin typeface="Calibri"/>
                <a:cs typeface="Calibri"/>
              </a:rPr>
              <a:t>Nominal 7 </a:t>
            </a:r>
            <a:r>
              <a:rPr lang="en-US" sz="1800" dirty="0" err="1" smtClean="0">
                <a:latin typeface="Calibri"/>
                <a:cs typeface="Calibri"/>
              </a:rPr>
              <a:t>TeV</a:t>
            </a:r>
            <a:r>
              <a:rPr lang="en-US" sz="1800" dirty="0" smtClean="0">
                <a:latin typeface="Calibri"/>
                <a:cs typeface="Calibri"/>
              </a:rPr>
              <a:t> (β*=55cm): B1 and B2</a:t>
            </a:r>
          </a:p>
          <a:p>
            <a:pPr marL="1793875" lvl="1" indent="-366713" defTabSz="1157288">
              <a:lnSpc>
                <a:spcPct val="50000"/>
              </a:lnSpc>
              <a:buClr>
                <a:srgbClr val="94B9F0"/>
              </a:buClr>
              <a:buSzPct val="70000"/>
              <a:buFont typeface="Wingdings" charset="2"/>
              <a:buChar char="²"/>
            </a:pPr>
            <a:r>
              <a:rPr lang="en-US" sz="1800" dirty="0" smtClean="0">
                <a:latin typeface="Calibri"/>
                <a:cs typeface="Calibri"/>
              </a:rPr>
              <a:t>HL-LHC (β*=15cm</a:t>
            </a:r>
            <a:r>
              <a:rPr lang="en-US" sz="1800" dirty="0">
                <a:latin typeface="Calibri"/>
                <a:cs typeface="Calibri"/>
              </a:rPr>
              <a:t>)</a:t>
            </a:r>
            <a:r>
              <a:rPr lang="en-US" sz="1800" dirty="0" smtClean="0">
                <a:latin typeface="Calibri"/>
                <a:cs typeface="Calibri"/>
              </a:rPr>
              <a:t>: B2</a:t>
            </a:r>
          </a:p>
          <a:p>
            <a:pPr marL="1793875" lvl="1" indent="-366713" defTabSz="1157288">
              <a:lnSpc>
                <a:spcPct val="50000"/>
              </a:lnSpc>
              <a:buClr>
                <a:srgbClr val="94B9F0"/>
              </a:buClr>
              <a:buSzPct val="70000"/>
              <a:buFont typeface="Wingdings" charset="2"/>
              <a:buChar char="²"/>
            </a:pPr>
            <a:r>
              <a:rPr lang="en-US" sz="1800" dirty="0" smtClean="0">
                <a:latin typeface="Calibri"/>
                <a:cs typeface="Calibri"/>
              </a:rPr>
              <a:t>ATS 2015 (β*</a:t>
            </a:r>
            <a:r>
              <a:rPr lang="en-US" sz="1800" dirty="0">
                <a:latin typeface="Calibri"/>
                <a:cs typeface="Calibri"/>
              </a:rPr>
              <a:t>=55cm)</a:t>
            </a:r>
            <a:r>
              <a:rPr lang="en-US" sz="1800" dirty="0" smtClean="0">
                <a:latin typeface="Calibri"/>
                <a:cs typeface="Calibri"/>
              </a:rPr>
              <a:t>: B2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10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8601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over TCT settings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675" y="2057400"/>
            <a:ext cx="60131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4040334" y="3124498"/>
            <a:ext cx="152400" cy="152400"/>
          </a:xfrm>
          <a:prstGeom prst="ellipse">
            <a:avLst/>
          </a:prstGeom>
          <a:solidFill>
            <a:srgbClr val="36B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40447" y="3624628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24600" y="3352800"/>
            <a:ext cx="152400" cy="15240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762000"/>
            <a:ext cx="7772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168275">
              <a:buFont typeface="+mj-lt"/>
              <a:buAutoNum type="arabicPeriod"/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Scan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over TCT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settings for different scenarios</a:t>
            </a:r>
          </a:p>
          <a:p>
            <a:pPr marL="342900" lvl="1" indent="-342900" defTabSz="168275">
              <a:buFont typeface="+mj-lt"/>
              <a:buAutoNum type="arabicPeriod"/>
            </a:pPr>
            <a:endParaRPr lang="en-US" sz="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200150" lvl="3" indent="-342900" defTabSz="168275">
              <a:buFont typeface="+mj-lt"/>
              <a:buAutoNum type="arabicPeriod" startAt="2"/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Compare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with previous damage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estimates</a:t>
            </a:r>
          </a:p>
          <a:p>
            <a:pPr marL="1200150" lvl="3" indent="-342900" defTabSz="168275">
              <a:buFont typeface="+mj-lt"/>
              <a:buAutoNum type="arabicPeriod" startAt="2"/>
            </a:pPr>
            <a:endParaRPr lang="en-US" sz="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543050" lvl="5" defTabSz="168275"/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3.	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Select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few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relevant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cases for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further studies with higher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statistics, trying to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have cases with significantly different number of impacts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5257800"/>
            <a:ext cx="8305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TCT setting &gt;≈ “dump protection”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impacts dominated by secondary halo particles </a:t>
            </a:r>
            <a:b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						(TCT is “shadowed” by TCSG6)</a:t>
            </a:r>
          </a:p>
          <a:p>
            <a:pPr marL="285750" indent="-285750">
              <a:buFont typeface="Wingdings" charset="2"/>
              <a:buChar char="§"/>
            </a:pPr>
            <a:endParaRPr lang="en-US" sz="5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>
                <a:solidFill>
                  <a:srgbClr val="F8AEFE"/>
                </a:solidFill>
                <a:latin typeface="Calibri"/>
                <a:cs typeface="Calibri"/>
              </a:rPr>
              <a:t>TCT </a:t>
            </a:r>
            <a:r>
              <a:rPr lang="en-US" sz="1400" dirty="0">
                <a:solidFill>
                  <a:srgbClr val="F8AEFE"/>
                </a:solidFill>
                <a:latin typeface="Calibri"/>
                <a:cs typeface="Calibri"/>
              </a:rPr>
              <a:t>setting </a:t>
            </a:r>
            <a:r>
              <a:rPr lang="en-US" sz="1400" dirty="0" smtClean="0">
                <a:solidFill>
                  <a:srgbClr val="F8AEFE"/>
                </a:solidFill>
                <a:latin typeface="Calibri"/>
                <a:cs typeface="Calibri"/>
              </a:rPr>
              <a:t>&lt; “dump protection”</a:t>
            </a:r>
            <a:r>
              <a:rPr lang="en-US" sz="1400" dirty="0" smtClean="0">
                <a:solidFill>
                  <a:srgbClr val="E4A0C5"/>
                </a:solidFill>
                <a:latin typeface="Calibri"/>
                <a:cs typeface="Calibri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  <a:sym typeface="Wingdings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impacts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dominated by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primary halo particles </a:t>
            </a:r>
            <a:b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						(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TCT is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not protected by TCSG6, it sees protons coming directly </a:t>
            </a:r>
            <a:b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						from primary beam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11</a:t>
            </a:fld>
            <a:endParaRPr lang="en-US" altLang="x-none" dirty="0"/>
          </a:p>
        </p:txBody>
      </p:sp>
      <p:sp>
        <p:nvSpPr>
          <p:cNvPr id="20" name="Oval 19"/>
          <p:cNvSpPr/>
          <p:nvPr/>
        </p:nvSpPr>
        <p:spPr bwMode="auto">
          <a:xfrm>
            <a:off x="3371662" y="2379104"/>
            <a:ext cx="152400" cy="152400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38600" y="2895600"/>
            <a:ext cx="152400" cy="152400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71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collimator settings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80272"/>
              </p:ext>
            </p:extLst>
          </p:nvPr>
        </p:nvGraphicFramePr>
        <p:xfrm>
          <a:off x="228600" y="1143000"/>
          <a:ext cx="8762999" cy="2953000"/>
        </p:xfrm>
        <a:graphic>
          <a:graphicData uri="http://schemas.openxmlformats.org/drawingml/2006/table">
            <a:tbl>
              <a:tblPr/>
              <a:tblGrid>
                <a:gridCol w="674060"/>
                <a:gridCol w="1002339"/>
                <a:gridCol w="1286922"/>
                <a:gridCol w="1119194"/>
                <a:gridCol w="1251484"/>
                <a:gridCol w="1143000"/>
                <a:gridCol w="1066800"/>
                <a:gridCol w="1219200"/>
              </a:tblGrid>
              <a:tr h="239517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Simulated scenarios (E=7 </a:t>
                      </a:r>
                      <a:r>
                        <a:rPr lang="en-US" sz="13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TeV</a:t>
                      </a:r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94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i-FI" sz="13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Collimator</a:t>
                      </a:r>
                      <a:r>
                        <a:rPr lang="fi-FI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fi-FI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</a:br>
                      <a:r>
                        <a:rPr lang="fi-FI" sz="13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half</a:t>
                      </a:r>
                      <a:r>
                        <a:rPr lang="fi-FI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300" b="0" i="0" u="none" strike="noStrike" dirty="0" err="1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gap</a:t>
                      </a:r>
                      <a:endParaRPr lang="fi-FI" sz="13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Nominal optics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HL-LHC optics B2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ATS 2015 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2323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nom. </a:t>
                      </a:r>
                      <a:r>
                        <a:rPr lang="da-DK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B1</a:t>
                      </a:r>
                      <a:endParaRPr lang="da-DK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nom. </a:t>
                      </a:r>
                      <a:r>
                        <a:rPr lang="da-DK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  <a:endParaRPr lang="da-D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HL-LHC 1</a:t>
                      </a:r>
                      <a:endParaRPr lang="da-D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HL-LHC 2</a:t>
                      </a:r>
                      <a:endParaRPr lang="da-D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HL-LHC 3</a:t>
                      </a:r>
                      <a:endParaRPr lang="da-DK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2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IR7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TCSGs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IR6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TCSG.4R6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TCDQAs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IR3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TCSGs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32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IR1/5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32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IR2/8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F3F76"/>
                          </a:solidFill>
                          <a:effectLst/>
                          <a:latin typeface="Calibri"/>
                        </a:rPr>
                        <a:t>TCTs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A7D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5257800"/>
            <a:ext cx="1341120" cy="7848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/>
                <a:cs typeface="Calibri"/>
              </a:rPr>
              <a:t>9e8</a:t>
            </a: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 “real protons”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(1.7e11p per bunch)</a:t>
            </a:r>
          </a:p>
          <a:p>
            <a:endParaRPr lang="en-US" sz="11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Safe!</a:t>
            </a:r>
            <a:endParaRPr lang="en-US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9" name="Straight Arrow Connector 18"/>
          <p:cNvCxnSpPr>
            <a:endCxn id="9" idx="0"/>
          </p:cNvCxnSpPr>
          <p:nvPr/>
        </p:nvCxnSpPr>
        <p:spPr bwMode="auto">
          <a:xfrm flipH="1">
            <a:off x="1051560" y="4114800"/>
            <a:ext cx="1463040" cy="1143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407920" y="4988560"/>
            <a:ext cx="1341120" cy="7848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/>
                <a:cs typeface="Calibri"/>
              </a:rPr>
              <a:t>3e9</a:t>
            </a: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 “real protons”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(1.7e11p per bunch)</a:t>
            </a:r>
          </a:p>
          <a:p>
            <a:endParaRPr lang="en-US" sz="11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Safe!</a:t>
            </a:r>
            <a:endParaRPr lang="en-US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119120" y="4114800"/>
            <a:ext cx="614680" cy="8737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3743960" y="4988560"/>
            <a:ext cx="1346200" cy="7848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/>
                <a:cs typeface="Calibri"/>
              </a:rPr>
              <a:t>2e9</a:t>
            </a: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 “real protons”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(2.2e11p per bunch)</a:t>
            </a:r>
          </a:p>
          <a:p>
            <a:endParaRPr lang="en-US" sz="11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Safe!</a:t>
            </a:r>
            <a:endParaRPr lang="en-US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4378960" y="4114800"/>
            <a:ext cx="574040" cy="8737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085080" y="4988560"/>
            <a:ext cx="1346200" cy="777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/>
                <a:cs typeface="Calibri"/>
              </a:rPr>
              <a:t>2e10</a:t>
            </a: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 “real protons”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(2.2e11p per bunch)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50" b="1" dirty="0" smtClean="0">
                <a:solidFill>
                  <a:srgbClr val="FF0000"/>
                </a:solidFill>
                <a:latin typeface="Calibri"/>
                <a:cs typeface="Calibri"/>
              </a:rPr>
              <a:t>fragment ejection!</a:t>
            </a:r>
            <a:endParaRPr lang="en-US" sz="115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5720080" y="4114800"/>
            <a:ext cx="375920" cy="8737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436360" y="4988560"/>
            <a:ext cx="1346200" cy="7848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/>
                <a:cs typeface="Calibri"/>
              </a:rPr>
              <a:t>2e11</a:t>
            </a: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 “real protons”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(2.2e11p per bunch)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200" b="1" dirty="0" smtClean="0">
                <a:solidFill>
                  <a:srgbClr val="FF0000"/>
                </a:solidFill>
                <a:latin typeface="Calibri"/>
                <a:cs typeface="Calibri"/>
              </a:rPr>
              <a:t>&gt; 5</a:t>
            </a:r>
            <a:r>
              <a:rPr lang="en-US" sz="1200" b="1" baseline="30000" dirty="0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en-US" sz="1200" b="1" dirty="0" smtClean="0">
                <a:solidFill>
                  <a:srgbClr val="FF0000"/>
                </a:solidFill>
                <a:latin typeface="Calibri"/>
                <a:cs typeface="Calibri"/>
              </a:rPr>
              <a:t> axis limit!!</a:t>
            </a:r>
            <a:endParaRPr lang="en-US"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7071360" y="4114800"/>
            <a:ext cx="91440" cy="8737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787640" y="4988560"/>
            <a:ext cx="1346200" cy="113877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  <a:latin typeface="Calibri"/>
                <a:cs typeface="Calibri"/>
              </a:rPr>
              <a:t>8e9</a:t>
            </a: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 “real protons”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(1.7e11p per bunch</a:t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>very optimistic!!)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11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200" b="1" dirty="0" smtClean="0">
                <a:solidFill>
                  <a:srgbClr val="FF0000"/>
                </a:solidFill>
                <a:latin typeface="Calibri"/>
                <a:cs typeface="Calibri"/>
              </a:rPr>
              <a:t>plastic deformation!</a:t>
            </a:r>
            <a:endParaRPr lang="en-US" sz="1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8382000" y="4038600"/>
            <a:ext cx="40640" cy="9499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>
          <a:xfrm>
            <a:off x="685800" y="4419600"/>
            <a:ext cx="167640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Expected integrated losses on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TCT.4L1 (B1)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276600" y="4267200"/>
            <a:ext cx="5334000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Expected integrated losses on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TCT.4R5 (B2)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410200" y="6096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Beam 2 is the most critical one!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11885" y="5750419"/>
            <a:ext cx="1334236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A priori, only secondary halo for this case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31746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"/>
            <a:ext cx="7162800" cy="914400"/>
          </a:xfrm>
        </p:spPr>
        <p:txBody>
          <a:bodyPr/>
          <a:lstStyle/>
          <a:p>
            <a:r>
              <a:rPr lang="en-US" dirty="0" smtClean="0"/>
              <a:t>Computing time is…a matter of statistics!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3" descr="losses_5th_ax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66400"/>
            <a:ext cx="3684211" cy="2520000"/>
          </a:xfrm>
          <a:prstGeom prst="rect">
            <a:avLst/>
          </a:prstGeom>
        </p:spPr>
      </p:pic>
      <p:pic>
        <p:nvPicPr>
          <p:cNvPr id="5" name="Picture 4" descr="losses_HL-LHC_10.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66400"/>
            <a:ext cx="3684211" cy="25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990600"/>
            <a:ext cx="731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These simulations are very time consuming, but it is necessary to have sufficient losses in TCT (for meaningful FLUKA simulations).</a:t>
            </a:r>
          </a:p>
          <a:p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Amount of simulations to run changes depending on the specific scenario. </a:t>
            </a:r>
          </a:p>
          <a:p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2 extreme scenarios: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200400"/>
            <a:ext cx="1295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10 simulations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er bunch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200400"/>
            <a:ext cx="1371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500 simulations</a:t>
            </a:r>
            <a:b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per bunch!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486400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Calibri"/>
                <a:cs typeface="Calibri"/>
              </a:rPr>
              <a:t>Note: 6400 </a:t>
            </a:r>
            <a:r>
              <a:rPr lang="en-US" sz="1200" i="1" dirty="0" err="1">
                <a:solidFill>
                  <a:schemeClr val="tx1"/>
                </a:solidFill>
                <a:latin typeface="Calibri"/>
                <a:cs typeface="Calibri"/>
              </a:rPr>
              <a:t>SixTrack</a:t>
            </a:r>
            <a:r>
              <a:rPr lang="en-US" sz="1200" i="1" dirty="0">
                <a:solidFill>
                  <a:schemeClr val="tx1"/>
                </a:solidFill>
                <a:latin typeface="Calibri"/>
                <a:cs typeface="Calibri"/>
              </a:rPr>
              <a:t> particles </a:t>
            </a:r>
            <a:r>
              <a:rPr lang="en-US" sz="1200" i="1" dirty="0" smtClean="0">
                <a:solidFill>
                  <a:schemeClr val="tx1"/>
                </a:solidFill>
                <a:latin typeface="Calibri"/>
                <a:cs typeface="Calibri"/>
              </a:rPr>
              <a:t>for each simulation</a:t>
            </a:r>
            <a:endParaRPr lang="en-US" sz="1200" i="1" dirty="0"/>
          </a:p>
        </p:txBody>
      </p:sp>
      <p:sp>
        <p:nvSpPr>
          <p:cNvPr id="12" name="Oval 11"/>
          <p:cNvSpPr/>
          <p:nvPr/>
        </p:nvSpPr>
        <p:spPr bwMode="auto">
          <a:xfrm>
            <a:off x="2895600" y="2819400"/>
            <a:ext cx="914400" cy="4572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86600" y="2819400"/>
            <a:ext cx="914400" cy="4572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603146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Open question: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is the statistics enough for FLUKA simulation?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0958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“real” LHC </a:t>
            </a:r>
            <a:r>
              <a:rPr lang="en-US" dirty="0"/>
              <a:t>protons </a:t>
            </a:r>
            <a:r>
              <a:rPr lang="en-US" dirty="0" smtClean="0"/>
              <a:t>vs. </a:t>
            </a:r>
            <a:r>
              <a:rPr lang="en-US" dirty="0" err="1" smtClean="0"/>
              <a:t>SixTrack</a:t>
            </a:r>
            <a:r>
              <a:rPr lang="en-US" dirty="0" smtClean="0"/>
              <a:t> particles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6020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Important note: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in the following slides, </a:t>
            </a:r>
            <a:r>
              <a:rPr lang="en-US" sz="1800" b="1" i="1" dirty="0" smtClean="0">
                <a:solidFill>
                  <a:schemeClr val="tx1"/>
                </a:solidFill>
                <a:latin typeface="Calibri"/>
                <a:cs typeface="Calibri"/>
              </a:rPr>
              <a:t>impact parameter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refers to the position in x where the particles experience inelastic interaction inside the TCT jaw.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TS_SIxTrack_lo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3747212" cy="2520000"/>
          </a:xfrm>
          <a:prstGeom prst="rect">
            <a:avLst/>
          </a:prstGeom>
        </p:spPr>
      </p:pic>
      <p:pic>
        <p:nvPicPr>
          <p:cNvPr id="6" name="Picture 5" descr="ATS_real_los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876923" cy="25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8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FF"/>
                </a:solidFill>
                <a:latin typeface="Calibri"/>
                <a:cs typeface="Calibri"/>
              </a:rPr>
              <a:t>ATS 2015 optics B2</a:t>
            </a:r>
            <a:br>
              <a:rPr lang="en-US" sz="2000" dirty="0" smtClean="0">
                <a:solidFill>
                  <a:srgbClr val="FF00FF"/>
                </a:solidFill>
                <a:latin typeface="Calibri"/>
                <a:cs typeface="Calibri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(bunch population=1.7e11 protons)</a:t>
            </a:r>
            <a:endParaRPr lang="en-US" sz="2000" dirty="0">
              <a:solidFill>
                <a:srgbClr val="FF00FF"/>
              </a:solidFill>
              <a:latin typeface="Calibri"/>
              <a:cs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200" y="4572000"/>
            <a:ext cx="4419600" cy="685800"/>
            <a:chOff x="457200" y="4648200"/>
            <a:chExt cx="4419600" cy="685800"/>
          </a:xfrm>
        </p:grpSpPr>
        <p:sp>
          <p:nvSpPr>
            <p:cNvPr id="9" name="TextBox 8"/>
            <p:cNvSpPr txBox="1"/>
            <p:nvPr/>
          </p:nvSpPr>
          <p:spPr>
            <a:xfrm>
              <a:off x="762000" y="4648200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SixTrack</a:t>
              </a:r>
              <a:r>
                <a:rPr lang="en-US" sz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particle lost in TCT</a:t>
              </a:r>
              <a:endParaRPr lang="en-US" sz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" y="4953000"/>
              <a:ext cx="2362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Total </a:t>
              </a:r>
              <a:r>
                <a:rPr lang="en-US" sz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SixTrack</a:t>
              </a:r>
              <a:r>
                <a:rPr lang="en-US" sz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particles simulated</a:t>
              </a:r>
              <a:endParaRPr lang="en-US" sz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685800" y="4953000"/>
              <a:ext cx="22098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895600" y="4800600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x    bunch population</a:t>
              </a:r>
              <a:endParaRPr lang="en-US" sz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57200" y="4648200"/>
              <a:ext cx="3962400" cy="685800"/>
            </a:xfrm>
            <a:prstGeom prst="rect">
              <a:avLst/>
            </a:prstGeom>
            <a:noFill/>
            <a:ln w="19050" cap="flat" cmpd="sng" algn="ctr">
              <a:solidFill>
                <a:srgbClr val="36B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</p:grpSp>
      <p:cxnSp>
        <p:nvCxnSpPr>
          <p:cNvPr id="20" name="Elbow Connector 19"/>
          <p:cNvCxnSpPr/>
          <p:nvPr/>
        </p:nvCxnSpPr>
        <p:spPr bwMode="auto">
          <a:xfrm rot="16200000" flipH="1">
            <a:off x="571500" y="4305300"/>
            <a:ext cx="990600" cy="304800"/>
          </a:xfrm>
          <a:prstGeom prst="bentConnector3">
            <a:avLst>
              <a:gd name="adj1" fmla="val 99208"/>
            </a:avLst>
          </a:prstGeom>
          <a:solidFill>
            <a:srgbClr val="00B8FF"/>
          </a:solidFill>
          <a:ln w="9525" cap="flat" cmpd="sng" algn="ctr">
            <a:solidFill>
              <a:srgbClr val="36B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lbow Connector 20"/>
          <p:cNvCxnSpPr/>
          <p:nvPr/>
        </p:nvCxnSpPr>
        <p:spPr bwMode="auto">
          <a:xfrm rot="5400000" flipH="1" flipV="1">
            <a:off x="4795676" y="4336852"/>
            <a:ext cx="991335" cy="219485"/>
          </a:xfrm>
          <a:prstGeom prst="bentConnector3">
            <a:avLst>
              <a:gd name="adj1" fmla="val -4347"/>
            </a:avLst>
          </a:prstGeom>
          <a:solidFill>
            <a:srgbClr val="00B8FF"/>
          </a:solidFill>
          <a:ln w="9525" cap="flat" cmpd="sng" algn="ctr">
            <a:solidFill>
              <a:srgbClr val="36B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37"/>
          <p:cNvSpPr/>
          <p:nvPr/>
        </p:nvSpPr>
        <p:spPr bwMode="auto">
          <a:xfrm rot="5400000">
            <a:off x="-228132" y="2522056"/>
            <a:ext cx="2095500" cy="800100"/>
          </a:xfrm>
          <a:prstGeom prst="rect">
            <a:avLst/>
          </a:prstGeom>
          <a:noFill/>
          <a:ln w="12700" cap="flat" cmpd="sng" algn="ctr">
            <a:solidFill>
              <a:srgbClr val="36B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 rot="5400000">
            <a:off x="4133850" y="2419350"/>
            <a:ext cx="2095500" cy="914400"/>
          </a:xfrm>
          <a:prstGeom prst="rect">
            <a:avLst/>
          </a:prstGeom>
          <a:noFill/>
          <a:ln w="12700" cap="flat" cmpd="sng" algn="ctr">
            <a:solidFill>
              <a:srgbClr val="36B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62699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SzPct val="90000"/>
              <a:buFont typeface="Wingdings" charset="2"/>
              <a:buChar char="v"/>
            </a:pPr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>
                <a:solidFill>
                  <a:srgbClr val="000000"/>
                </a:solidFill>
              </a:rPr>
              <a:t>Impact parameter distribution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ATS 2015 optics </a:t>
            </a:r>
            <a:r>
              <a:rPr lang="en-US" sz="2000" dirty="0">
                <a:solidFill>
                  <a:srgbClr val="000000"/>
                </a:solidFill>
              </a:rPr>
              <a:t>B2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IR1/5 TCT @ 8</a:t>
            </a:r>
            <a:r>
              <a:rPr lang="en-US" sz="2000" dirty="0" smtClean="0">
                <a:solidFill>
                  <a:srgbClr val="000000"/>
                </a:solidFill>
              </a:rPr>
              <a:t>.5 </a:t>
            </a:r>
            <a:r>
              <a:rPr lang="en-US" sz="2000" dirty="0" err="1">
                <a:solidFill>
                  <a:srgbClr val="000000"/>
                </a:solidFill>
              </a:rPr>
              <a:t>σ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0" y="838200"/>
            <a:ext cx="7285760" cy="5760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63533" y="5573889"/>
            <a:ext cx="1752600" cy="490210"/>
            <a:chOff x="5029200" y="6019800"/>
            <a:chExt cx="1752600" cy="490210"/>
          </a:xfrm>
        </p:grpSpPr>
        <p:sp>
          <p:nvSpPr>
            <p:cNvPr id="5" name="Rectangle 4"/>
            <p:cNvSpPr/>
            <p:nvPr/>
          </p:nvSpPr>
          <p:spPr bwMode="auto">
            <a:xfrm>
              <a:off x="5029200" y="6096000"/>
              <a:ext cx="125998" cy="13066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029200" y="6324600"/>
              <a:ext cx="125998" cy="130667"/>
            </a:xfrm>
            <a:prstGeom prst="rect">
              <a:avLst/>
            </a:prstGeom>
            <a:solidFill>
              <a:srgbClr val="B4D6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81600" y="6019800"/>
              <a:ext cx="15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Primary halo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1600" y="624840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Secondary halo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67400" y="5181600"/>
            <a:ext cx="3124200" cy="132343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Primary halo particles not hit any collimator before reaching the TCT, while secondary halo ones are scattered out from dump protection (mainly TCSG).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16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98549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>
                <a:solidFill>
                  <a:srgbClr val="000000"/>
                </a:solidFill>
              </a:rPr>
              <a:t>Impact parameter vs. #bunch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ATS 2015 optics B2 (IR1/5 TCT @ 8.5 </a:t>
            </a:r>
            <a:r>
              <a:rPr lang="en-US" sz="2000" dirty="0" err="1">
                <a:solidFill>
                  <a:srgbClr val="000000"/>
                </a:solidFill>
              </a:rPr>
              <a:t>σ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6" y="3886200"/>
            <a:ext cx="3669428" cy="25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580110" cy="25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3729281" cy="27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733800"/>
            <a:ext cx="3276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libri"/>
                <a:cs typeface="Calibri"/>
              </a:rPr>
              <a:t>Primary halo particles</a:t>
            </a:r>
            <a:endParaRPr lang="en-US"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733800"/>
            <a:ext cx="33528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alibri"/>
                <a:cs typeface="Calibri"/>
              </a:rPr>
              <a:t>Secondary halo particles</a:t>
            </a:r>
            <a:endParaRPr lang="en-US" sz="16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05600" y="1219200"/>
            <a:ext cx="1752600" cy="490210"/>
            <a:chOff x="5029200" y="6019800"/>
            <a:chExt cx="1752600" cy="49021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029200" y="6096000"/>
              <a:ext cx="125998" cy="13066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029200" y="6324600"/>
              <a:ext cx="125998" cy="13066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6019800"/>
              <a:ext cx="15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Primary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624840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Secondary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2600" y="2286000"/>
            <a:ext cx="762000" cy="1447800"/>
            <a:chOff x="1752600" y="2286000"/>
            <a:chExt cx="762000" cy="1447800"/>
          </a:xfrm>
        </p:grpSpPr>
        <p:sp>
          <p:nvSpPr>
            <p:cNvPr id="16" name="Bent-Up Arrow 15"/>
            <p:cNvSpPr/>
            <p:nvPr/>
          </p:nvSpPr>
          <p:spPr bwMode="auto">
            <a:xfrm flipH="1" flipV="1">
              <a:off x="1752600" y="2362200"/>
              <a:ext cx="685800" cy="1371600"/>
            </a:xfrm>
            <a:prstGeom prst="bent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8800" y="2286000"/>
              <a:ext cx="685800" cy="2923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300" b="1" dirty="0" smtClean="0">
                  <a:latin typeface="Calibri"/>
                  <a:cs typeface="Calibri"/>
                </a:rPr>
                <a:t>zoom</a:t>
              </a:r>
              <a:endParaRPr lang="en-US" sz="1300" b="1" dirty="0">
                <a:latin typeface="Calibri"/>
                <a:cs typeface="Calibri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17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022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600" dirty="0">
                <a:solidFill>
                  <a:srgbClr val="000000"/>
                </a:solidFill>
              </a:rPr>
              <a:t>Impact parameter </a:t>
            </a:r>
            <a:r>
              <a:rPr lang="en-US" sz="2600" dirty="0" smtClean="0">
                <a:solidFill>
                  <a:srgbClr val="000000"/>
                </a:solidFill>
              </a:rPr>
              <a:t>distribution</a:t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Nominal 7 </a:t>
            </a:r>
            <a:r>
              <a:rPr lang="en-US" sz="2000" dirty="0" err="1" smtClean="0">
                <a:solidFill>
                  <a:srgbClr val="000000"/>
                </a:solidFill>
              </a:rPr>
              <a:t>TeV</a:t>
            </a:r>
            <a:r>
              <a:rPr lang="en-US" sz="2000" dirty="0" smtClean="0">
                <a:solidFill>
                  <a:srgbClr val="000000"/>
                </a:solidFill>
              </a:rPr>
              <a:t> optics </a:t>
            </a:r>
            <a:r>
              <a:rPr lang="en-US" sz="2000" dirty="0">
                <a:solidFill>
                  <a:srgbClr val="000000"/>
                </a:solidFill>
              </a:rPr>
              <a:t>B2 (IR1/5 TCT @ </a:t>
            </a:r>
            <a:r>
              <a:rPr lang="en-US" sz="2000" dirty="0" smtClean="0">
                <a:solidFill>
                  <a:srgbClr val="000000"/>
                </a:solidFill>
              </a:rPr>
              <a:t>10.5 </a:t>
            </a:r>
            <a:r>
              <a:rPr lang="en-US" sz="2000" dirty="0" err="1">
                <a:solidFill>
                  <a:srgbClr val="000000"/>
                </a:solidFill>
              </a:rPr>
              <a:t>σ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3" descr="hist_all_nomB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80" y="869400"/>
            <a:ext cx="7377920" cy="57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334000"/>
            <a:ext cx="4267200" cy="92333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In this case only secondary halo particles are intercepted by TCTH.4R5.B2 due to good phase advance (180°) from the MKD.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18</a:t>
            </a:fld>
            <a:endParaRPr lang="en-US" altLang="x-none" dirty="0"/>
          </a:p>
        </p:txBody>
      </p:sp>
      <p:grpSp>
        <p:nvGrpSpPr>
          <p:cNvPr id="7" name="Group 6"/>
          <p:cNvGrpSpPr/>
          <p:nvPr/>
        </p:nvGrpSpPr>
        <p:grpSpPr>
          <a:xfrm>
            <a:off x="2819400" y="5562600"/>
            <a:ext cx="1752600" cy="490210"/>
            <a:chOff x="5029200" y="6019800"/>
            <a:chExt cx="1752600" cy="490210"/>
          </a:xfrm>
        </p:grpSpPr>
        <p:sp>
          <p:nvSpPr>
            <p:cNvPr id="8" name="Rectangle 7"/>
            <p:cNvSpPr/>
            <p:nvPr/>
          </p:nvSpPr>
          <p:spPr bwMode="auto">
            <a:xfrm>
              <a:off x="5029200" y="6096000"/>
              <a:ext cx="125998" cy="13066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29200" y="6324600"/>
              <a:ext cx="125998" cy="130667"/>
            </a:xfrm>
            <a:prstGeom prst="rect">
              <a:avLst/>
            </a:prstGeom>
            <a:solidFill>
              <a:srgbClr val="B4D6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6019800"/>
              <a:ext cx="15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Primary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624840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Secondary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45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042016" cy="36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6994525" cy="9144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Impact parameter vs. #bunch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Nominal 7 </a:t>
            </a:r>
            <a:r>
              <a:rPr lang="en-US" sz="2000" dirty="0" err="1">
                <a:solidFill>
                  <a:srgbClr val="000000"/>
                </a:solidFill>
              </a:rPr>
              <a:t>TeV</a:t>
            </a:r>
            <a:r>
              <a:rPr lang="en-US" sz="2000" dirty="0">
                <a:solidFill>
                  <a:srgbClr val="000000"/>
                </a:solidFill>
              </a:rPr>
              <a:t> optics B2 (IR1/5 TCT @ 10.5 </a:t>
            </a:r>
            <a:r>
              <a:rPr lang="en-US" sz="2000" dirty="0" err="1">
                <a:solidFill>
                  <a:srgbClr val="000000"/>
                </a:solidFill>
              </a:rPr>
              <a:t>σ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05600" y="1219200"/>
            <a:ext cx="1752600" cy="490210"/>
            <a:chOff x="5029200" y="6019800"/>
            <a:chExt cx="1752600" cy="490210"/>
          </a:xfrm>
        </p:grpSpPr>
        <p:sp>
          <p:nvSpPr>
            <p:cNvPr id="6" name="Rectangle 5"/>
            <p:cNvSpPr/>
            <p:nvPr/>
          </p:nvSpPr>
          <p:spPr bwMode="auto">
            <a:xfrm>
              <a:off x="5029200" y="6096000"/>
              <a:ext cx="125998" cy="13066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029200" y="6324600"/>
              <a:ext cx="125998" cy="13066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6019800"/>
              <a:ext cx="15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Primary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624840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Secondary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19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4203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990600"/>
            <a:ext cx="7391400" cy="6217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Scope of this study:</a:t>
            </a:r>
          </a:p>
          <a:p>
            <a:pPr marL="444500" indent="-444500">
              <a:buFont typeface="Courier New"/>
              <a:buChar char="o"/>
            </a:pPr>
            <a:endParaRPr lang="en-US" sz="5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187450" lvl="1" indent="-444500">
              <a:buFont typeface="Courier New"/>
              <a:buChar char="o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Motivation</a:t>
            </a:r>
          </a:p>
          <a:p>
            <a:pPr marL="1187450" lvl="1" indent="-444500">
              <a:buFont typeface="Courier New"/>
              <a:buChar char="o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How to calculate damage limits of TCTs?</a:t>
            </a:r>
          </a:p>
          <a:p>
            <a:pPr marL="444500" indent="-444500">
              <a:buFont typeface="Courier New"/>
              <a:buChar char="o"/>
            </a:pPr>
            <a:endParaRPr lang="en-US" sz="18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44500" indent="-444500"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Dump failure cases:</a:t>
            </a:r>
          </a:p>
          <a:p>
            <a:pPr marL="444500" indent="-444500">
              <a:buFont typeface="Courier New"/>
              <a:buChar char="o"/>
            </a:pPr>
            <a:endParaRPr lang="en-US" sz="5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187450" lvl="1" indent="-444500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LHC beam dump system</a:t>
            </a:r>
          </a:p>
          <a:p>
            <a:pPr marL="1187450" lvl="1" indent="-444500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Irregularities in the beam dump</a:t>
            </a:r>
          </a:p>
          <a:p>
            <a:pPr marL="1187450" lvl="1" indent="-444500">
              <a:buFont typeface="Courier New"/>
              <a:buChar char="o"/>
            </a:pP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44500" indent="-444500">
              <a:buFont typeface="Courier New"/>
              <a:buChar char="o"/>
            </a:pP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New simulations:</a:t>
            </a:r>
          </a:p>
          <a:p>
            <a:pPr marL="1187450" lvl="1" indent="-444500">
              <a:buFont typeface="Courier New"/>
              <a:buChar char="o"/>
            </a:pPr>
            <a:endParaRPr lang="en-US" sz="5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1187450" lvl="1" indent="-444500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Simulation setup</a:t>
            </a:r>
          </a:p>
          <a:p>
            <a:pPr marL="1187450" lvl="1" indent="-444500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Scan over TCT settings and summary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of collimator settings</a:t>
            </a:r>
          </a:p>
          <a:p>
            <a:pPr marL="1187450" lvl="1" indent="-444500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Particle statistics</a:t>
            </a:r>
          </a:p>
          <a:p>
            <a:pPr marL="1187450" lvl="1" indent="-444500">
              <a:buFont typeface="Courier New"/>
              <a:buChar char="o"/>
            </a:pP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44500" lvl="1" indent="-444500">
              <a:buFont typeface="Courier New"/>
              <a:buChar char="o"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Simulation results:</a:t>
            </a:r>
          </a:p>
          <a:p>
            <a:pPr marL="444500" lvl="1" indent="-444500">
              <a:buFont typeface="Courier New"/>
              <a:buChar char="o"/>
            </a:pPr>
            <a:endParaRPr lang="en-US" sz="5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1163638" lvl="2" indent="-447675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Impact parameter studies on TCT for different scenarios</a:t>
            </a:r>
          </a:p>
          <a:p>
            <a:pPr marL="715963" lvl="2" indent="0"/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44500" lvl="2" indent="-444500">
              <a:buFont typeface="Courier New"/>
              <a:buChar char="o"/>
            </a:pP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Conclusions</a:t>
            </a:r>
          </a:p>
          <a:p>
            <a:pPr marL="1160463" lvl="2" indent="-444500">
              <a:buFont typeface="Courier New"/>
              <a:buChar char="o"/>
            </a:pP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44500" indent="-444500">
              <a:buFont typeface="Courier New"/>
              <a:buChar char="o"/>
            </a:pP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44500" indent="-444500">
              <a:buFont typeface="Courier New"/>
              <a:buChar char="o"/>
            </a:pP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q"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9142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>
                <a:solidFill>
                  <a:srgbClr val="000000"/>
                </a:solidFill>
              </a:rPr>
              <a:t>Impact parameter distribution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HL-LHC optics B2 (IR1/5 TCT @ 7.9 </a:t>
            </a:r>
            <a:r>
              <a:rPr lang="en-US" sz="2000" dirty="0" err="1">
                <a:solidFill>
                  <a:srgbClr val="000000"/>
                </a:solidFill>
              </a:rPr>
              <a:t>σ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20</a:t>
            </a:fld>
            <a:endParaRPr lang="en-US" alt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2724"/>
            <a:ext cx="7489783" cy="57009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29400" y="5562600"/>
            <a:ext cx="1752600" cy="490210"/>
            <a:chOff x="5029200" y="6019800"/>
            <a:chExt cx="1752600" cy="490210"/>
          </a:xfrm>
        </p:grpSpPr>
        <p:sp>
          <p:nvSpPr>
            <p:cNvPr id="7" name="Rectangle 6"/>
            <p:cNvSpPr/>
            <p:nvPr/>
          </p:nvSpPr>
          <p:spPr bwMode="auto">
            <a:xfrm>
              <a:off x="5029200" y="6096000"/>
              <a:ext cx="125998" cy="13066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029200" y="6324600"/>
              <a:ext cx="125998" cy="130667"/>
            </a:xfrm>
            <a:prstGeom prst="rect">
              <a:avLst/>
            </a:prstGeom>
            <a:solidFill>
              <a:srgbClr val="B4D6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6019800"/>
              <a:ext cx="15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Primary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624840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Secondary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8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>
                <a:solidFill>
                  <a:srgbClr val="000000"/>
                </a:solidFill>
              </a:rPr>
              <a:t>Impact parameter vs. #bunch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HL-LHC optics B2 (IR1/5 TCT @ 7.9 </a:t>
            </a:r>
            <a:r>
              <a:rPr lang="en-US" sz="2000" dirty="0" err="1" smtClean="0">
                <a:solidFill>
                  <a:srgbClr val="000000"/>
                </a:solidFill>
              </a:rPr>
              <a:t>σ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7" y="3886200"/>
            <a:ext cx="3617746" cy="25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580110" cy="259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3729281" cy="2699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733800"/>
            <a:ext cx="3276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libri"/>
                <a:cs typeface="Calibri"/>
              </a:rPr>
              <a:t>Primary halo particles</a:t>
            </a:r>
            <a:endParaRPr lang="en-US"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733800"/>
            <a:ext cx="33528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alibri"/>
                <a:cs typeface="Calibri"/>
              </a:rPr>
              <a:t>Secondary halo particles</a:t>
            </a:r>
            <a:endParaRPr lang="en-US" sz="16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05600" y="1219200"/>
            <a:ext cx="1752600" cy="490210"/>
            <a:chOff x="5029200" y="6019800"/>
            <a:chExt cx="1752600" cy="49021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029200" y="6096000"/>
              <a:ext cx="125998" cy="13066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029200" y="6324600"/>
              <a:ext cx="125998" cy="130667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1600" y="6019800"/>
              <a:ext cx="15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Primary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624840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  <a:latin typeface="Calibri"/>
                  <a:cs typeface="Calibri"/>
                </a:rPr>
                <a:t>Secondary halo particles</a:t>
              </a:r>
              <a:endParaRPr lang="en-US" sz="11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2600" y="2286000"/>
            <a:ext cx="762000" cy="1447800"/>
            <a:chOff x="1752600" y="2286000"/>
            <a:chExt cx="762000" cy="1447800"/>
          </a:xfrm>
        </p:grpSpPr>
        <p:sp>
          <p:nvSpPr>
            <p:cNvPr id="16" name="Bent-Up Arrow 15"/>
            <p:cNvSpPr/>
            <p:nvPr/>
          </p:nvSpPr>
          <p:spPr bwMode="auto">
            <a:xfrm flipH="1" flipV="1">
              <a:off x="1752600" y="2362200"/>
              <a:ext cx="685800" cy="1371600"/>
            </a:xfrm>
            <a:prstGeom prst="bent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2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8800" y="2286000"/>
              <a:ext cx="685800" cy="2923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300" b="1" dirty="0" smtClean="0">
                  <a:latin typeface="Calibri"/>
                  <a:cs typeface="Calibri"/>
                </a:rPr>
                <a:t>zoom</a:t>
              </a:r>
              <a:endParaRPr lang="en-US" sz="1300" b="1" dirty="0">
                <a:latin typeface="Calibri"/>
                <a:cs typeface="Calibri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21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7971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 of impact parameters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85" y="4128474"/>
            <a:ext cx="2734806" cy="1952651"/>
          </a:xfrm>
          <a:prstGeom prst="rect">
            <a:avLst/>
          </a:prstGeom>
        </p:spPr>
      </p:pic>
      <p:pic>
        <p:nvPicPr>
          <p:cNvPr id="9" name="Picture 8" descr="err_bar_HL_10.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91" y="1599324"/>
            <a:ext cx="2773109" cy="1980000"/>
          </a:xfrm>
          <a:prstGeom prst="rect">
            <a:avLst/>
          </a:prstGeom>
        </p:spPr>
      </p:pic>
      <p:pic>
        <p:nvPicPr>
          <p:cNvPr id="10" name="Picture 9" descr="err_bar_HL_8.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58" y="1599324"/>
            <a:ext cx="2788733" cy="19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1" y="1599324"/>
            <a:ext cx="2788732" cy="1980000"/>
          </a:xfrm>
          <a:prstGeom prst="rect">
            <a:avLst/>
          </a:prstGeom>
        </p:spPr>
      </p:pic>
      <p:pic>
        <p:nvPicPr>
          <p:cNvPr id="12" name="Picture 11" descr="err_bar_nomB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91" y="4114800"/>
            <a:ext cx="2773109" cy="1980000"/>
          </a:xfrm>
          <a:prstGeom prst="rect">
            <a:avLst/>
          </a:prstGeom>
        </p:spPr>
      </p:pic>
      <p:pic>
        <p:nvPicPr>
          <p:cNvPr id="14" name="Picture 13" descr="err_bar_nomB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6" y="4114800"/>
            <a:ext cx="2788733" cy="19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6169223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Calibri"/>
                <a:cs typeface="Calibri"/>
              </a:rPr>
              <a:t>Please pay attention to the different scale!!</a:t>
            </a:r>
            <a:endParaRPr lang="en-US" sz="1400" b="1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72200" y="1446924"/>
            <a:ext cx="304800" cy="2209800"/>
          </a:xfrm>
          <a:prstGeom prst="rect">
            <a:avLst/>
          </a:prstGeom>
          <a:noFill/>
          <a:ln w="19050" cap="flat" cmpd="sng" algn="ctr">
            <a:solidFill>
              <a:srgbClr val="FFDB0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00400" y="3962400"/>
            <a:ext cx="304800" cy="2209800"/>
          </a:xfrm>
          <a:prstGeom prst="rect">
            <a:avLst/>
          </a:prstGeom>
          <a:noFill/>
          <a:ln w="19050" cap="flat" cmpd="sng" algn="ctr">
            <a:solidFill>
              <a:srgbClr val="FFDB0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172200" y="3962400"/>
            <a:ext cx="304800" cy="2209800"/>
          </a:xfrm>
          <a:prstGeom prst="rect">
            <a:avLst/>
          </a:prstGeom>
          <a:noFill/>
          <a:ln w="19050" cap="flat" cmpd="sng" algn="ctr">
            <a:solidFill>
              <a:srgbClr val="FFDB0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82884" y="1446924"/>
            <a:ext cx="304800" cy="22098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0939" y="3961524"/>
            <a:ext cx="304800" cy="22098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78676" y="1446924"/>
            <a:ext cx="304800" cy="220980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26068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Average impact parameter from primary and secondary halo in the all the cases simulated.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22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02608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Distribution of particles absorbed in TCTH.4R5.B2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4" name="Picture 3" descr="legend_HL_5th_ax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4" y="1143000"/>
            <a:ext cx="3886200" cy="239649"/>
          </a:xfrm>
          <a:prstGeom prst="rect">
            <a:avLst/>
          </a:prstGeom>
        </p:spPr>
      </p:pic>
      <p:pic>
        <p:nvPicPr>
          <p:cNvPr id="5" name="Picture 4" descr="density_HL_5th_ax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" y="1371600"/>
            <a:ext cx="4293578" cy="2340000"/>
          </a:xfrm>
          <a:prstGeom prst="rect">
            <a:avLst/>
          </a:prstGeom>
        </p:spPr>
      </p:pic>
      <p:pic>
        <p:nvPicPr>
          <p:cNvPr id="6" name="Picture 5" descr="density_nom_b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14800"/>
            <a:ext cx="4320001" cy="23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295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36B000"/>
                </a:solidFill>
                <a:latin typeface="Calibri"/>
                <a:cs typeface="Calibri"/>
              </a:rPr>
              <a:t>ATS 2015 optics B2</a:t>
            </a:r>
          </a:p>
          <a:p>
            <a:r>
              <a:rPr lang="en-US" sz="1800" dirty="0" smtClean="0">
                <a:solidFill>
                  <a:srgbClr val="36B000"/>
                </a:solidFill>
                <a:latin typeface="Calibri"/>
                <a:cs typeface="Calibri"/>
              </a:rPr>
              <a:t>(TCT=8.5 </a:t>
            </a:r>
            <a:r>
              <a:rPr lang="en-US" sz="1800" dirty="0" err="1" smtClean="0">
                <a:solidFill>
                  <a:srgbClr val="36B000"/>
                </a:solidFill>
                <a:latin typeface="Calibri"/>
                <a:cs typeface="Calibri"/>
              </a:rPr>
              <a:t>σ</a:t>
            </a:r>
            <a:r>
              <a:rPr lang="en-US" sz="1800" dirty="0" smtClean="0">
                <a:solidFill>
                  <a:srgbClr val="36B000"/>
                </a:solidFill>
                <a:latin typeface="Calibri"/>
                <a:cs typeface="Calibri"/>
              </a:rPr>
              <a:t>)</a:t>
            </a:r>
            <a:endParaRPr lang="en-US" sz="1800" dirty="0">
              <a:solidFill>
                <a:srgbClr val="36B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800080"/>
                </a:solidFill>
                <a:latin typeface="Calibri"/>
                <a:cs typeface="Calibri"/>
              </a:rPr>
              <a:t>Nominal 7 </a:t>
            </a:r>
            <a:r>
              <a:rPr lang="en-US" sz="1800" b="1" dirty="0" err="1" smtClean="0">
                <a:solidFill>
                  <a:srgbClr val="800080"/>
                </a:solidFill>
                <a:latin typeface="Calibri"/>
                <a:cs typeface="Calibri"/>
              </a:rPr>
              <a:t>TeV</a:t>
            </a:r>
            <a:r>
              <a:rPr lang="en-US" sz="1800" b="1" dirty="0" smtClean="0">
                <a:solidFill>
                  <a:srgbClr val="800080"/>
                </a:solidFill>
                <a:latin typeface="Calibri"/>
                <a:cs typeface="Calibri"/>
              </a:rPr>
              <a:t> optics B2</a:t>
            </a:r>
          </a:p>
          <a:p>
            <a:pPr algn="r"/>
            <a:r>
              <a:rPr lang="en-US" sz="1800" dirty="0" smtClean="0">
                <a:solidFill>
                  <a:srgbClr val="800080"/>
                </a:solidFill>
                <a:latin typeface="Calibri"/>
                <a:cs typeface="Calibri"/>
              </a:rPr>
              <a:t>(TCT=10.5 </a:t>
            </a:r>
            <a:r>
              <a:rPr lang="en-US" sz="1800" dirty="0" err="1" smtClean="0">
                <a:solidFill>
                  <a:srgbClr val="800080"/>
                </a:solidFill>
                <a:latin typeface="Calibri"/>
                <a:cs typeface="Calibri"/>
              </a:rPr>
              <a:t>σ</a:t>
            </a:r>
            <a:r>
              <a:rPr lang="en-US" sz="1800" dirty="0" smtClean="0">
                <a:solidFill>
                  <a:srgbClr val="800080"/>
                </a:solidFill>
                <a:latin typeface="Calibri"/>
                <a:cs typeface="Calibri"/>
              </a:rPr>
              <a:t>)</a:t>
            </a:r>
            <a:endParaRPr lang="en-US" sz="1800" dirty="0">
              <a:solidFill>
                <a:srgbClr val="800080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legend_nom_b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62800"/>
            <a:ext cx="4086487" cy="25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267200" y="3962400"/>
            <a:ext cx="381000" cy="2209800"/>
          </a:xfrm>
          <a:prstGeom prst="rect">
            <a:avLst/>
          </a:prstGeom>
          <a:noFill/>
          <a:ln w="19050" cap="flat" cmpd="sng" algn="ctr">
            <a:solidFill>
              <a:srgbClr val="FFDB0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1295400"/>
            <a:ext cx="381000" cy="2209800"/>
          </a:xfrm>
          <a:prstGeom prst="rect">
            <a:avLst/>
          </a:prstGeom>
          <a:noFill/>
          <a:ln w="19050" cap="flat" cmpd="sng" algn="ctr">
            <a:solidFill>
              <a:srgbClr val="FFDB0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096000"/>
            <a:ext cx="2286000" cy="369332"/>
          </a:xfrm>
          <a:prstGeom prst="rect">
            <a:avLst/>
          </a:prstGeom>
          <a:ln>
            <a:solidFill>
              <a:srgbClr val="FFDB0F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Calibri"/>
                <a:cs typeface="Calibri"/>
              </a:rPr>
              <a:t>Note: different </a:t>
            </a:r>
            <a:r>
              <a:rPr lang="en-US" sz="1800" i="1" dirty="0">
                <a:solidFill>
                  <a:schemeClr val="tx1"/>
                </a:solidFill>
                <a:latin typeface="Calibri"/>
                <a:cs typeface="Calibri"/>
              </a:rPr>
              <a:t>scale</a:t>
            </a:r>
            <a:r>
              <a:rPr lang="en-US" sz="1800" i="1" dirty="0" smtClean="0">
                <a:solidFill>
                  <a:schemeClr val="tx1"/>
                </a:solidFill>
                <a:latin typeface="Calibri"/>
                <a:cs typeface="Calibri"/>
              </a:rPr>
              <a:t>!</a:t>
            </a:r>
            <a:endParaRPr lang="en-US" sz="18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23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30162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SzPct val="90000"/>
              <a:buFont typeface="Wingdings" charset="2"/>
              <a:buChar char="v"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2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6 scenarios studied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to have selection of cases with: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-	different amount of total particles hitting the TCT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-	different impact distribution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-	different amount of primary and secondary halo particles</a:t>
            </a:r>
          </a:p>
          <a:p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Coordinates of inelastic interaction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available </a:t>
            </a:r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bunch by bunch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for all the cases shown for further FLUKA simulations</a:t>
            </a:r>
          </a:p>
          <a:p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386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Open discussion: 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which 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of the cases will be simulated with </a:t>
            </a:r>
            <a:endParaRPr lang="en-US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FLUKA </a:t>
            </a: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+ AUTODYN??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25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86077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after the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26</a:t>
            </a:fld>
            <a:endParaRPr lang="en-US" altLang="x-none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066800"/>
            <a:ext cx="77724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Slide 14: for further simulations, make sure to be consistent with “real” values (1.7e11 p/b maybe will not be realistic in immediate post LS1)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Slide 23: now TCT parallel to the beam, for the future add tilt angle and see if impact distribution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changes</a:t>
            </a:r>
          </a:p>
          <a:p>
            <a:pPr marL="285750" indent="-285750">
              <a:buFontTx/>
              <a:buChar char="-"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Slide 24: check first plot (it must be primary halo, maybe something wrong in the script to generate the plots. CHECK!)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  <a:sym typeface="Wingdings"/>
              </a:rPr>
              <a:t> fixed!</a:t>
            </a: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FLUKA simulation will be time-consuming, they have to run simulation for each bunch for the cases which will be selected between the ones presented</a:t>
            </a:r>
          </a:p>
          <a:p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Cases to simulate: </a:t>
            </a:r>
          </a:p>
          <a:p>
            <a:pPr marL="108585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Nominal post LS1</a:t>
            </a:r>
          </a:p>
          <a:p>
            <a:pPr marL="1085850" lvl="1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One case where we are dominated by primary halo (maybe nom.B1 or HL-LHC 8.5 or 7.9-very pessimistic)</a:t>
            </a:r>
          </a:p>
          <a:p>
            <a:pPr marL="1085850" lvl="1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One case where we are dominated by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secondary halo (nom.B2)</a:t>
            </a:r>
          </a:p>
          <a:p>
            <a:pPr marL="1085850" lvl="1" indent="-342900">
              <a:buAutoNum type="arabicPeriod"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lvl="1" indent="0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-	Discuss with MME people</a:t>
            </a:r>
          </a:p>
        </p:txBody>
      </p:sp>
    </p:spTree>
    <p:extLst>
      <p:ext uri="{BB962C8B-B14F-4D97-AF65-F5344CB8AC3E}">
        <p14:creationId xmlns:p14="http://schemas.microsoft.com/office/powerpoint/2010/main" val="307185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SzPct val="90000"/>
              <a:buFont typeface="Wingdings" charset="2"/>
              <a:buChar char="v"/>
            </a:pPr>
            <a:r>
              <a:rPr lang="en-US" dirty="0" smtClean="0"/>
              <a:t>Scope of this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1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7848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lnSpc>
                <a:spcPct val="15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This study falls within the framework of LHC collimator material R&amp;D.</a:t>
            </a:r>
          </a:p>
          <a:p>
            <a:pPr marL="444500" indent="-444500">
              <a:lnSpc>
                <a:spcPct val="15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Estimation of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ROBUSTNESS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DAMAGE LIMIT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TERTIARY COLLIMATORS</a:t>
            </a:r>
          </a:p>
          <a:p>
            <a:endParaRPr lang="en-US" sz="1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…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  <a:cs typeface="Calibri"/>
              </a:rPr>
              <a:t>in the past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	robustness calculated for </a:t>
            </a:r>
            <a:r>
              <a:rPr lang="en-US" sz="1800" i="1" u="sng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very pessimistic scenarios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: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-	1 single bunch impact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-	TCT as “isolated” system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-	parallel beam impacting TCT jaw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-	90° phase advance from dump kicker</a:t>
            </a:r>
          </a:p>
          <a:p>
            <a:endParaRPr lang="en-US" sz="1800" dirty="0">
              <a:solidFill>
                <a:srgbClr val="000000"/>
              </a:solidFill>
              <a:latin typeface="Calibri"/>
              <a:cs typeface="Calibri"/>
              <a:sym typeface="Wingdings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…</a:t>
            </a:r>
            <a:r>
              <a:rPr lang="en-US" sz="1800" i="1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now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:</a:t>
            </a:r>
          </a:p>
          <a:p>
            <a:endParaRPr lang="en-US" sz="1800" dirty="0">
              <a:solidFill>
                <a:srgbClr val="000000"/>
              </a:solidFill>
              <a:latin typeface="Calibri"/>
              <a:cs typeface="Calibri"/>
              <a:sym typeface="Wingdings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	updated robustness calculation, simulating failure in </a:t>
            </a:r>
            <a:b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</a:b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	</a:t>
            </a:r>
            <a:r>
              <a:rPr lang="en-US" sz="1800" i="1" u="sng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more realistic conditions</a:t>
            </a:r>
          </a:p>
          <a:p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	generate input for energy deposition and mechanical 						simulations with </a:t>
            </a:r>
            <a:r>
              <a:rPr lang="en-US" sz="1800" i="1" u="sng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high statistics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for the case of interest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  <p:grpSp>
        <p:nvGrpSpPr>
          <p:cNvPr id="23" name="Group 22"/>
          <p:cNvGrpSpPr/>
          <p:nvPr/>
        </p:nvGrpSpPr>
        <p:grpSpPr>
          <a:xfrm>
            <a:off x="6172200" y="1981200"/>
            <a:ext cx="2895600" cy="3576895"/>
            <a:chOff x="6172200" y="1981200"/>
            <a:chExt cx="2895600" cy="3576895"/>
          </a:xfrm>
        </p:grpSpPr>
        <p:pic>
          <p:nvPicPr>
            <p:cNvPr id="7" name="Picture 5" descr="G:\Departments\EN\Groups\MME_MechanicalEngineering\Federico.Carra\HiRadMat\TCTA_HRMT09\HRMT09_pictures_from_867_Corrected\BEBB_photos\20130124_104818_Route Adam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18335" r="46759" b="48728"/>
            <a:stretch/>
          </p:blipFill>
          <p:spPr bwMode="auto">
            <a:xfrm>
              <a:off x="6858000" y="2209800"/>
              <a:ext cx="2133600" cy="334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8382000" y="1981200"/>
              <a:ext cx="685800" cy="626701"/>
            </a:xfrm>
            <a:prstGeom prst="borderCallout2">
              <a:avLst>
                <a:gd name="adj1" fmla="val 95424"/>
                <a:gd name="adj2" fmla="val 49971"/>
                <a:gd name="adj3" fmla="val 171660"/>
                <a:gd name="adj4" fmla="val 17473"/>
                <a:gd name="adj5" fmla="val 183105"/>
                <a:gd name="adj6" fmla="val -45316"/>
              </a:avLst>
            </a:prstGeom>
            <a:ln w="158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Groove height </a:t>
              </a:r>
              <a:br>
                <a:rPr lang="en-GB" sz="1200" b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GB" sz="1200" b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~ 1 cm</a:t>
              </a:r>
            </a:p>
          </p:txBody>
        </p:sp>
        <p:sp>
          <p:nvSpPr>
            <p:cNvPr id="9" name="AutoShape 2"/>
            <p:cNvSpPr>
              <a:spLocks/>
            </p:cNvSpPr>
            <p:nvPr/>
          </p:nvSpPr>
          <p:spPr bwMode="auto">
            <a:xfrm>
              <a:off x="6172200" y="3962400"/>
              <a:ext cx="762000" cy="442035"/>
            </a:xfrm>
            <a:prstGeom prst="borderCallout2">
              <a:avLst>
                <a:gd name="adj1" fmla="val 58202"/>
                <a:gd name="adj2" fmla="val 102272"/>
                <a:gd name="adj3" fmla="val 198910"/>
                <a:gd name="adj4" fmla="val 195705"/>
                <a:gd name="adj5" fmla="val 199741"/>
                <a:gd name="adj6" fmla="val 195100"/>
              </a:avLst>
            </a:prstGeom>
            <a:ln w="158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b="1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Ejected W fragments</a:t>
              </a:r>
            </a:p>
          </p:txBody>
        </p:sp>
        <p:cxnSp>
          <p:nvCxnSpPr>
            <p:cNvPr id="10" name="Straight Connector 9"/>
            <p:cNvCxnSpPr>
              <a:stCxn id="9" idx="0"/>
            </p:cNvCxnSpPr>
            <p:nvPr/>
          </p:nvCxnSpPr>
          <p:spPr>
            <a:xfrm flipV="1">
              <a:off x="6934200" y="3276600"/>
              <a:ext cx="304800" cy="90681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56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04800" y="3812977"/>
            <a:ext cx="1752600" cy="940496"/>
          </a:xfrm>
          <a:prstGeom prst="ellipse">
            <a:avLst/>
          </a:prstGeom>
          <a:solidFill>
            <a:srgbClr val="36B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 damage limit of TCTs?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8" name="TextBox 7"/>
          <p:cNvSpPr txBox="1"/>
          <p:nvPr/>
        </p:nvSpPr>
        <p:spPr>
          <a:xfrm>
            <a:off x="321027" y="396537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/>
                <a:cs typeface="Calibri"/>
              </a:rPr>
              <a:t>Particle tracking</a:t>
            </a:r>
          </a:p>
          <a:p>
            <a:pPr algn="ctr"/>
            <a:r>
              <a:rPr lang="en-US" sz="1800" b="1" dirty="0">
                <a:latin typeface="Calibri"/>
                <a:cs typeface="Calibri"/>
              </a:rPr>
              <a:t>(</a:t>
            </a:r>
            <a:r>
              <a:rPr lang="en-US" sz="1800" b="1" dirty="0" err="1" smtClean="0">
                <a:latin typeface="Calibri"/>
                <a:cs typeface="Calibri"/>
              </a:rPr>
              <a:t>SixTrack</a:t>
            </a:r>
            <a:r>
              <a:rPr lang="en-US" sz="1800" b="1" dirty="0" smtClean="0">
                <a:latin typeface="Calibri"/>
                <a:cs typeface="Calibri"/>
              </a:rPr>
              <a:t>)</a:t>
            </a:r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0962" y="1134070"/>
            <a:ext cx="25058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Energy deposition in TCT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(FLUKA)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6162" y="981670"/>
            <a:ext cx="2364838" cy="923330"/>
          </a:xfrm>
          <a:prstGeom prst="rect">
            <a:avLst/>
          </a:prstGeom>
          <a:solidFill>
            <a:srgbClr val="F8AEF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Shock waves formation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and propagation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Autodyn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7962" y="12102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So far: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12438" y="4044554"/>
            <a:ext cx="533400" cy="381000"/>
          </a:xfrm>
          <a:prstGeom prst="rightArrow">
            <a:avLst>
              <a:gd name="adj1" fmla="val 45039"/>
              <a:gd name="adj2" fmla="val 6212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ea typeface="MS PGothic" pitchFamily="2" charset="-128"/>
              <a:cs typeface="Calibri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876800" y="1289447"/>
            <a:ext cx="533400" cy="381000"/>
          </a:xfrm>
          <a:prstGeom prst="rightArrow">
            <a:avLst>
              <a:gd name="adj1" fmla="val 45039"/>
              <a:gd name="adj2" fmla="val 6212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ea typeface="MS PGothic" pitchFamily="2" charset="-128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3048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/>
                <a:cs typeface="Calibri"/>
              </a:rPr>
              <a:t>Now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…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9162" y="3889177"/>
            <a:ext cx="25058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Energy deposition in TCT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(FLUKA)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4362" y="3736777"/>
            <a:ext cx="2364838" cy="923330"/>
          </a:xfrm>
          <a:prstGeom prst="rect">
            <a:avLst/>
          </a:prstGeom>
          <a:solidFill>
            <a:srgbClr val="F8AEF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Shock waves formation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and propagation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alibri"/>
                <a:cs typeface="Calibri"/>
              </a:rPr>
              <a:t>Autodyn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5715000" y="4044554"/>
            <a:ext cx="533400" cy="381000"/>
          </a:xfrm>
          <a:prstGeom prst="rightArrow">
            <a:avLst>
              <a:gd name="adj1" fmla="val 45039"/>
              <a:gd name="adj2" fmla="val 62122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/>
              <a:ea typeface="MS PGothic" pitchFamily="2" charset="-128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505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lang="en-US" sz="1400" dirty="0" smtClean="0">
                <a:solidFill>
                  <a:srgbClr val="0000FF"/>
                </a:solidFill>
                <a:latin typeface="Calibri"/>
                <a:cs typeface="Calibri"/>
              </a:rPr>
              <a:t>oday’s talk</a:t>
            </a:r>
            <a:endParaRPr lang="en-US" sz="1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4724400"/>
            <a:ext cx="2819400" cy="169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All LHC ring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Many bunches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All collimation system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1 dump kicker pre-firing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Realistic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particle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tracking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5269569"/>
            <a:ext cx="59436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Which the advantages in adding one more step in the simulation chain? 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To get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VERY REALISTIC PARTICLE DISTRIBUTION AT TCT!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" name="Left Brace 28"/>
          <p:cNvSpPr/>
          <p:nvPr/>
        </p:nvSpPr>
        <p:spPr bwMode="auto">
          <a:xfrm>
            <a:off x="5943600" y="4876800"/>
            <a:ext cx="152400" cy="1524000"/>
          </a:xfrm>
          <a:prstGeom prst="leftBrac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19050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Present damage estimates: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5e9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 protons (</a:t>
            </a: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Plastic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deformation) 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2e10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protons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Fragment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ejection) </a:t>
            </a:r>
            <a:endParaRPr lang="en-US" sz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e11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protons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“5</a:t>
            </a:r>
            <a:r>
              <a:rPr lang="en-US" sz="1200" b="1" baseline="30000" dirty="0" smtClean="0">
                <a:solidFill>
                  <a:schemeClr val="tx1"/>
                </a:solidFill>
                <a:latin typeface="Calibri"/>
                <a:cs typeface="Calibri"/>
              </a:rPr>
              <a:t>th</a:t>
            </a: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 axis”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 – catastrophic case)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To more details, see </a:t>
            </a:r>
            <a:r>
              <a:rPr lang="en-US" sz="1200" i="1" dirty="0">
                <a:solidFill>
                  <a:schemeClr val="tx1"/>
                </a:solidFill>
                <a:latin typeface="Calibri"/>
                <a:cs typeface="Calibri"/>
              </a:rPr>
              <a:t>A. </a:t>
            </a:r>
            <a:r>
              <a:rPr lang="en-US" sz="1200" i="1" dirty="0" err="1" smtClean="0">
                <a:solidFill>
                  <a:schemeClr val="tx1"/>
                </a:solidFill>
                <a:latin typeface="Calibri"/>
                <a:cs typeface="Calibri"/>
              </a:rPr>
              <a:t>Bertarelli</a:t>
            </a:r>
            <a:r>
              <a:rPr lang="en-US" sz="1200" i="1" dirty="0" smtClean="0">
                <a:solidFill>
                  <a:schemeClr val="tx1"/>
                </a:solidFill>
                <a:latin typeface="Calibri"/>
                <a:cs typeface="Calibri"/>
              </a:rPr>
              <a:t>-MPP </a:t>
            </a:r>
            <a:r>
              <a:rPr lang="en-US" sz="1200" i="1" dirty="0">
                <a:solidFill>
                  <a:schemeClr val="tx1"/>
                </a:solidFill>
                <a:latin typeface="Calibri"/>
                <a:cs typeface="Calibri"/>
              </a:rPr>
              <a:t>workshop </a:t>
            </a:r>
            <a:r>
              <a:rPr lang="en-US" sz="1200" i="1" dirty="0" smtClean="0">
                <a:solidFill>
                  <a:schemeClr val="tx1"/>
                </a:solidFill>
                <a:latin typeface="Calibri"/>
                <a:cs typeface="Calibri"/>
              </a:rPr>
              <a:t>2013</a:t>
            </a:r>
            <a:endParaRPr lang="en-US" sz="12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5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9090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SzPct val="90000"/>
              <a:buFont typeface="Wingdings" charset="2"/>
              <a:buChar char="v"/>
            </a:pPr>
            <a:r>
              <a:rPr lang="en-US" dirty="0" smtClean="0"/>
              <a:t>Dump failure CASES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4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33729" y="1219200"/>
            <a:ext cx="5672071" cy="4244492"/>
            <a:chOff x="2895600" y="982854"/>
            <a:chExt cx="5672071" cy="4244492"/>
          </a:xfrm>
        </p:grpSpPr>
        <p:pic>
          <p:nvPicPr>
            <p:cNvPr id="4" name="Picture 3" descr="dump_syste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95400"/>
              <a:ext cx="5672071" cy="3733800"/>
            </a:xfrm>
            <a:prstGeom prst="rect">
              <a:avLst/>
            </a:prstGeom>
          </p:spPr>
        </p:pic>
        <p:pic>
          <p:nvPicPr>
            <p:cNvPr id="5" name="Picture 4" descr="dump_system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82" t="78794" r="32551" b="2884"/>
            <a:stretch/>
          </p:blipFill>
          <p:spPr>
            <a:xfrm>
              <a:off x="5138671" y="4343400"/>
              <a:ext cx="1792518" cy="883946"/>
            </a:xfrm>
            <a:prstGeom prst="snip1Rect">
              <a:avLst>
                <a:gd name="adj" fmla="val 33616"/>
              </a:avLst>
            </a:prstGeom>
          </p:spPr>
        </p:pic>
        <p:pic>
          <p:nvPicPr>
            <p:cNvPr id="9" name="Picture 8" descr="dump_system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43" t="2830" r="41230" b="69626"/>
            <a:stretch/>
          </p:blipFill>
          <p:spPr>
            <a:xfrm>
              <a:off x="4376672" y="1066800"/>
              <a:ext cx="990600" cy="759429"/>
            </a:xfrm>
            <a:prstGeom prst="rect">
              <a:avLst/>
            </a:prstGeom>
          </p:spPr>
        </p:pic>
        <p:pic>
          <p:nvPicPr>
            <p:cNvPr id="12" name="Picture 11" descr="dump_system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8" t="3961" r="66602" b="80433"/>
            <a:stretch/>
          </p:blipFill>
          <p:spPr>
            <a:xfrm>
              <a:off x="3922293" y="982854"/>
              <a:ext cx="470535" cy="4292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14800" y="29718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TCDQ</a:t>
              </a:r>
              <a:endParaRPr lang="en-US" sz="16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0200" y="37338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Calibri"/>
                  <a:cs typeface="Calibri"/>
                </a:rPr>
                <a:t>TCSG</a:t>
              </a:r>
              <a:endParaRPr lang="en-US" sz="16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0"/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LHC </a:t>
            </a:r>
            <a:r>
              <a:rPr lang="en-US" b="1" dirty="0">
                <a:solidFill>
                  <a:schemeClr val="accent6"/>
                </a:solidFill>
                <a:latin typeface="Calibri"/>
                <a:cs typeface="Calibri"/>
              </a:rPr>
              <a:t>beam </a:t>
            </a:r>
            <a:r>
              <a:rPr lang="en-US" b="1" dirty="0" smtClean="0">
                <a:solidFill>
                  <a:schemeClr val="accent6"/>
                </a:solidFill>
                <a:latin typeface="Calibri"/>
                <a:cs typeface="Calibri"/>
              </a:rPr>
              <a:t>dump system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pic>
        <p:nvPicPr>
          <p:cNvPr id="13" name="Picture 12" descr="IP6_dum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1807308" cy="1905000"/>
          </a:xfrm>
          <a:prstGeom prst="rect">
            <a:avLst/>
          </a:prstGeom>
        </p:spPr>
      </p:pic>
      <p:sp>
        <p:nvSpPr>
          <p:cNvPr id="14" name="Content Placeholder 3"/>
          <p:cNvSpPr txBox="1">
            <a:spLocks/>
          </p:cNvSpPr>
          <p:nvPr/>
        </p:nvSpPr>
        <p:spPr>
          <a:xfrm>
            <a:off x="533400" y="4038600"/>
            <a:ext cx="4191000" cy="1143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5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lvl="1" indent="0"/>
            <a:r>
              <a:rPr lang="en-US" sz="1800" dirty="0" smtClean="0">
                <a:latin typeface="Calibri"/>
                <a:cs typeface="Calibri"/>
              </a:rPr>
              <a:t>IR6 dump protection must protect TCTs placed at the experimental points</a:t>
            </a:r>
          </a:p>
          <a:p>
            <a:pPr marL="0" lvl="1" indent="0"/>
            <a:r>
              <a:rPr lang="en-US" sz="1800" dirty="0" smtClean="0">
                <a:latin typeface="Calibri"/>
                <a:cs typeface="Calibri"/>
              </a:rPr>
              <a:t>TCTs must protect triplet aperture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5715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Fast abnormal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proton losses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may be caused by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faulty operation of the extraction dump kickers magnets (i.e. MKDs)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990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TCDQ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“dump protection” and one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TCSG </a:t>
            </a: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protect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the machine against miss-kicked beams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in the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dumping region IR6.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7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1046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Irregularities of the beam dump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x-none" smtClean="0"/>
              <a:t>CollUSM - 19.09.2014</a:t>
            </a:r>
            <a:endParaRPr lang="en-US" altLang="x-none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3400" y="990600"/>
            <a:ext cx="7543800" cy="1676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5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All MKDs </a:t>
            </a:r>
            <a:r>
              <a:rPr lang="en-US" sz="1600" b="0" dirty="0" err="1" smtClean="0">
                <a:latin typeface="Calibri"/>
                <a:cs typeface="Calibri"/>
              </a:rPr>
              <a:t>mis</a:t>
            </a:r>
            <a:r>
              <a:rPr lang="en-US" sz="1600" b="0" dirty="0">
                <a:latin typeface="Calibri"/>
                <a:cs typeface="Calibri"/>
              </a:rPr>
              <a:t>-</a:t>
            </a:r>
            <a:r>
              <a:rPr lang="en-US" sz="1600" b="0" dirty="0" smtClean="0">
                <a:latin typeface="Calibri"/>
                <a:cs typeface="Calibri"/>
              </a:rPr>
              <a:t>firing (</a:t>
            </a:r>
            <a:r>
              <a:rPr lang="en-US" sz="1600" b="0" i="1" dirty="0" smtClean="0">
                <a:latin typeface="Calibri"/>
                <a:cs typeface="Calibri"/>
              </a:rPr>
              <a:t>Asynchronous beam dump</a:t>
            </a:r>
            <a:r>
              <a:rPr lang="en-US" sz="1600" b="0" dirty="0" smtClean="0">
                <a:latin typeface="Calibri"/>
                <a:cs typeface="Calibri"/>
              </a:rPr>
              <a:t>): all </a:t>
            </a:r>
            <a:r>
              <a:rPr lang="en-US" sz="1600" b="0" dirty="0">
                <a:latin typeface="Calibri"/>
                <a:cs typeface="Calibri"/>
              </a:rPr>
              <a:t>the </a:t>
            </a:r>
            <a:r>
              <a:rPr lang="en-US" sz="1600" b="0" dirty="0" smtClean="0">
                <a:latin typeface="Calibri"/>
                <a:cs typeface="Calibri"/>
              </a:rPr>
              <a:t>dump kickers </a:t>
            </a:r>
            <a:r>
              <a:rPr lang="en-US" sz="1600" b="0" dirty="0">
                <a:latin typeface="Calibri"/>
                <a:cs typeface="Calibri"/>
              </a:rPr>
              <a:t>are triggered simultaneously but </a:t>
            </a:r>
            <a:r>
              <a:rPr lang="en-US" sz="1600" b="0" dirty="0" smtClean="0">
                <a:latin typeface="Calibri"/>
                <a:cs typeface="Calibri"/>
              </a:rPr>
              <a:t>not synchronized with </a:t>
            </a:r>
            <a:r>
              <a:rPr lang="en-US" sz="1600" b="0" dirty="0">
                <a:latin typeface="Calibri"/>
                <a:cs typeface="Calibri"/>
              </a:rPr>
              <a:t>the beam abort gap. </a:t>
            </a:r>
            <a:endParaRPr lang="en-US" sz="1600" b="0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500" b="0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r>
              <a:rPr lang="en-US" sz="1600" b="0" dirty="0" smtClean="0">
                <a:latin typeface="Calibri"/>
                <a:cs typeface="Calibri"/>
              </a:rPr>
              <a:t>1 MKD spontaneously firing (</a:t>
            </a:r>
            <a:r>
              <a:rPr lang="en-US" sz="1600" b="0" i="1" dirty="0" smtClean="0">
                <a:latin typeface="Calibri"/>
                <a:cs typeface="Calibri"/>
              </a:rPr>
              <a:t>Single-module pre-fire</a:t>
            </a:r>
            <a:r>
              <a:rPr lang="en-US" sz="1600" b="0" dirty="0" smtClean="0">
                <a:latin typeface="Calibri"/>
                <a:cs typeface="Calibri"/>
              </a:rPr>
              <a:t>): the </a:t>
            </a:r>
            <a:r>
              <a:rPr lang="en-US" sz="1600" b="0" dirty="0">
                <a:latin typeface="Calibri"/>
                <a:cs typeface="Calibri"/>
              </a:rPr>
              <a:t>remaining 14 MKDs are </a:t>
            </a:r>
            <a:br>
              <a:rPr lang="en-US" sz="1600" b="0" dirty="0">
                <a:latin typeface="Calibri"/>
                <a:cs typeface="Calibri"/>
              </a:rPr>
            </a:br>
            <a:r>
              <a:rPr lang="en-US" sz="1600" b="0" dirty="0" smtClean="0">
                <a:latin typeface="Calibri"/>
                <a:cs typeface="Calibri"/>
              </a:rPr>
              <a:t>re</a:t>
            </a:r>
            <a:r>
              <a:rPr lang="en-US" sz="1600" b="0" dirty="0">
                <a:latin typeface="Calibri"/>
                <a:cs typeface="Calibri"/>
              </a:rPr>
              <a:t>-triggered</a:t>
            </a:r>
            <a:r>
              <a:rPr lang="en-US" sz="1600" b="0" dirty="0" smtClean="0">
                <a:latin typeface="Calibri"/>
                <a:cs typeface="Calibri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3"/>
          <a:stretch/>
        </p:blipFill>
        <p:spPr bwMode="auto">
          <a:xfrm>
            <a:off x="838200" y="2840201"/>
            <a:ext cx="256902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819400"/>
            <a:ext cx="2286000" cy="154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3657599" y="3449800"/>
            <a:ext cx="609600" cy="457200"/>
          </a:xfrm>
          <a:prstGeom prst="rightArrow">
            <a:avLst>
              <a:gd name="adj1" fmla="val 53005"/>
              <a:gd name="adj2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MS PGothic" pitchFamily="2" charset="-128"/>
                <a:cs typeface="Calibri"/>
              </a:rPr>
              <a:t>zoom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4" t="37648" b="37973"/>
          <a:stretch/>
        </p:blipFill>
        <p:spPr bwMode="auto">
          <a:xfrm>
            <a:off x="6781799" y="2916400"/>
            <a:ext cx="1676400" cy="53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838200" y="1752600"/>
            <a:ext cx="7086600" cy="762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555367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/>
              </a:rPr>
              <a:t>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  <a:sym typeface="Wingdings"/>
              </a:rPr>
              <a:t>	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intermediate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kicks to some bunches which are sent directly in TCTs or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machine aperture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losses_per_bunch_NomB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648200"/>
            <a:ext cx="2963333" cy="1600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200400" y="4876800"/>
            <a:ext cx="990600" cy="15240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674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  <a:latin typeface="Calibri"/>
                <a:cs typeface="Calibri"/>
              </a:rPr>
              <a:t>Below certain kick amplitude, </a:t>
            </a:r>
            <a:r>
              <a:rPr lang="en-US" sz="1400" dirty="0" smtClean="0">
                <a:solidFill>
                  <a:schemeClr val="accent2"/>
                </a:solidFill>
                <a:latin typeface="Calibri"/>
                <a:cs typeface="Calibri"/>
              </a:rPr>
              <a:t>nothing </a:t>
            </a:r>
            <a:r>
              <a:rPr lang="en-US" sz="1400" dirty="0">
                <a:solidFill>
                  <a:schemeClr val="accent2"/>
                </a:solidFill>
                <a:latin typeface="Calibri"/>
                <a:cs typeface="Calibri"/>
              </a:rPr>
              <a:t>is hit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590800" y="5943600"/>
            <a:ext cx="609600" cy="3048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114800" y="5943600"/>
            <a:ext cx="609600" cy="304800"/>
          </a:xfrm>
          <a:prstGeom prst="ellipse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876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  <a:latin typeface="Calibri"/>
                <a:cs typeface="Calibri"/>
              </a:rPr>
              <a:t>Above certain </a:t>
            </a:r>
            <a:r>
              <a:rPr lang="en-US" sz="1400" dirty="0">
                <a:solidFill>
                  <a:srgbClr val="FF00FF"/>
                </a:solidFill>
                <a:latin typeface="Calibri"/>
                <a:cs typeface="Calibri"/>
              </a:rPr>
              <a:t>kick amplitude, </a:t>
            </a:r>
            <a:endParaRPr lang="en-US" sz="1400" dirty="0" smtClean="0">
              <a:solidFill>
                <a:srgbClr val="FF00FF"/>
              </a:solidFill>
              <a:latin typeface="Calibri"/>
              <a:cs typeface="Calibri"/>
            </a:endParaRPr>
          </a:p>
          <a:p>
            <a:r>
              <a:rPr lang="en-US" sz="1400" dirty="0" smtClean="0">
                <a:solidFill>
                  <a:srgbClr val="FF00FF"/>
                </a:solidFill>
                <a:latin typeface="Calibri"/>
                <a:cs typeface="Calibri"/>
              </a:rPr>
              <a:t>everything caught by TCDQ</a:t>
            </a:r>
            <a:endParaRPr lang="en-US" sz="1400" dirty="0">
              <a:solidFill>
                <a:srgbClr val="FF00FF"/>
              </a:solidFill>
              <a:latin typeface="Calibri"/>
              <a:cs typeface="Calibri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599001" y="3893437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653711" y="386492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707686" y="384269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61661" y="381729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815636" y="379507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869611" y="377284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923586" y="3744273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975350" y="371475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29325" y="3686175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080125" y="365125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134100" y="3622675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184900" y="358140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29350" y="354330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273800" y="3505200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318250" y="3463925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2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3578423"/>
            <a:ext cx="1676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  <a:latin typeface="Calibri"/>
                <a:cs typeface="Calibri"/>
              </a:rPr>
              <a:t>25ns-spacing bunches</a:t>
            </a:r>
            <a:endParaRPr lang="en-US" sz="13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5" name="Straight Arrow Connector 34"/>
          <p:cNvCxnSpPr>
            <a:endCxn id="33" idx="1"/>
          </p:cNvCxnSpPr>
          <p:nvPr/>
        </p:nvCxnSpPr>
        <p:spPr bwMode="auto">
          <a:xfrm flipV="1">
            <a:off x="6096000" y="3724617"/>
            <a:ext cx="685800" cy="918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1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D5C44B6-36BC-4EBF-8D4D-DC8BE3769EC3}" type="slidenum">
              <a:rPr lang="en-US" altLang="x-none" smtClean="0"/>
              <a:pPr/>
              <a:t>8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86992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SzPct val="90000"/>
              <a:buFont typeface="Wingdings" charset="2"/>
              <a:buChar char="v"/>
            </a:pPr>
            <a:r>
              <a:rPr lang="en-US" dirty="0" smtClean="0"/>
              <a:t>New simulations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4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MS PGothic" pitchFamily="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44822</TotalTime>
  <Words>1288</Words>
  <Application>Microsoft Macintosh PowerPoint</Application>
  <PresentationFormat>On-screen Show (4:3)</PresentationFormat>
  <Paragraphs>350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Simulations of TCT beam impacts  for different scenarios</vt:lpstr>
      <vt:lpstr>Outline</vt:lpstr>
      <vt:lpstr>Scope of this study</vt:lpstr>
      <vt:lpstr>Motivation</vt:lpstr>
      <vt:lpstr>How to calculate damage limit of TCTs?</vt:lpstr>
      <vt:lpstr>Dump failure CASES</vt:lpstr>
      <vt:lpstr>LHC beam dump system</vt:lpstr>
      <vt:lpstr>Irregularities of the beam dump</vt:lpstr>
      <vt:lpstr>New simulations</vt:lpstr>
      <vt:lpstr>Simulation setup</vt:lpstr>
      <vt:lpstr>Scan over TCT settings</vt:lpstr>
      <vt:lpstr>Summary of collimator settings</vt:lpstr>
      <vt:lpstr>Computing time is…a matter of statistics!</vt:lpstr>
      <vt:lpstr>“real” LHC protons vs. SixTrack particles</vt:lpstr>
      <vt:lpstr>Simulation results</vt:lpstr>
      <vt:lpstr>Impact parameter distribution ATS 2015 optics B2 (IR1/5 TCT @ 8.5 σ)</vt:lpstr>
      <vt:lpstr>Impact parameter vs. #bunch ATS 2015 optics B2 (IR1/5 TCT @ 8.5 σ)</vt:lpstr>
      <vt:lpstr>Impact parameter distribution Nominal 7 TeV optics B2 (IR1/5 TCT @ 10.5 σ)</vt:lpstr>
      <vt:lpstr>Impact parameter vs. #bunch Nominal 7 TeV optics B2 (IR1/5 TCT @ 10.5 σ)</vt:lpstr>
      <vt:lpstr>Impact parameter distribution HL-LHC optics B2 (IR1/5 TCT @ 7.9 σ)</vt:lpstr>
      <vt:lpstr>Impact parameter vs. #bunch HL-LHC optics B2 (IR1/5 TCT @ 7.9 σ)</vt:lpstr>
      <vt:lpstr>Summary of impact parameters</vt:lpstr>
      <vt:lpstr>Distribution of particles absorbed in TCTH.4R5.B2</vt:lpstr>
      <vt:lpstr>Conclusions</vt:lpstr>
      <vt:lpstr>Summary and Outlook</vt:lpstr>
      <vt:lpstr>Comments after the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rbruce</dc:creator>
  <cp:lastModifiedBy>Elena Quaranta</cp:lastModifiedBy>
  <cp:revision>913</cp:revision>
  <cp:lastPrinted>1601-01-01T00:00:00Z</cp:lastPrinted>
  <dcterms:created xsi:type="dcterms:W3CDTF">2006-01-30T12:50:40Z</dcterms:created>
  <dcterms:modified xsi:type="dcterms:W3CDTF">2014-09-23T13:36:26Z</dcterms:modified>
</cp:coreProperties>
</file>