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5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366" r:id="rId3"/>
    <p:sldId id="619" r:id="rId4"/>
    <p:sldId id="552" r:id="rId5"/>
    <p:sldId id="620" r:id="rId6"/>
    <p:sldId id="621" r:id="rId7"/>
    <p:sldId id="622" r:id="rId8"/>
    <p:sldId id="623" r:id="rId9"/>
    <p:sldId id="624" r:id="rId10"/>
    <p:sldId id="625" r:id="rId11"/>
    <p:sldId id="650" r:id="rId12"/>
    <p:sldId id="635" r:id="rId13"/>
    <p:sldId id="651" r:id="rId14"/>
    <p:sldId id="608" r:id="rId15"/>
    <p:sldId id="636" r:id="rId16"/>
    <p:sldId id="652" r:id="rId17"/>
    <p:sldId id="626" r:id="rId18"/>
    <p:sldId id="631" r:id="rId19"/>
    <p:sldId id="633" r:id="rId20"/>
    <p:sldId id="628" r:id="rId21"/>
    <p:sldId id="629" r:id="rId22"/>
    <p:sldId id="657" r:id="rId23"/>
    <p:sldId id="658" r:id="rId24"/>
    <p:sldId id="630" r:id="rId25"/>
    <p:sldId id="642" r:id="rId26"/>
    <p:sldId id="655" r:id="rId27"/>
    <p:sldId id="641" r:id="rId28"/>
    <p:sldId id="653" r:id="rId29"/>
    <p:sldId id="644" r:id="rId30"/>
    <p:sldId id="612" r:id="rId31"/>
    <p:sldId id="654" r:id="rId32"/>
    <p:sldId id="643" r:id="rId33"/>
    <p:sldId id="656" r:id="rId34"/>
  </p:sldIdLst>
  <p:sldSz cx="9906000" cy="6858000" type="A4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Rage Italic" panose="03070502040507070304" pitchFamily="66" charset="0"/>
      <p:regular r:id="rId45"/>
    </p:embeddedFont>
    <p:embeddedFont>
      <p:font typeface="ＭＳ Ｐゴシック" panose="020B0600070205080204" pitchFamily="34" charset="-128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201"/>
    <a:srgbClr val="FDF103"/>
    <a:srgbClr val="FFB19F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84875" autoAdjust="0"/>
  </p:normalViewPr>
  <p:slideViewPr>
    <p:cSldViewPr snapToGrid="0" snapToObjects="1">
      <p:cViewPr>
        <p:scale>
          <a:sx n="80" d="100"/>
          <a:sy n="80" d="100"/>
        </p:scale>
        <p:origin x="-2178" y="-1164"/>
      </p:cViewPr>
      <p:guideLst>
        <p:guide orient="horz" pos="1292"/>
        <p:guide pos="3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75883-5BA1-B245-AB5A-D62BEE1304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750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5ED40-D732-8547-95CE-FE60EF82A9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70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1D963-71B0-46DD-9D1E-1D60181F7D7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CERN, GSI, POLITO, RHP, RRC KI, UM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Scattering routine</a:t>
            </a:r>
            <a:r>
              <a:rPr lang="en-US" baseline="0" dirty="0" smtClean="0"/>
              <a:t> FLUKA- Merlin-</a:t>
            </a:r>
            <a:r>
              <a:rPr lang="en-US" baseline="0" dirty="0" err="1" smtClean="0"/>
              <a:t>SixTrack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futuri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materiali</a:t>
            </a:r>
            <a:endParaRPr lang="en-US" baseline="0" dirty="0" smtClean="0"/>
          </a:p>
          <a:p>
            <a:r>
              <a:rPr lang="en-US" baseline="0" dirty="0" smtClean="0"/>
              <a:t>Absorber after crystals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1D963-71B0-46DD-9D1E-1D60181F7D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distinction of what does who, why it is complementary to have different 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6072" y="1282640"/>
            <a:ext cx="8232706" cy="48853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9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2000" y="8"/>
            <a:ext cx="7056000" cy="576000"/>
          </a:xfrm>
          <a:prstGeom prst="rect">
            <a:avLst/>
          </a:prstGeom>
        </p:spPr>
        <p:txBody>
          <a:bodyPr lIns="72000" tIns="36000" rIns="72000" bIns="36000"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88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00" y="8"/>
            <a:ext cx="8445528" cy="720000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7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0" y="2181663"/>
            <a:ext cx="273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5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08000" y="8"/>
            <a:ext cx="7344000" cy="576000"/>
          </a:xfrm>
          <a:prstGeom prst="rect">
            <a:avLst/>
          </a:prstGeom>
        </p:spPr>
        <p:txBody>
          <a:bodyPr lIns="72000" tIns="36000" rIns="72000" bIns="36000"/>
          <a:lstStyle>
            <a:lvl1pPr algn="ctr">
              <a:defRPr sz="3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62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33 ColUSM Meeting – 24.01.2013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B95B-7719-470A-9C7F-2C49A93A0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219" y="6588000"/>
            <a:ext cx="2847729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5823" y="6588000"/>
            <a:ext cx="2457254" cy="213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8000" y="6588000"/>
            <a:ext cx="23114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7220" y="6516000"/>
            <a:ext cx="8856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 userDrawn="1"/>
        </p:nvSpPr>
        <p:spPr bwMode="auto">
          <a:xfrm rot="16200000">
            <a:off x="-1152000" y="3543843"/>
            <a:ext cx="3130009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spc="-40" dirty="0">
                <a:solidFill>
                  <a:srgbClr val="0055A0"/>
                </a:solidFill>
                <a:latin typeface="Calibri" pitchFamily="34" charset="0"/>
                <a:ea typeface="Palatino" charset="0"/>
                <a:cs typeface="Calibri" pitchFamily="34" charset="0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 bwMode="auto">
          <a:xfrm rot="16200000">
            <a:off x="108000" y="1440000"/>
            <a:ext cx="614768" cy="666000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08000" y="5517712"/>
            <a:ext cx="576960" cy="57600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2000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56456" y="1152000"/>
            <a:ext cx="792000" cy="50853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2" descr="Hom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00" y="108000"/>
            <a:ext cx="1548000" cy="593400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25558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5" r:id="rId3"/>
    <p:sldLayoutId id="2147483666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219" y="6588000"/>
            <a:ext cx="2847729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5823" y="6588000"/>
            <a:ext cx="2457254" cy="213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8000" y="6588000"/>
            <a:ext cx="23114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7220" y="6516000"/>
            <a:ext cx="8856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 userDrawn="1"/>
        </p:nvSpPr>
        <p:spPr bwMode="auto">
          <a:xfrm rot="16200000">
            <a:off x="-1152000" y="3543843"/>
            <a:ext cx="3130009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spc="-40" dirty="0">
                <a:solidFill>
                  <a:srgbClr val="0055A0"/>
                </a:solidFill>
                <a:latin typeface="Calibri" pitchFamily="34" charset="0"/>
                <a:ea typeface="Palatino" charset="0"/>
                <a:cs typeface="Calibri" pitchFamily="34" charset="0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 bwMode="auto">
          <a:xfrm rot="16200000">
            <a:off x="108000" y="1440000"/>
            <a:ext cx="614768" cy="666000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08000" y="5517712"/>
            <a:ext cx="576960" cy="57600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2000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56456" y="1152000"/>
            <a:ext cx="792000" cy="50853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/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indico.cern.ch/conferenceTimeTable.py?confId=286096#201312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lhc-collimation-upgrade-spec.web.cern.ch/lhc-collimation-upgrade-spec/WP11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0.png"/><Relationship Id="rId18" Type="http://schemas.openxmlformats.org/officeDocument/2006/relationships/image" Target="../media/image32.tiff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5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51.jpe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jpeg"/><Relationship Id="rId3" Type="http://schemas.openxmlformats.org/officeDocument/2006/relationships/image" Target="../media/image58.jpeg"/><Relationship Id="rId7" Type="http://schemas.openxmlformats.org/officeDocument/2006/relationships/image" Target="../media/image42.png"/><Relationship Id="rId12" Type="http://schemas.openxmlformats.org/officeDocument/2006/relationships/image" Target="../media/image41.jpe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51.jpeg"/><Relationship Id="rId5" Type="http://schemas.openxmlformats.org/officeDocument/2006/relationships/image" Target="../media/image48.png"/><Relationship Id="rId15" Type="http://schemas.openxmlformats.org/officeDocument/2006/relationships/image" Target="../media/image40.png"/><Relationship Id="rId10" Type="http://schemas.openxmlformats.org/officeDocument/2006/relationships/image" Target="../media/image50.jpeg"/><Relationship Id="rId4" Type="http://schemas.openxmlformats.org/officeDocument/2006/relationships/image" Target="../media/image59.png"/><Relationship Id="rId9" Type="http://schemas.openxmlformats.org/officeDocument/2006/relationships/image" Target="../media/image36.png"/><Relationship Id="rId1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51.jpe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51.jpe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jpeg"/><Relationship Id="rId3" Type="http://schemas.openxmlformats.org/officeDocument/2006/relationships/image" Target="../media/image60.jpeg"/><Relationship Id="rId7" Type="http://schemas.openxmlformats.org/officeDocument/2006/relationships/image" Target="../media/image42.png"/><Relationship Id="rId12" Type="http://schemas.openxmlformats.org/officeDocument/2006/relationships/image" Target="../media/image41.jpe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51.jpeg"/><Relationship Id="rId5" Type="http://schemas.openxmlformats.org/officeDocument/2006/relationships/image" Target="../media/image48.png"/><Relationship Id="rId15" Type="http://schemas.openxmlformats.org/officeDocument/2006/relationships/image" Target="../media/image40.png"/><Relationship Id="rId10" Type="http://schemas.openxmlformats.org/officeDocument/2006/relationships/image" Target="../media/image50.jpeg"/><Relationship Id="rId4" Type="http://schemas.openxmlformats.org/officeDocument/2006/relationships/image" Target="../media/image61.png"/><Relationship Id="rId9" Type="http://schemas.openxmlformats.org/officeDocument/2006/relationships/image" Target="../media/image36.png"/><Relationship Id="rId1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jpeg"/><Relationship Id="rId3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5" Type="http://schemas.openxmlformats.org/officeDocument/2006/relationships/image" Target="../media/image43.png"/><Relationship Id="rId10" Type="http://schemas.openxmlformats.org/officeDocument/2006/relationships/image" Target="../media/image51.jpeg"/><Relationship Id="rId4" Type="http://schemas.openxmlformats.org/officeDocument/2006/relationships/image" Target="../media/image48.png"/><Relationship Id="rId9" Type="http://schemas.openxmlformats.org/officeDocument/2006/relationships/image" Target="../media/image50.jpe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51.jpe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jpeg"/><Relationship Id="rId3" Type="http://schemas.openxmlformats.org/officeDocument/2006/relationships/image" Target="../media/image63.png"/><Relationship Id="rId7" Type="http://schemas.openxmlformats.org/officeDocument/2006/relationships/image" Target="../media/image42.png"/><Relationship Id="rId12" Type="http://schemas.openxmlformats.org/officeDocument/2006/relationships/image" Target="../media/image41.jpe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51.jpeg"/><Relationship Id="rId5" Type="http://schemas.openxmlformats.org/officeDocument/2006/relationships/image" Target="../media/image48.png"/><Relationship Id="rId15" Type="http://schemas.openxmlformats.org/officeDocument/2006/relationships/image" Target="../media/image40.png"/><Relationship Id="rId10" Type="http://schemas.openxmlformats.org/officeDocument/2006/relationships/image" Target="../media/image50.jpeg"/><Relationship Id="rId4" Type="http://schemas.openxmlformats.org/officeDocument/2006/relationships/image" Target="../media/image64.png"/><Relationship Id="rId9" Type="http://schemas.openxmlformats.org/officeDocument/2006/relationships/image" Target="../media/image36.png"/><Relationship Id="rId1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h/url?sa=i&amp;rct=j&amp;q=&amp;esrc=s&amp;frm=1&amp;source=images&amp;cd=&amp;cad=rja&amp;docid=xLSqDj1NG-FJFM&amp;tbnid=Fv7KswkUCnPeKM:&amp;ved=0CAUQjRw&amp;url=http://www.forumscp.com/index.php?action%3Dprintpage;topic%3D47461.0&amp;ei=EHaLUt7uFPCg0wWl0ICwAw&amp;bvm=bv.56643336,d.d2k&amp;psig=AFQjCNF_ZsDQ8CiCZEPz_7xfaGPMVIWN_Q&amp;ust=138495777534244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g"/><Relationship Id="rId12" Type="http://schemas.openxmlformats.org/officeDocument/2006/relationships/image" Target="../media/image81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0.jpeg"/><Relationship Id="rId5" Type="http://schemas.openxmlformats.org/officeDocument/2006/relationships/image" Target="../media/image75.jpg"/><Relationship Id="rId10" Type="http://schemas.openxmlformats.org/officeDocument/2006/relationships/image" Target="../media/image79.jpeg"/><Relationship Id="rId4" Type="http://schemas.openxmlformats.org/officeDocument/2006/relationships/image" Target="../media/image74.jpg"/><Relationship Id="rId9" Type="http://schemas.openxmlformats.org/officeDocument/2006/relationships/hyperlink" Target="http://www.google.ch/url?sa=i&amp;rct=j&amp;q=high+temperature+solar+panels&amp;source=images&amp;cd=&amp;cad=rja&amp;docid=dags9kMxguqZhM&amp;tbnid=ziDCK0QY2CuROM:&amp;ved=0CAUQjRw&amp;url=http://www.cdmcenter.com/en/csp-concentrating-solar-power-plant.html&amp;ei=YPq2Uc7FOM3VPNuSgPAK&amp;psig=AFQjCNEMUftTvrlNEuKtiBdbhLcvdGuOvg&amp;ust=1371032529564613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6.wdp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18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85750" y="1447800"/>
            <a:ext cx="9170988" cy="4943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z="3200" b="1" dirty="0" smtClean="0">
                <a:solidFill>
                  <a:srgbClr val="002060"/>
                </a:solidFill>
              </a:rPr>
              <a:t>Report from WP 11:  </a:t>
            </a:r>
            <a:br>
              <a:rPr lang="en-GB" sz="3200" b="1" dirty="0" smtClean="0">
                <a:solidFill>
                  <a:srgbClr val="002060"/>
                </a:solidFill>
              </a:rPr>
            </a:br>
            <a:r>
              <a:rPr lang="en-GB" sz="3200" b="1" dirty="0" smtClean="0">
                <a:solidFill>
                  <a:srgbClr val="002060"/>
                </a:solidFill>
              </a:rPr>
              <a:t>Collimator Materials for Fast High Density </a:t>
            </a:r>
            <a:r>
              <a:rPr lang="en-GB" sz="3200" b="1" dirty="0">
                <a:solidFill>
                  <a:srgbClr val="002060"/>
                </a:solidFill>
              </a:rPr>
              <a:t>Energy Deposition </a:t>
            </a:r>
            <a:r>
              <a:rPr lang="en-GB" sz="3200" b="1" dirty="0" smtClean="0">
                <a:solidFill>
                  <a:srgbClr val="002060"/>
                </a:solidFill>
              </a:rPr>
              <a:t>(</a:t>
            </a:r>
            <a:r>
              <a:rPr lang="en-GB" sz="3200" b="1" dirty="0" err="1" smtClean="0">
                <a:solidFill>
                  <a:srgbClr val="002060"/>
                </a:solidFill>
              </a:rPr>
              <a:t>ColMat</a:t>
            </a:r>
            <a:r>
              <a:rPr lang="en-GB" sz="3200" b="1" dirty="0" smtClean="0">
                <a:solidFill>
                  <a:srgbClr val="002060"/>
                </a:solidFill>
              </a:rPr>
              <a:t>-HDED)</a:t>
            </a:r>
            <a:r>
              <a:rPr lang="en-GB" sz="4000" b="1" dirty="0" smtClean="0">
                <a:solidFill>
                  <a:srgbClr val="002060"/>
                </a:solidFill>
              </a:rPr>
              <a:t/>
            </a:r>
            <a:br>
              <a:rPr lang="en-GB" sz="4000" b="1" dirty="0" smtClean="0">
                <a:solidFill>
                  <a:srgbClr val="002060"/>
                </a:solidFill>
              </a:rPr>
            </a:br>
            <a:r>
              <a:rPr lang="en-GB" sz="4000" b="1" dirty="0" smtClean="0">
                <a:solidFill>
                  <a:srgbClr val="002060"/>
                </a:solidFill>
              </a:rPr>
              <a:t/>
            </a:r>
            <a:br>
              <a:rPr lang="en-GB" sz="40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Alessandro Bertarelli (CERN)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i="1" dirty="0" smtClean="0">
                <a:solidFill>
                  <a:srgbClr val="002060"/>
                </a:solidFill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2400" b="1" i="1" dirty="0" smtClean="0">
                <a:solidFill>
                  <a:srgbClr val="002060"/>
                </a:solidFill>
              </a:rPr>
              <a:t/>
            </a:r>
            <a:br>
              <a:rPr lang="en-US" sz="2400" b="1" i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33</a:t>
            </a:r>
            <a:r>
              <a:rPr lang="en-US" sz="2000" b="1" baseline="30000" dirty="0" smtClean="0">
                <a:solidFill>
                  <a:srgbClr val="002060"/>
                </a:solidFill>
              </a:rPr>
              <a:t>rd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ColUSM</a:t>
            </a:r>
            <a:r>
              <a:rPr lang="en-US" sz="2000" b="1" dirty="0" smtClean="0">
                <a:solidFill>
                  <a:srgbClr val="002060"/>
                </a:solidFill>
              </a:rPr>
              <a:t> Meeting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CERN, </a:t>
            </a:r>
            <a:r>
              <a:rPr lang="en-US" sz="2000" b="1" i="1" dirty="0" smtClean="0">
                <a:solidFill>
                  <a:srgbClr val="002060"/>
                </a:solidFill>
              </a:rPr>
              <a:t>24 January, 2014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12" name="Picture 11" descr="ColMat-HDED-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228" y="134632"/>
            <a:ext cx="2732528" cy="872295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xQTEhMTEhQWFhQWFRYZGRcVGBoXHBMbFh0WGxkYGBgaKCggIB8nGxYYIjEhJSkrLi8uGCEzOzMsNygtLisBCgoKDg0OGxAQGzckICY3Ny0uNCw3NDQ0MjcsLzIxLywsLiwsNC80NDQsNCwsLC0sLDAsNDQsLywsNCwsLC4sLP/AABEIAIIBhAMBEQACEQEDEQH/xAAcAAEAAgIDAQAAAAAAAAAAAAAABAcDBQECBgj/xABOEAABAwIDAwUKCggFAgcAAAABAAIDBBEFEiETMUEGIlFhcQcUFTJTgZGSstEjMzRzdJOhsbPBFkJSVWJylOEkQ1SC8URjJTVkosLS8P/EABsBAQACAwEBAAAAAAAAAAAAAAACBQEDBAYH/8QAPREAAgECAwUDCgUEAgIDAAAAAAECAxEEITEFEhNBUTJhcSJSgZGhscHR4fAGFDNCUxUjJJJD8RaiJTRi/9oADAMBAAIRAxEAPwDwGKfHTfOP9or1tPsLwKafaZGUyIQBAEAQBAEAQBAEAQBAEAQBAEAQBAEAQBAEAQF5dwn5BN9Kf+HAqHan6q8PiyywnYLHVadIQBAEAQBAEAQHD9x7EBSbcLxC3/m8P9fIrvi0P4n/AKoq+HV/k9pz4MxD97Q/18icWh/E/wDVDh1f5PaPBmIfvaH+vkTi0P4n/qhw6v8AJ7R4LxD97Q/18icWh/E/9UOHV/k9o8F4h+9of6+ROLR/if8Aqhw6v8ntOHYdXgEnF4bD/wBfIsqpRf8AxP8A1RhwqpX4ntNZR4jXiVmWuLiHggPqn5HZTezg4gZTbW/BdM8PR3XeKXoz9hwQx1RzSjvP3e1r2l9UlQ2RjXtLXBw3tcHDrs4aHXReblFxdmejTurmZYMhAEAQBAEAQHyfinx03zj/AGivW0+wvApp9pkZTIhAEAQBAEAQBAEAQBAdnsI0IINgdehwBB84IPnUYzjJXi76r1Oz9TyZlxccmdVIwEAQBAEAQBAEAQBAEBeXcJ+QTfSn/hwKh2p+qvD4sssJ2Cx1WnSEAQBAEAQBAEB1fuPYgKCbQ4RYf4mq+qb7l6DfxXmr1lQ4Yfzmc95YR/qar6pvuTfxXmr1mNzDecx3lhH+pq/qm+5N/FeavWNzDecx3lhH+pq/qm+5N/FeavWNzDecx3lhH+pq/qm+5N/FeavWN3DeczT7GlL7CSVrL73NBIHSQN56guvNR6srr1XOySUe/p6DLiENEHWhknc22rntaLnqA3DtUaW+1epk+42YhyUrUVddWWd3JcWg2RpGSue8ZpA1zMoY0luZrTx5xv8A7iqjaNOW/wAS2Wha4Co9zdk89cuRYarSwCAIAgCAIAgPk/FPjpvnH+0V62n2F4FNPtMjKZEIAgCAIAgCAICYcNf3uKi3wZkMfnADr9m8doXIsbSeKeFv5ajvei9vvxN3AlwuLyvYhrrNJvuSuE09S/ZSyvjkJ5oAFn9Qcdx36Ee5UW29o4zAUuNRpqcFrdu677c14P5nfgqFGtLdnJpnseXOB0oaKiZ748rWxtbGBzy2+UC43249AXjfwvtfaE5PCUYqd25tyvle13l38urLbaOFoJcSbtbLIrE9XvX05d55p9xKwnD3VEzIWWzPJAvuFgST6AVzY7GU8Hh5V6nZj/17zbQoyrTUI6siuaQSCLEGxB4EbwulNNXWhraadmcLJgIAgCAIAgCAIC8u4T8gm+lP/DgVDtT9VeHxZZYTsFjqtOkIAgCAIAgCAIDq/cexAUC3lLSWH/hcP1si9D+Xq/yMp+PT8w5/SWk/dcP1kix+XqfyMcen5g/SWk/dcP1kifl6n8jHHp+YP0kpP3XD9ZIn5ep/Ixx6fmGrrsUikeXMpI4220a1zjbrJO8rppxcI2k7+Jw14yqT3ovdXRHetxaF4YI6OOMNGtnvc556XE/cB/bFOLjdydyVZOaSg923pb8QMXgEWQUcecnWQveT2NG4fam5Jz3m8ug0pbiefX5Enk3yjjpJ2zd7Aubus9zcoOjjbicpOh0UcRS40N1OxnC3oz3pyb9h9B007ZGNewgte0OaRuIcLgjzFeaaadmeiTTV0ZFgyEAQBAEAQHyfinx03zj/AGivW0+wvApp9pkZTIhAEAQBAEAQErDasRSB7o2StG9kguHD8j1/fuXNi8PLEUnTjNwfJx1Xz717tTbRqKnO7Sfcy5hTwbARbGO2z2gpyG/zeLu8bS9t6+MOrjPzjrOrLtbjqZ+Gvhna+h67dp8Pd3VpfdKYxCr2sheGMjB3MjaGtaOA03nrK+0YXDvD0lTc3NrVyd2/vojyNapxJuVku5GXBcSNPKJmtDntDsubcC4FuYgb7AnTRado4GONoPDzbUXa9tWk727r21JYevwZ76V3yJtZynnmhfDORIHODg4gB0bgb6W0ta4t16WXHh9g4TC4iOIwy3GlutLSStzvzvZ37s7m6eOq1KbhUzv7DSK6OIsvueVcT45JHQxROhABmADcwde9ydxsNeGo3L5p+L6GJp1YUqdWU41LtQzdmraW1WeXPLmej2XUpyg5Sik48zV90iVjJBFHBE3O0SOlDG5nlxO51tNRcneb+m1/B1OrVoOtVrSluvcUG3aNktVfPLRaLx05trTjGW5GKzzvzPEL2xShAEAQBAEAQBAXl3CfkE30p/4cCodqfqrw+LLLCdgsdVp0hAEAQBAEAQBAcO3G29AVK2PlH/F6aRW/+B97xXv8392Odnyj/i9NJ70/wPveMf5f3Y4LOUY1Jd61J70/wfveH+X92NI+qxesIhLnSkXdlBgA04kiw85PHrXaqdHDLftYrHXWNfCvvc+fv0MFIcTeO9YySHOJyNMPOI4lw3jTeTbQKc1CL40vW/l9LmqlKlUX5anmm9FfP0/WxxTSYnGXwRkhzzlc1hhcXHdlzi59B6UnGE0qktFmr/L6CnUpUpSoU9Xk7X96+Z1HhKllNjkkaLaGB+W/pAP2rNo4iHVelfIjvUcHV5KXr+ZxX0WJRua6YEOfzhndC5xvxc0kn1h0rNKpGacYaLLL4P5GK9KhSanVWbzzu36Vr60Wr3OMRqZqZ3fbTma8hr7NAkb1BmnNNxu6OtUeOowp1LRL/A4jj0974WPWLiO0IAgCAIAgPk/FPjpvnH+0V62n2F4FNPtMjKZEIAgCAIAgJvgx/e/fNuZtdn58ua/Zw7Vx/nqX5v8AKX8vd3/Re3r+Bu4EuDxeV7EIFdhpJDq6Qy7YyO2t757nNft+zsXOsLQVHgKC3LW3bZW8DY603Pfvn1MDnXJJ3k3W9JJWRBu7ucLJgIAgMvfL8mzzHJmzZb6F1gLkcTYDfu861cGnxOLu+Va1+dtbfPrz0RPiS3dy+QkqHOa1rnEtZfKCb5b2uB0DTcswo04SlOKs5a99uvzEqkpJJvJaGfCMOdUTMhZ4zr79wsCTf0LRj8bTwWHlXq6R+LsToUZVpqEeZEc0g2IsRvB4dRXUmmro1NWdmcLJgIAgCAIAgLy7hPyCb6U/8OBUO1P1V4fFllhOwWOq06QgCAIAgCAIAgCAIAgPI8vcYysFPGefJ41uDf2e1x+wdatNm4felxZaLTx+hRbaxjhBUIay18OnpNDXHvSDvdnyiYAzEb2NO6IW4669vWLdtP8AyKnFfZjp395WVv8ADo8CH6ku13Lzfv4oVDu8odm35VK0bRw3wsO5gPAnj/wUivzVTffYjp3vr9/MVGsBR4cf1Javoun38g3/AAMV/wDq5W6X/wCnYeP85/8A3W/+3O37F7X8vvwL/wCPp3/5Zf8Aqvn9+PWlhbSMFRMM079Yo3a5f+7J+Q/PVuZyeIlwqeUVq/gvv6xpwjhIKvWzm84p8v8A9P4fPSZyb5PvqnmpqSSwm+u+U/k3s82i1YrFxoR4VLX3fU6cBs+eKn+YxGj9v0LAYwAAAAACwA0AA4AKjbbd2eoSSVkdlgyEAQBAEAQHyfinx03zj/aK9bT7C8Cmn2mRlMiEAQBAEBJw6rEUgeY2SAb2SDM1w/I9f/C58Vh3XpOmpuDeji7NffQ20anDmpWv3MueKKAwti2MQzR7QUxDOp3i2t4x8a29fF6k8YsXKs6sspbjqZ+Gt+mdr6Hrlw3TUd1aX3cimMRrNrIXhjIwdzI2hrWjgNN56z/ZfZ8Jhvy1JU99za1cm236/csjyNarxJuVkvAjLpNQQBAEAQBAEBZvc9rInRSSPhhidFZpnAazOHb7ngdBfWxuF8y/F2GxMK8KNOrOaqXahm7W6dedsrqx6TZlWEqblKKVuehp+6RKxkoijgiZnaJDK1jc8mYn9a2moN+J++4/B1KpUoOvVrSk09xRbdo2S5X6acl4nJtaajLcjFK+d+bPFL2pTBAEAQBAEBeXcJ+QTfSn/hwKh2p+qvD4sssJ2Cx1WnSEAQBAEAQBAEAQBARsRrGwxvlf4rRft6AOsmw862UqbqTUFzNVetGjTdSWiK7wmbM+avnGYMN2g7nSnxGjqaLdmh4K9rxtGOGp89fDm/SeUws96c8bWztp3y5L0ezJjBzbaV8/Oyu+DB/zJTqPM3f5upZr57uGp5de5fX71MYXLextfO2nfL6fehxhIttK+o51nfBg/wCbKdR5m/l1WStnbDUsuvcvr96jC5b2Nr555d8vkvvQ64awHaV1Vzmh3Naf86Tg3+UejTqIWartbD0cnz7l8zGHipb2NxGavkvOfTwX3oSuT+FvrpnVE+sYOv8AGeDG9DQN/wDe614mvHC01Sp6/eZuwOFnj6zr1uz7+5dxYrWgAACwG4DgqBu56tK2SOUMhAEAQBAEAQHyfinx03zj/aK9bT7C8Cmn2mRlMiEAQBAEAQGd9ZIZNqXu2l757nNfpB3haI4ajGjwFBblrWtlbpY2OrNz3759TE95JJO8kk9pW6MVFJLkQbbd2dVkwEAQBAEAQBAZe+HZNnmOTMXZeGYgDNbpsAFr4MOJxbeVa1+dtbeFyW/Ld3L5anEk7nNa1ziWsvlBN8oO8DoGm5I0oRlKUVZy17/ESnKSSb0Ma2EQgCAIAgCAvLuE/IJvpT/w4FQ7U/VXh8WWWE7BY6rTpCAIAgCAIAgCAIAgPDd0DEC58dKzU3DnAcXHRjfz84VzsykoxdaX31Z5vbmIc5Rw0PF/Bffca7GoTmgw+HXJbOeDpX6uJ6gCey5HBb8PLKeJnz08EcuMg3KngaXLXxfP0feh1xRm3niooPi4uYD0nfJIfQfQelZovhUpV6mrz+SI4mPHrwwlHsxy+b+/icVo76qI6aDSGLmNPAAePIe23n06Vmm+BSdap2nn8kKy/N4iOHpdiOS9Gr+/icVA78qI6eDSGMZWdAaPGkPST9unEpD/ABqTq1O0838EYqL87iI0KOUI5Lw5v0lj0VK2JjY2CzWiwH5nrJ1VBUqSqScpas9bSpRpQUIKyRnUDYEAQBAEAQBAEB8n4p8dN84/2ivW0+wvApp9pkZTIhAEAQHLW3NhqTwHFYbSV2Er5I9Pyc5ISzOkE0b4wInZS9rmXkOjN9ri+p7F5ja34lwuFhB0akZtyV91p2j+7TuyXiWeE2dOo3vxayyvlnyNJXYRPCA6WJ7ATYFwsCegK7w20cJiZONCopNdHc4quHq0lecbEJdppCAIAgCAIAgCAyQQue4NY0ucdzWgknsA1WurVhSg51JJJat5L1slGMpO0VdnpcO5HTPpp5HRvbK0s2bHAtLgPH0PURbravN4r8TYWljaNGFRODvvNNNLzc133v3O5Y0tnVJUZScWpcviaCuw6WEgSxuYTqA4Wv1hX+GxmHxScqE1JLWzucFSjOllNWIq6TWEAQBAEBeXcJ+QTfSn/hwKh2p+qvD4sssJ2Cx1WnSEAQBAEAQBAEAQHSaUNa5zjZrQST0AakrMU5OyIykoxcnoit8En2lRPWyjmxB0lv4nXEbfd2BegxEdylDDw1eXzZ5LBz4lepi6mkc/TyRiwWcsZUVjvH1YwnjLLqXDrAuewqWIipyhQWmr8EQwdR041MXLXReL19Rxhx73pJJ/8yYmKPpDf8x4+6/AhKv96vGnyjm/gjGHf5fCyr/un5MfDm/vmIv8NRl26Wpu0dLYm+Mf9x07LdCP+9iLfth7/oI/4uD3v31MvCPP1/eh6zkLhOyh2jhz5bHsb+qPPv8AOOhVm0cRxKm6tF7y82PhODR35dqWfo5fM9Kq8twgCAIAgCAIAgCA+T8U+Om+cf7RXrafYXgU0+0yMpkQgCAIAgLD5M8rGU1IwVEjpHue7KxtnOjjFhzieFw4gE3sRbRfPNt/hurj9oSeFgoRS8pvJSk7vL0Wu0ra3zL/AAmPjRoLiyu+XcjzfLau21SXtl2kRa0x6+ICBduX9U5gbg67l6X8N4R4XAqlOnuTTal3u+TvzytblyRX7Rq8StdSuuRoFfHAEAQBAEAQBAEBy1xBBBsRqCNCCOIWGk1ZmU2ndFpYfy0gijp455HSSFgMjwMwjJF7PI3kXsbAnTXVfLcZ+FcVia1athoKEE3uxeW9bK8b6J6q7SzyyPS09pUqcIxqSu7Zvp4ldY5K51RKXSbQ53WfcHO2/NII0ta2g3L6Ns2nCnhacYQ3FZeTpZ80+++r56lBiZN1ZXd+8grtNAQBAEAQF5dwn5BN9Kf+HAqHan6q8PiyywnYLHVadIQBAEAQBAEAQBAed5dVuzpXNG+Qhnm3u+wW8679nU9+sn0zKrbNbh4Vpayy+fsPIVnwNBDHudO8yO/lbYNHYdCrSn/cxUpcoqy8XqUNb+xgYQ5ze8/BafBnfGoiyOko2jnEB7h0ySmzQesC484WMPJSnUrvTReCJYyDhTo4SOur8ZfI74zBtaqGjjPMiDYhbp3yP7en+VYoS4dGVeWrz+S++pLFw42KhhYaRtH5v76HMkQrK9sbR8EyzABuEcW+3ab2/mCwpPD4VyfaefpZmUVjMcqcexHL0R+fxLJAXnz1xygCAIAgCAIAgCAID5PxT46b5x/tFetp9heBTT7TIymRCAIAgCAIAgCAIAgCAIAgCAIAEAQBAEAQBAEAQF5dwn5BN9Kf+HAqHan6q8PiyywnYLHVadIQBAEAQBAEAQBAeB7oUpknhgbvA/8AdIbD2R6Vd7MioU5VH92PMbck6lanRj93dvgR8VhE2IRU4HMj2cdv4WDM77LjzLZRk6eFlUeru/XkjViYKttCFFaRsvQs2KGcS4hNO7VkQkk7WxjK3/4lYqQdPCxprV2XrzM0aiq7QnWlpG79WS+ZFwCUtFVVu8ZrCAf+5MbAjs19K24mKbp0Fo37EaMDNxVbFS1Sy8ZfftN33N6GzZZiNSQxvYLF3pJHqrj2rVzjT9JYbAoWjKq+eS+P33HtVUHoggCAIAgCAIAgCAID5PxT46b5x/tFetp9heBTT7TIymRCAIAgCAk4dTNkkDHyNiB/XeCWg9dt3buXNi686NJ1IQc2uStf0X92vQ20YRnLdlKxY45Ct7z2JlbtNptdrbTda1r7svXv1Xzl/i+X9S46pvc3dzd563v43y8Mj0H9Lj+X4e9ne9yucSp2RyFkcolA/XaLAnjlvvHXxX0bB1qlakqlSm4N8m7v0208PXnkefrQjCe7GV+8irpNQQBAEAQBAEB7/kNyYY57KkTMla2/MAIIcQRZ4O617+jgvA/ifb9WnSng+FKEna0m1ZpO94tdfZzsy92dgYOSqqV10+ZpOVXJuOkJ+HDnOJLIg05g2+hcb6aceJHba72HtyrtNX4LSWsr5X6JWzz9XPlfjxuChh/358kebXoyuCAIAgCAIC8u4T8gm+lP/DgVDtT9VeHxZZYTsFjqtOkIAgCAIAgCAIAgK+d8Ni/U1/o2Tb+01Xn6eA8V738jy7/vbV7k/cvmReT896iqqf2I5pB/M46D0ErbioWpU6PVpGnA1N7EVsR0Un69CJhnMo6qTi8xxNPaS549AC21vKxFOPS7+Rz4byMHVn1tFe9+w7VHweHxN4zTPeeyMZbemxWIeXipPzUl68zNT+3s+EfPk36sj3/Jal2dLC3iWBx7X8781R4ye/Wk/R6sj1GzqXDw0I91/XmbVcx2hAEAQBAEAQBAEAQHyfinx03zj/aK9bT7C8Cmn2mRlMiEAQBAEAQI9qOX7muaxsLe9WsEezPjFoFr5hoDbhYjh1rxb/B1OcXVnVfHb3t5aJ3va3NX53vzy0Lj+rNPdUfI0tzPFvtc2va+l99uF+tezje3lalRK18jiyyYCAIAgCAAJoAgN/gHKU0kMjYmDbSOF3u1DWtGgA4m5dv0Gm9UG1NhQ2liISry/twTyWrb1u+Sslpm+7n34bGvD02oLymR+UmMireyUsySBga+3iuyk2c3iN9rHoGpXRsfZb2dSlQjLehe8b6q+qfLXO/e8jXi8SsQ1O1nozUK3OQIAgCAIAgLy7hPyCb6U/8ADgVDtT9VeHxZZYTsFjqtOkIAgCAIAgCA4LgN5CC51Ezb2zC/RcLO6+hHeXUrjApf8TWTfsxVD/OT/cq/xMf7NOHVxR5TBT/ya1XopP2kbCebRVjv2tiwesb/AGFbK/lYmnHxZowt44KtPrZe3P3nFQMuHRD9uoe/1W5FmLvi5d0bet3MVFu7Oh3yb9SsduULDajhHCnYf90hN/uCxhWr1Kj6v2Esem+BRXmr1ss1j2gZQ4aaWuNLLzrUnmexTisrmQOUSRygCAIAgCAIAgCAID5PxT46b5x/tFetp9heBTT7TIymRCAIAgCAIAgJWG0zJJAx8oiB/XcCQD123Dr3LmxdepRpOpTpubXJa+i+vhr0NtGEZy3ZSsWMeQzO8hCZQHiQy7XLpqLWtfdlA47xdfOF+Lqn9TddU3uuO5uXz1vfTW9+WmR6D+mR/L8Pe53uVxiMDGSOZHJtWjTOG5Q48cupuOvj9q+j4SrVq0lOrDcb5Xu149/d8Tz9aEYTcYu/eRl0moz1lI+JwbICCWscL9DwHD7D6QQtGHxFOvFypu6Ta9MXZ+1erMnUpypu0vH1mBbyB77kLyajc+OpE7ZGsveMNILXEEAPueF79dl4L8UberUqU8G6Tg5aSvk1fPdt106q+eZe7OwUHJVVK9uRp+VnJuKkJtOC5xJZEGHMGk6ZnX0AGl+Nu21xsLblfaUVei0kvKlfJu3JW68uXN6X5Mdg6eHfazeiPMr0pWhAEAQBAEAQBAXl3CfkE30p/wCHAqHan6q8PiyywnYLHVadJjmLrc0An+Jxb9wKzG3MjJy/avv1MgTirPiGnb253e5b4/l12r+w5p/mn2d1eN38iDNRYg7dURN/lZ/9gVujUwi1g36TmnRx8tKiXgvnchy4HXu31nou32QFtWJwi/4zRLBY+Wtb4e4jP5K1h31ZPa+QrYsdhlpT9iNL2VjHrWfrZgfyInO+dp7S4rYtp0lpD3GqWxMRLWpf1mP9AJfKx+hyl/Vqfmsh/wCP1fPRPwHkfJBPHK6RhDc2gvc3a4D7StGJ2hGrScEnn8zqwWx54evGo5J2+R3wrklJEyoaZGEyxFgIvpffdRrY+FSUGlo7ksNsmdGFROSbkrHEXJGQUr4NozM6UPvY2sABbtusvHwdZVLZJWEdkzjhZUN5Xbvc4rOSEj6enhEjAYtrc62dncCLdgSntCEas5ta29iMVdkVJ0KdJSXk39N2Z6/ks+SoilztDYxELWNyI7Xt9qhSx0YUpQtm7+0219mSqYiFXeVo2y8CDifIqSWaSQSMAe9zgCDoCdFuo7ShTpqO68jlxOxalarKpvrN3I36AS+Vj9Dlt/qsPNZp/oFXz0ZWciagbp2jsLgoPaVF6w9xsWxcQtKvvMzeSlWN1WR2PkUXj8O9afsRNbKxi0re1maPk9XDdWHzuefvUHi8K/8Aj9xtjs/HR0r+9+8kMwrEBuq2+doP3ha3Xwj/AOP2/U2rC7QX/MvV9CVFS143zwu7WH8rLW54R/ta9JujTxy1nF+j5EqIVg8Y057A9v5lapfl+V/Yb4/ml2t1+tfMnQOk/Xa0fyuJ+wgLTJR/a/v1nRFz/cl6H9DMokwgPk/FPjpvnH+0V62n2F4FNPtMjKZEIAgCAIAgCAIEe0PL9+fKIW97BuTZnxi21r5t17cLW4da8Z/4dScOI6j4997e5X17PS/ffn3Fx/Vnvbqj5GljxjrXNr24X32617JXtmVDtfI9FyMhppZWwVEJe55OV7XuFrAmzmgjSwOo/wCPPfiKrjsNh3icLVUVHVNJ87XTaefc/wDuw2fGjUnw6kbt6M9ry/p6ZkQnmg2r9I22c5gF8xGbKRzRr6baXXiPwpXx1Wu8LQrbkc5yyTb0TtdPN5d3PPQuNpRoxhxJwu9F9SqCfN+S+sI8szeYDyjdSRStiaNrI4Xe7UNa0aWbxN3O36bt/Cj2psOG0q9OVeX9uCfkrm3rd8lZLTPw592Gxrw9NqC8p8zDyjxrvt0cjmBsgZlfl8V1jdrgN43nTXcNVu2Rsv8ApsJ0YS3oN3jfVX1T66XTy5kMXivzDUmrPRmoVucgQBAEAQBAEAQF5dwn5BN9Kf8AhwKh2p+qvD4sssJ2Cx1WnSEB4PlKJIqqeaqiqJqTIzZvp5XN71DR8ITGxzTe/OL9bADrA76O7KCjBpS53WvTO3sOWpeM3KSbXdy9AxupElXS5G1FRC+ic9rIJXRl3OjyyEl7L8021N+duSnHdpyvZO9s145aMzNqUlq1bkSquu7xqw55eKeWjcQ17nPySUozEXcTqYyeslvFQjDjU7LVP3/Uy5cOWelvcaeojmYzCxNt5XzOqJJY45XMe9z2GQNBztADLjTMBZnp3JxbqbtklZJtd9unM1yv5CfPUn8qYpmx4eyl2sMhkke1j5HOcXNjklEcrszswLm5SMxGvQtdBxcpudmvqldE6sWlFRyM3JuoZXyVjnGTZP70e1okewxkxc5oLCCLOBBA3kFYrRdFRS1z94ptVHLpl7jT00ZbgctSJJds6OQF5mlcRllcBYFxDTZoFwAVubvilCytlyXQ1xyouXP6m8ixOWTEaRr4ZoG7Co5sj2ESfFWNo3OGnX+0tHDjGjJpp5rT09Ubt5uolax15YPca2kZknlaYqgmKCXZFxaYrOJzsGlzx4ph7cKTulms2r9e5irnNL3Go5U1TIavI8VOzFBEGNimkaY5HSyNY5784AN7DO4kbr3W6hFyp3Vr3eqWll3exGqo1GVnfQmcpKuRlNQ0lTUiGaYXmm2gjy7JhJ5+mpkMY036qFGKc51IRulovF/K5Oo3uxjJ2bMOK4nLWYZQ7KRzJqiRsbnMcWnOxk2bUcC+P0FShTjSrz3ldLP2r4MjKTqU42ebI36QSVFVQTte5sTTSxyNa4hrpapkpcHAaHLljGv7SlwYwhOLWedvBNfUjxHKUXfLK/p+0bKkG0xCra+KplDaiINeyYsjhGzjNnM2jbi9zo071ql5NGNmlk+Wbzfd8TYlebun6/qa/HJpr1lBHJIJJaxj43B7szY5InTEMO8NDoXNsN11spKNo1Wsks/Q7fEjNy8qCed/h9DFW8o5nw1NZE9zdnR0UY15rZKlzXSPy7szWvbr/dSjQipRpyWrb9C0IyquzmuSXtPQYnTd5z0BhfLaWbYytfI+QShzHEPcHk85pbfMLHUjdouaEuLCe8lkrrI3SW5KLXgedw2qe+ZkcRqBVGtmcZHSuEToI5nCRuVzsrrNsMrW3Gh03rpnFKLcrbtlyzu1ly+Jqi7ysr3v6LXJdfXyurail2r44p6uKMy5j8G3YMdsYz+o+Q3AOnHeVCMIqnGdrtJu3p1fgZlJ77je138NPSWLFGGgNG4AAak6DrOqr27nWdlgBAfJ+KfHTfOP9or1tPsLwKafaZGUyIQBAEAQBAEAQBAEBJw+vfC/PEcr8pAda5bm0JF9xtcX61zYrCUsVT4VZXjdNrrbNX7r52NlKrKlLejqd24pLs5Ii9zmSEFzXHNzgc2YX3OvvI38bqLwGHdWFZQSlHJNZZWtbLVW0T05EvzFTdcG7pkNdZpCAIAgCAIAgCAIAgCAvLuE/IJvpT/w4FQ7U/VXh8WWWE7BY6rTpCA0WKcnnTGQGqqGxSiz4mmPKRYNLWlzC5oIGtjxPSt8KyhbyVdc8/ma5U96+epxWcl2OfE+KaanMMOxZsSy2S7TlOdrv2R6EjiGk1JJ3d8/ow6aumna2R2xjkxHVQxQzvkfsntfnJbmeW3BD7C1nAkEABKdeVOTlFWuJ0lNJSMuOYEKh0L9rLE+EvLHRZL88ZTfO1w3fesUq24mrJp9foZnT3mnfQ1FVU0cUsEdRXEzU0jnjbPja4mRjgBJZoFssmlrcFtjGrKLcIZPpfl0IOUE0pSzRkp5KDD56i9Q2N9Q5srmSOADb5tW6CwJLjqSsNVq8V5N0sjC4dOTz1OK7DaODDhRy1BbBIHNa8uaXvzuMnMsLHfwadEjUqTrcSMc1/0HGEae63kbFjaeZ8NcyYFkUcrQ4Obs8r8ucuPAjJ0i2t1r8uCdJrW3iT8l2ncwUdXSVdVHNDUB8sMcgDGuFiyQsu8gi5F2ixBtqpSjUpwcZRyb9xhShKV08yJG/D62okLahsr5aXYOiDhYxhznFwFs2a7t4OlgpvjUoK8bWd795j+3NuzvlYkYdhtPHVNY6d01QylbGGSlriImuvnsAOcTlBPHKFCc5yhe1k3fLqZjGKlrnYxUeD0ranZMmdtY531exzN5hlbkOlrhnPuBfe7fbRSlVqOF2smt2/h8TEYQUrJ56mChweh2M2ymOzirDUyODm/ByREPLCbaMAaBbfbjxUpVau8rrNqy8HkYjCmk7dbippadmeubiEsMVQ9riWOi2biAGC2ZhO5nT0rClN2puCbXjf3hqK8vesmZsaFFBXRVdROI5hEWtY4gNcLvGe1r357he+4rFPizpOnBXVxPhxmpSeZmwLkxStpJIYyZaepJkJcd7ZGtDQ0gCzQ0C3ELFWvUdRSeTWXqMwpQUWlozPQ8mwySOSWeacwgiISllo8wsXcxrczraZnXOqjKveLSSV9bfV+4kqdmm3ex1/RSLIxofIHR1D6hkgLczXvc5zm3tYsOYtLSNR6U/MSu3bVWDpL4nas5LQyirDy899OY52oBjdG1rWujNtCMoOt9erRI4iUXFr9v3mHSi795uaaItY1pc55a0AudbM63F1gBc9QC0t3dyaMiwZCA+T8U+Om+cf7RXrafYXgU0+0yMpkQgCAIAgCAIAgCAIAgCAIAgCAIAgCAIAgCAIAgLy7hPyCb6U/8OBUO1P1V4fFllhOwWOq06QgCAIAgCAr+ejqJ6nF4IWw5JTCx75XOuwOgaLtY1pDiASdSNQFYKUIQpylfK+nicrjKUpxXO3uIWNbalmqGQ5XsjoKWOV0jS9zYgZWOkDAQHEC7iCdylT3akYuWrbat1yyIy3oNpdEbPCaZsOIUUefPEMMyQPNrPeHszlnWY8p04LXUk5UZu2e9n9+JOKtUiuVsjT4vq3FC3Wl7/pdpbxSBs++L268ubsK3U9afnbrt7bfQ1y/d0uvqexbi0grW05bCYnwySRvYSXZWGMWcN2pdwvuXHw48LfzunZnRvvf3eR5DkQZHnDI5sjImRSTQOaDmmcA9j43OJ0LWvLrAai2uhXXid1cRx1bs+7vNFFt7qfoMTMRdt2YjsZMjq0jbnII+9ngU7R42bxmtfq21zv6Zbi3XRvnbTnfXp6NTG9nxLc9e7Qy41WmmrKrEGgnZzmBwGt2upWFoPVtms9ZYpx4lONLqr/8At8hNqEnU9Hs+ZjgpzSUWLwHxmwQF3W6aBrXnzvDlly4lWlPvfsfyEVuQnH7zRCxeiOSpw+x2dE2sqR0ZXRh0Av0h08nqKdOWcavOVl7c/cvWQlFWdPkrv5Hp66aV+IUz4JIo3Ow9xzTNL2kGSM2sHNN72N78CuWCiqMlJN+Vy8H3M3tviJroe4iNwDcHTeNx7Fws6TsgCAIAgCAICkKvDoS95MUfjO/Ub0nqV1GpOyzORxXQxeDIfIx+o33LP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B4Mh8jH6jfcnEn1Y3Y9Cx+5rA1lNIGNa0bdxs0AC+SPXTsVdjJNzV+hvpKyPWrlNgQBAEAQBARqenY2SVzWtDnlpc4AAvsLDMd5sNNVJybSTMJZnHerNo92RuZzA1zsou5ozWaTxGp06ym87JXFlc19ZhUDqURuhidGzxWFjS1libZWkWG87lsVSandN3IOMXGzRsKKjjZE2NkbGx5bZGtAbY7xlGmtz6VrlKTldvMmkkrEDBMIp4nSOigijdci8cbWG3Rdo3dS2VKs5JKTbIxhFaIy+DohFE0RRhsbrsbkbaM84XaLWGhI06Ssb8t5u+osrIyyUERp9iY2GLIBs8rclhawybrdVlhTlv718zNlu2OrsPiLZAYoyHyNe4FjSHuGSznC2pGVup10HQm/K6zFlY4rMPifts8UbtoIw/Mxp2gYeaHXGtuF9yRnJWs9DEop3ujLNRRkykxsJfGGvJaCXt53NceI1Oh6SsKUlbPQy0syDiODU8gj2kEL8rA1ueNjsoG4NuNB1BbIVZxvaTRGUIvVG0oYGsjYxjQ1rQAGtAaGgcABoAtUm222TWhnUTIQBAEAQBAf/Z"/>
          <p:cNvSpPr>
            <a:spLocks noChangeAspect="1" noChangeArrowheads="1"/>
          </p:cNvSpPr>
          <p:nvPr/>
        </p:nvSpPr>
        <p:spPr bwMode="auto">
          <a:xfrm>
            <a:off x="63500" y="-593725"/>
            <a:ext cx="36957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www.bc3research.org/images/stories/research_lines/eu_fp7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26" y="98425"/>
            <a:ext cx="221111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2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565173"/>
            <a:ext cx="8928992" cy="4336846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Context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Partners (WP11 and beyond)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</a:t>
            </a: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Tasks and Deliverables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Status and upcoming activities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Summary and Perspectives</a:t>
            </a:r>
            <a:endParaRPr lang="en-US" sz="3200" dirty="0">
              <a:solidFill>
                <a:srgbClr val="002060">
                  <a:alpha val="40000"/>
                </a:srgbClr>
              </a:solidFill>
              <a:ea typeface="ＭＳ Ｐゴシック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1598850"/>
            <a:ext cx="812848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0" y="1598850"/>
            <a:ext cx="1494212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brevettibiz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4722300"/>
            <a:ext cx="2309918" cy="324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2577150"/>
            <a:ext cx="2284394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014"/>
          <a:stretch/>
        </p:blipFill>
        <p:spPr>
          <a:xfrm>
            <a:off x="5616000" y="1598850"/>
            <a:ext cx="894080" cy="792000"/>
          </a:xfrm>
          <a:prstGeom prst="rect">
            <a:avLst/>
          </a:prstGeom>
        </p:spPr>
      </p:pic>
      <p:pic>
        <p:nvPicPr>
          <p:cNvPr id="12" name="Picture 11" descr="ColMat-HDED-LOGO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80" y="717233"/>
            <a:ext cx="2368224" cy="756000"/>
          </a:xfrm>
          <a:prstGeom prst="rect">
            <a:avLst/>
          </a:prstGeom>
        </p:spPr>
      </p:pic>
      <p:pic>
        <p:nvPicPr>
          <p:cNvPr id="11" name="Content Placeholder 9" descr="HUD_homepage-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001" y="1598851"/>
            <a:ext cx="793319" cy="79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000" y="1598850"/>
            <a:ext cx="2591999" cy="720000"/>
          </a:xfrm>
          <a:prstGeom prst="rect">
            <a:avLst/>
          </a:prstGeom>
        </p:spPr>
      </p:pic>
      <p:pic>
        <p:nvPicPr>
          <p:cNvPr id="15" name="Content Placeholder 9" descr="HUD_homepage-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000" y="2505150"/>
            <a:ext cx="1587132" cy="6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Partners (WP11 and beyond)</a:t>
            </a:r>
            <a:endParaRPr lang="en-GB" dirty="0"/>
          </a:p>
        </p:txBody>
      </p:sp>
      <p:pic>
        <p:nvPicPr>
          <p:cNvPr id="16" name="Content Placeholder 9" descr="HUD_homepage-logo.jpg"/>
          <p:cNvPicPr>
            <a:picLocks noGrp="1" noChangeAspect="1"/>
          </p:cNvPicPr>
          <p:nvPr>
            <p:ph idx="4294967295"/>
          </p:nvPr>
        </p:nvPicPr>
        <p:blipFill rotWithShape="1">
          <a:blip r:embed="rId12"/>
          <a:srcRect l="-3881" r="-6431"/>
          <a:stretch/>
        </p:blipFill>
        <p:spPr>
          <a:xfrm>
            <a:off x="2749890" y="3225150"/>
            <a:ext cx="1174797" cy="82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0000" y="2437500"/>
            <a:ext cx="768059" cy="756000"/>
          </a:xfrm>
          <a:prstGeom prst="rect">
            <a:avLst/>
          </a:prstGeom>
        </p:spPr>
      </p:pic>
      <p:pic>
        <p:nvPicPr>
          <p:cNvPr id="18" name="Picture 17" descr="RHULBrand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9310" y="2433150"/>
            <a:ext cx="2261889" cy="64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2000" y="3225150"/>
            <a:ext cx="1170002" cy="756000"/>
          </a:xfrm>
          <a:prstGeom prst="rect">
            <a:avLst/>
          </a:prstGeom>
        </p:spPr>
      </p:pic>
      <p:sp>
        <p:nvSpPr>
          <p:cNvPr id="20" name="Title 10"/>
          <p:cNvSpPr txBox="1">
            <a:spLocks/>
          </p:cNvSpPr>
          <p:nvPr/>
        </p:nvSpPr>
        <p:spPr>
          <a:xfrm>
            <a:off x="756000" y="865125"/>
            <a:ext cx="8928992" cy="636198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02060"/>
                </a:solidFill>
                <a:ea typeface="ＭＳ Ｐゴシック"/>
              </a:rPr>
              <a:t>WP 11 Partners (</a:t>
            </a:r>
            <a:r>
              <a:rPr lang="en-US" sz="2800" b="1" dirty="0" err="1" smtClean="0">
                <a:solidFill>
                  <a:srgbClr val="002060"/>
                </a:solidFill>
                <a:ea typeface="ＭＳ Ｐゴシック"/>
              </a:rPr>
              <a:t>ColMat</a:t>
            </a:r>
            <a:r>
              <a:rPr lang="en-US" sz="2800" b="1" dirty="0" smtClean="0">
                <a:solidFill>
                  <a:srgbClr val="002060"/>
                </a:solidFill>
                <a:ea typeface="ＭＳ Ｐゴシック"/>
              </a:rPr>
              <a:t>-HDED)</a:t>
            </a:r>
            <a:endParaRPr lang="en-US" sz="2800" b="1" dirty="0">
              <a:solidFill>
                <a:srgbClr val="002060"/>
              </a:solidFill>
              <a:ea typeface="ＭＳ Ｐゴシック"/>
            </a:endParaRPr>
          </a:p>
        </p:txBody>
      </p:sp>
      <p:sp>
        <p:nvSpPr>
          <p:cNvPr id="21" name="Title 10"/>
          <p:cNvSpPr txBox="1">
            <a:spLocks/>
          </p:cNvSpPr>
          <p:nvPr/>
        </p:nvSpPr>
        <p:spPr>
          <a:xfrm>
            <a:off x="756000" y="4182300"/>
            <a:ext cx="8928992" cy="636198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02060"/>
                </a:solidFill>
                <a:ea typeface="ＭＳ Ｐゴシック"/>
              </a:rPr>
              <a:t>Partnership </a:t>
            </a:r>
            <a:r>
              <a:rPr lang="en-US" sz="2800" b="1" dirty="0">
                <a:solidFill>
                  <a:srgbClr val="002060"/>
                </a:solidFill>
                <a:ea typeface="ＭＳ Ｐゴシック"/>
              </a:rPr>
              <a:t>agreement with CERN </a:t>
            </a:r>
            <a:r>
              <a:rPr lang="en-US" sz="2800" b="1" dirty="0" smtClean="0">
                <a:solidFill>
                  <a:srgbClr val="002060"/>
                </a:solidFill>
                <a:ea typeface="ＭＳ Ｐゴシック"/>
              </a:rPr>
              <a:t>(KN2045)</a:t>
            </a:r>
            <a:endParaRPr lang="en-US" sz="2800" b="1" dirty="0">
              <a:solidFill>
                <a:srgbClr val="002060"/>
              </a:solidFill>
              <a:ea typeface="ＭＳ Ｐゴシック"/>
            </a:endParaRPr>
          </a:p>
        </p:txBody>
      </p:sp>
      <p:pic>
        <p:nvPicPr>
          <p:cNvPr id="22" name="Picture 18" descr="REVBG_Slide4_Blu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1152001" y="5864775"/>
            <a:ext cx="1656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0"/>
          <p:cNvSpPr txBox="1">
            <a:spLocks/>
          </p:cNvSpPr>
          <p:nvPr/>
        </p:nvSpPr>
        <p:spPr>
          <a:xfrm>
            <a:off x="809716" y="5263275"/>
            <a:ext cx="8928992" cy="636198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02060"/>
                </a:solidFill>
                <a:ea typeface="ＭＳ Ｐゴシック"/>
              </a:rPr>
              <a:t>Collaboration with US-LARP</a:t>
            </a:r>
            <a:endParaRPr lang="en-US" sz="2800" b="1" dirty="0">
              <a:solidFill>
                <a:srgbClr val="002060"/>
              </a:solidFill>
              <a:ea typeface="ＭＳ Ｐゴシック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565173"/>
            <a:ext cx="8928992" cy="4336846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Context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Partners (WP11 and beyond)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WP11 Tasks and Deliverables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Status and upcoming activities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Summary and Perspectives</a:t>
            </a:r>
            <a:endParaRPr lang="en-US" sz="3200" dirty="0">
              <a:solidFill>
                <a:srgbClr val="002060">
                  <a:alpha val="40000"/>
                </a:srgbClr>
              </a:solidFill>
              <a:ea typeface="ＭＳ Ｐゴシック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WP11 Tasks and Deliverables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942975" y="942976"/>
            <a:ext cx="8829675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srgbClr val="002060"/>
                </a:solidFill>
                <a:latin typeface="+mj-lt"/>
              </a:rPr>
              <a:t>Work Package subdivided in 4 Tasks</a:t>
            </a:r>
          </a:p>
          <a:p>
            <a:pPr marL="557213" lvl="1" indent="-342900" eaLnBrk="0" hangingPunct="0">
              <a:lnSpc>
                <a:spcPts val="4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002060"/>
                </a:solidFill>
                <a:latin typeface="+mj-lt"/>
              </a:rPr>
              <a:t>Coordination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and Communication </a:t>
            </a:r>
            <a:r>
              <a:rPr lang="en-GB" sz="2800" b="1" dirty="0" smtClean="0">
                <a:solidFill>
                  <a:srgbClr val="002060"/>
                </a:solidFill>
                <a:latin typeface="+mj-lt"/>
              </a:rPr>
              <a:t> </a:t>
            </a:r>
            <a:br>
              <a:rPr lang="en-GB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en-GB" sz="28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sz="2800" dirty="0">
                <a:solidFill>
                  <a:srgbClr val="002060"/>
                </a:solidFill>
                <a:latin typeface="+mj-lt"/>
              </a:rPr>
              <a:t>A. Rossi and J. </a:t>
            </a:r>
            <a:r>
              <a:rPr lang="en-GB" sz="2800" dirty="0" err="1">
                <a:solidFill>
                  <a:srgbClr val="002060"/>
                </a:solidFill>
                <a:latin typeface="+mj-lt"/>
              </a:rPr>
              <a:t>Stadlmann</a:t>
            </a:r>
            <a:r>
              <a:rPr lang="en-GB" sz="2800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pPr marL="557213" lvl="1" indent="-342900" eaLnBrk="0" hangingPunct="0">
              <a:lnSpc>
                <a:spcPts val="4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Material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testing for fast energy density deposition and high irradiation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doses </a:t>
            </a:r>
            <a:br>
              <a:rPr lang="en-US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(A. Bertarelli) 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557213" lvl="1" indent="-342900" eaLnBrk="0" hangingPunct="0">
              <a:lnSpc>
                <a:spcPts val="4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Material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mechanical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modelling </a:t>
            </a:r>
            <a:br>
              <a:rPr lang="en-US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(A. Bertarelli)</a:t>
            </a:r>
          </a:p>
          <a:p>
            <a:pPr marL="557213" lvl="1" indent="-342900" eaLnBrk="0" hangingPunct="0">
              <a:lnSpc>
                <a:spcPts val="4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Material Specification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(A. Rossi)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WP11 Tasks and Deliverables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942975" y="942976"/>
            <a:ext cx="8829675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Deliverables and </a:t>
            </a:r>
            <a:r>
              <a:rPr lang="en-US" b="1" dirty="0" err="1" smtClean="0">
                <a:solidFill>
                  <a:srgbClr val="002060"/>
                </a:solidFill>
                <a:latin typeface="+mj-lt"/>
              </a:rPr>
              <a:t>Milestons</a:t>
            </a:r>
            <a:endParaRPr lang="en-GB" b="1" dirty="0">
              <a:solidFill>
                <a:srgbClr val="002060"/>
              </a:solidFill>
              <a:latin typeface="+mj-lt"/>
            </a:endParaRPr>
          </a:p>
          <a:p>
            <a:pPr marL="329184" lvl="1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endParaRPr lang="en-GB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 bwMode="auto">
          <a:xfrm>
            <a:off x="1151999" y="1389943"/>
            <a:ext cx="7560000" cy="25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3973943"/>
            <a:ext cx="7560000" cy="25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8000" y="4788000"/>
            <a:ext cx="7488000" cy="360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565173"/>
            <a:ext cx="8928992" cy="4336846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Context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Partners (WP11 and beyond)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Tasks and Deliverables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WP11 Status and upcoming activities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Summary and Perspectives</a:t>
            </a:r>
            <a:endParaRPr lang="en-US" sz="3200" dirty="0">
              <a:solidFill>
                <a:srgbClr val="002060">
                  <a:alpha val="40000"/>
                </a:srgbClr>
              </a:solidFill>
              <a:ea typeface="ＭＳ Ｐゴシック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WP Time Framework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700" y="800100"/>
            <a:ext cx="8496300" cy="487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“Global” Collimation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bjectives (relevant to WP11)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and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(very aggressive) timing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Choose a novel, robust (low-Z) material for HL-LHC Primary and Secondary Collimators (</a:t>
            </a:r>
            <a:r>
              <a:rPr lang="en-US" sz="1800" dirty="0" err="1" smtClean="0">
                <a:solidFill>
                  <a:srgbClr val="002060"/>
                </a:solidFill>
                <a:latin typeface="+mj-lt"/>
              </a:rPr>
              <a:t>TCSx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 –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Mid 2014</a:t>
            </a:r>
            <a:endParaRPr lang="en-US" sz="1600" b="1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Design, build and install a test bench for one or more HL-LHC Collimator full jaws in HiRadMat</a:t>
            </a:r>
            <a:r>
              <a:rPr lang="en-US" sz="1800" baseline="30000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–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Early 2015</a:t>
            </a:r>
            <a:endParaRPr lang="en-US" sz="1800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Investigate alternative, more robust materials for Tertiary Collimators and Absorbers –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Mid 2014</a:t>
            </a:r>
          </a:p>
          <a:p>
            <a:pPr marL="457200" lvl="1"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Design, build and install a test bench </a:t>
            </a:r>
            <a:r>
              <a:rPr lang="en-US" sz="1800" dirty="0" smtClean="0">
                <a:solidFill>
                  <a:srgbClr val="002060"/>
                </a:solidFill>
              </a:rPr>
              <a:t>to assess and qualify a palette of materials samples </a:t>
            </a:r>
            <a:r>
              <a:rPr lang="en-US" sz="1800" dirty="0">
                <a:solidFill>
                  <a:srgbClr val="002060"/>
                </a:solidFill>
              </a:rPr>
              <a:t>in HiRadMat</a:t>
            </a:r>
            <a:r>
              <a:rPr lang="en-US" sz="1800" baseline="30000" dirty="0">
                <a:solidFill>
                  <a:srgbClr val="002060"/>
                </a:solidFill>
              </a:rPr>
              <a:t>2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– </a:t>
            </a:r>
            <a:r>
              <a:rPr lang="en-US" sz="1800" b="1" dirty="0" smtClean="0">
                <a:solidFill>
                  <a:srgbClr val="002060"/>
                </a:solidFill>
              </a:rPr>
              <a:t>Mid/Late 2015</a:t>
            </a:r>
          </a:p>
          <a:p>
            <a:pPr marL="457200" lvl="1"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Design, build and install in the LHC a prototype of HL-LHC Secondary Collimator embarking novel advanced materials – </a:t>
            </a:r>
            <a:r>
              <a:rPr lang="en-US" sz="1800" b="1" dirty="0" smtClean="0">
                <a:solidFill>
                  <a:srgbClr val="002060"/>
                </a:solidFill>
              </a:rPr>
              <a:t>2016</a:t>
            </a:r>
            <a:endParaRPr lang="en-US" sz="1800" b="1" dirty="0">
              <a:solidFill>
                <a:srgbClr val="002060"/>
              </a:solidFill>
            </a:endParaRPr>
          </a:p>
          <a:p>
            <a:pPr marL="457200" lvl="1"/>
            <a:endParaRPr lang="en-US" sz="1800" dirty="0">
              <a:solidFill>
                <a:srgbClr val="002060"/>
              </a:solidFill>
              <a:latin typeface="+mj-lt"/>
            </a:endParaRPr>
          </a:p>
          <a:p>
            <a:pPr marL="457200" lvl="1"/>
            <a:endParaRPr lang="en-GB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3846" t="4824" r="77923" b="78235"/>
          <a:stretch>
            <a:fillRect/>
          </a:stretch>
        </p:blipFill>
        <p:spPr>
          <a:xfrm>
            <a:off x="2952000" y="5508000"/>
            <a:ext cx="924299" cy="432000"/>
          </a:xfrm>
          <a:prstGeom prst="rect">
            <a:avLst/>
          </a:prstGeom>
        </p:spPr>
      </p:pic>
      <p:pic>
        <p:nvPicPr>
          <p:cNvPr id="12" name="Content Placeholder 9" descr="HUD_homepage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53" y="5508183"/>
            <a:ext cx="781300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000" y="5508000"/>
            <a:ext cx="752818" cy="6840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 l="57389"/>
          <a:stretch>
            <a:fillRect/>
          </a:stretch>
        </p:blipFill>
        <p:spPr bwMode="auto">
          <a:xfrm>
            <a:off x="1931568" y="5525927"/>
            <a:ext cx="80053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6012000"/>
            <a:ext cx="144361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9" descr="HUD_homepage-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000" y="5508000"/>
            <a:ext cx="548107" cy="691955"/>
          </a:xfrm>
          <a:prstGeom prst="rect">
            <a:avLst/>
          </a:prstGeom>
        </p:spPr>
      </p:pic>
      <p:pic>
        <p:nvPicPr>
          <p:cNvPr id="20" name="Picture 19" descr="UM-logo.jpg"/>
          <p:cNvPicPr>
            <a:picLocks noChangeAspect="1"/>
          </p:cNvPicPr>
          <p:nvPr/>
        </p:nvPicPr>
        <p:blipFill rotWithShape="1">
          <a:blip r:embed="rId9"/>
          <a:srcRect t="10198" b="8560"/>
          <a:stretch/>
        </p:blipFill>
        <p:spPr>
          <a:xfrm>
            <a:off x="5112000" y="5472000"/>
            <a:ext cx="1008103" cy="75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9" name="Content Placeholder 9" descr="HUD_homepage-logo.jpg"/>
          <p:cNvPicPr>
            <a:picLocks noChangeAspect="1"/>
          </p:cNvPicPr>
          <p:nvPr/>
        </p:nvPicPr>
        <p:blipFill rotWithShape="1">
          <a:blip r:embed="rId10"/>
          <a:srcRect l="-3881" r="-6431"/>
          <a:stretch/>
        </p:blipFill>
        <p:spPr>
          <a:xfrm>
            <a:off x="6825300" y="5508000"/>
            <a:ext cx="1021563" cy="720000"/>
          </a:xfrm>
          <a:prstGeom prst="rect">
            <a:avLst/>
          </a:prstGeom>
        </p:spPr>
      </p:pic>
      <p:pic>
        <p:nvPicPr>
          <p:cNvPr id="21" name="Picture 20" descr="logobrevettibizz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5508000"/>
            <a:ext cx="1872000" cy="262574"/>
          </a:xfrm>
          <a:prstGeom prst="rect">
            <a:avLst/>
          </a:prstGeom>
        </p:spPr>
      </p:pic>
      <p:pic>
        <p:nvPicPr>
          <p:cNvPr id="22" name="Picture 18" descr="REVBG_Slide4_Blu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920000" y="5796000"/>
            <a:ext cx="13248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11.1: Status and Next Events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942975" y="857251"/>
            <a:ext cx="8829675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Kick-off Meeting held on 9.12.13</a:t>
            </a:r>
          </a:p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Participation (direct or remote) by all partners (20 participants)</a:t>
            </a:r>
          </a:p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rgbClr val="002060"/>
                </a:solidFill>
                <a:latin typeface="+mj-lt"/>
              </a:rPr>
              <a:t>Indico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Site online (</a:t>
            </a:r>
            <a:r>
              <a:rPr lang="en-US" sz="2000" dirty="0">
                <a:solidFill>
                  <a:srgbClr val="002060"/>
                </a:solidFill>
                <a:latin typeface="+mj-lt"/>
                <a:hlinkClick r:id="rId2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hlinkClick r:id="rId2"/>
              </a:rPr>
              <a:t>indico.cern.ch/conferenceTimeTable.py?confId=286096#20131209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) </a:t>
            </a:r>
            <a:endParaRPr lang="en-GB" sz="1400" dirty="0">
              <a:solidFill>
                <a:srgbClr val="002060"/>
              </a:solidFill>
              <a:latin typeface="+mj-lt"/>
            </a:endParaRPr>
          </a:p>
          <a:p>
            <a:pPr marL="329184" lvl="1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endParaRPr lang="en-GB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9049" r="18929" b="5554"/>
          <a:stretch/>
        </p:blipFill>
        <p:spPr bwMode="auto">
          <a:xfrm>
            <a:off x="942975" y="2333625"/>
            <a:ext cx="526736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8842a85f-0aa6-4bc9-9adc-af1292190b17" descr="C6137DE5-2DD5-433B-B41A-2042E7EF320B@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324225"/>
            <a:ext cx="47720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11.1: Status and Next Events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942975" y="857251"/>
            <a:ext cx="8829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Participation to WAMAS (Workshop on Advanced Materials and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Surfaces).</a:t>
            </a:r>
            <a:endParaRPr lang="en-GB" sz="2000" dirty="0" smtClean="0">
              <a:solidFill>
                <a:srgbClr val="002060"/>
              </a:solidFill>
              <a:latin typeface="+mj-lt"/>
            </a:endParaRPr>
          </a:p>
          <a:p>
            <a:pPr marL="0" eaLnBrk="0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WP 11 website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online: </a:t>
            </a:r>
            <a:r>
              <a:rPr lang="en-US" sz="2000" dirty="0">
                <a:solidFill>
                  <a:srgbClr val="002060"/>
                </a:solidFill>
                <a:latin typeface="+mj-lt"/>
                <a:hlinkClick r:id="rId2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hlinkClick r:id="rId2"/>
              </a:rPr>
              <a:t>lhc-collimation-upgrade-spec.web.cern.ch/lhc-collimation-upgrade-spec/WP11.php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sz="20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18749" r="31249" b="18615"/>
          <a:stretch/>
        </p:blipFill>
        <p:spPr bwMode="auto">
          <a:xfrm>
            <a:off x="179481" y="1908000"/>
            <a:ext cx="576991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58669" y="1908000"/>
            <a:ext cx="2613981" cy="985652"/>
          </a:xfrm>
          <a:prstGeom prst="rect">
            <a:avLst/>
          </a:prstGeom>
          <a:solidFill>
            <a:srgbClr val="FF920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/>
              <a:t>Roughly 1 BEUR for Materials R&amp;D</a:t>
            </a:r>
            <a:endParaRPr lang="en-GB" sz="24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087096" y="3241964"/>
            <a:ext cx="903229" cy="100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64" y="3158999"/>
            <a:ext cx="4749559" cy="356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>
            <a:stCxn id="7" idx="2"/>
          </p:cNvCxnSpPr>
          <p:nvPr/>
        </p:nvCxnSpPr>
        <p:spPr>
          <a:xfrm flipH="1">
            <a:off x="8208000" y="2893652"/>
            <a:ext cx="257660" cy="1820852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11.2: Next Activities (~6 ÷ 8 </a:t>
            </a:r>
            <a:r>
              <a:rPr lang="en-US" dirty="0" err="1" smtClean="0"/>
              <a:t>mo</a:t>
            </a:r>
            <a:r>
              <a:rPr lang="en-US" dirty="0" smtClean="0"/>
              <a:t>)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700" y="906975"/>
            <a:ext cx="8496300" cy="318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Research and Development of Novel Materials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800" dirty="0">
                <a:solidFill>
                  <a:srgbClr val="002060"/>
                </a:solidFill>
              </a:rPr>
              <a:t>Continue development of </a:t>
            </a:r>
            <a:r>
              <a:rPr lang="en-US" sz="1800" b="1" dirty="0" smtClean="0">
                <a:solidFill>
                  <a:srgbClr val="002060"/>
                </a:solidFill>
              </a:rPr>
              <a:t>Mo-Gr</a:t>
            </a:r>
            <a:r>
              <a:rPr lang="en-US" sz="1800" dirty="0" smtClean="0">
                <a:solidFill>
                  <a:srgbClr val="002060"/>
                </a:solidFill>
              </a:rPr>
              <a:t> and </a:t>
            </a:r>
            <a:r>
              <a:rPr lang="en-US" sz="1800" b="1" dirty="0" smtClean="0">
                <a:solidFill>
                  <a:srgbClr val="002060"/>
                </a:solidFill>
              </a:rPr>
              <a:t>Mo-coated Mo-Gr </a:t>
            </a:r>
            <a:r>
              <a:rPr lang="en-US" sz="1800" dirty="0" smtClean="0">
                <a:solidFill>
                  <a:srgbClr val="002060"/>
                </a:solidFill>
              </a:rPr>
              <a:t>in </a:t>
            </a:r>
            <a:r>
              <a:rPr lang="en-US" sz="1800" dirty="0">
                <a:solidFill>
                  <a:srgbClr val="002060"/>
                </a:solidFill>
              </a:rPr>
              <a:t>view of </a:t>
            </a:r>
            <a:r>
              <a:rPr lang="en-US" sz="1800" dirty="0" smtClean="0">
                <a:solidFill>
                  <a:srgbClr val="002060"/>
                </a:solidFill>
              </a:rPr>
              <a:t>optimizing performances and identifying optimal grade by Summer 2014 (</a:t>
            </a:r>
            <a:r>
              <a:rPr lang="en-US" sz="1800" b="1" dirty="0" smtClean="0">
                <a:solidFill>
                  <a:srgbClr val="002060"/>
                </a:solidFill>
              </a:rPr>
              <a:t>CERN / </a:t>
            </a:r>
            <a:r>
              <a:rPr lang="en-US" sz="1800" b="1" dirty="0" err="1" smtClean="0">
                <a:solidFill>
                  <a:srgbClr val="002060"/>
                </a:solidFill>
              </a:rPr>
              <a:t>Brevetti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Bizz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endParaRPr lang="en-US" sz="1800" dirty="0">
              <a:solidFill>
                <a:srgbClr val="002060"/>
              </a:solidFill>
            </a:endParaRP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Produce specimens of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Mo-Gr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Mo-coated Mo-Gr 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for irradiation tests in GSI starting in February 2014 </a:t>
            </a:r>
            <a:r>
              <a:rPr lang="en-US" sz="1800" dirty="0">
                <a:solidFill>
                  <a:srgbClr val="002060"/>
                </a:solidFill>
              </a:rPr>
              <a:t>(</a:t>
            </a:r>
            <a:r>
              <a:rPr lang="en-US" sz="1800" b="1" dirty="0">
                <a:solidFill>
                  <a:srgbClr val="002060"/>
                </a:solidFill>
              </a:rPr>
              <a:t>CERN / </a:t>
            </a:r>
            <a:r>
              <a:rPr lang="en-US" sz="1800" b="1" dirty="0" err="1">
                <a:solidFill>
                  <a:srgbClr val="002060"/>
                </a:solidFill>
              </a:rPr>
              <a:t>Brevetti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Bizz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Produce specimens of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Cu-CD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for </a:t>
            </a:r>
            <a:r>
              <a:rPr lang="en-US" sz="1800" dirty="0">
                <a:solidFill>
                  <a:srgbClr val="002060"/>
                </a:solidFill>
              </a:rPr>
              <a:t>irradiation tests in GSI starting in February 2014 </a:t>
            </a:r>
            <a:r>
              <a:rPr lang="en-US" sz="1800" dirty="0" smtClean="0">
                <a:solidFill>
                  <a:srgbClr val="002060"/>
                </a:solidFill>
              </a:rPr>
              <a:t>(</a:t>
            </a:r>
            <a:r>
              <a:rPr lang="en-US" sz="1800" b="1" dirty="0" smtClean="0">
                <a:solidFill>
                  <a:srgbClr val="002060"/>
                </a:solidFill>
              </a:rPr>
              <a:t>RHP Technology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endParaRPr lang="en-US" sz="1800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Continue investigations on existing “traditional” materials (particularly Carbon-based) (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CERN / GSI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19" name="Content Placeholder 9" descr="HUD_homepage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Content Placeholder 9" descr="HUD_homepage-logo.jpg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UM-logo.jpg"/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Content Placeholder 9" descr="HUD_homepage-logo.jpg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logobrevettibizz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</p:spPr>
      </p:pic>
      <p:pic>
        <p:nvPicPr>
          <p:cNvPr id="37" name="Picture 36" descr="REVBG_Slide4_Blue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Content Placeholder 9" descr="HUD_homepage-logo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RHULBrandLogo.png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 r="54966"/>
          <a:stretch>
            <a:fillRect/>
          </a:stretch>
        </p:blipFill>
        <p:spPr bwMode="auto">
          <a:xfrm>
            <a:off x="6545108" y="3985350"/>
            <a:ext cx="2828608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5" descr="DSC_942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89" y="4173277"/>
            <a:ext cx="21478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903" y="4173277"/>
            <a:ext cx="2187262" cy="157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565173"/>
            <a:ext cx="8928992" cy="4336846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Context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Partners (WP11 and beyond)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</a:t>
            </a: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Tasks and Deliverables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Status and upcoming activities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Summary and Perspectives</a:t>
            </a:r>
            <a:endParaRPr lang="en-US" sz="3200" dirty="0">
              <a:solidFill>
                <a:srgbClr val="002060">
                  <a:alpha val="40000"/>
                </a:srgbClr>
              </a:solidFill>
              <a:ea typeface="ＭＳ Ｐゴシック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</a:t>
            </a:r>
            <a:r>
              <a:rPr lang="en-US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ColUSM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11.2: </a:t>
            </a:r>
            <a:r>
              <a:rPr lang="en-US" dirty="0"/>
              <a:t>Next </a:t>
            </a:r>
            <a:r>
              <a:rPr lang="en-US" dirty="0" smtClean="0"/>
              <a:t>Activities </a:t>
            </a:r>
            <a:r>
              <a:rPr lang="en-US" sz="2800" dirty="0" smtClean="0"/>
              <a:t>(~</a:t>
            </a:r>
            <a:r>
              <a:rPr lang="en-US" sz="2800" dirty="0"/>
              <a:t>6 ÷ 8 </a:t>
            </a:r>
            <a:r>
              <a:rPr lang="en-US" sz="2800" dirty="0" err="1"/>
              <a:t>mo</a:t>
            </a:r>
            <a:r>
              <a:rPr lang="en-US" sz="2800" dirty="0"/>
              <a:t>)</a:t>
            </a:r>
            <a:endParaRPr lang="en-US" sz="1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699" y="695325"/>
            <a:ext cx="8790733" cy="238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Characterization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and </a:t>
            </a:r>
            <a:r>
              <a:rPr lang="en-US" b="1" dirty="0" err="1">
                <a:solidFill>
                  <a:srgbClr val="002060"/>
                </a:solidFill>
                <a:latin typeface="+mj-lt"/>
              </a:rPr>
              <a:t>physio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-mechanical testing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of Collimator Materials (novel and existing)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Microscopic Analyses (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CERN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</a:t>
            </a:r>
            <a:endParaRPr lang="en-US" sz="1600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Thermo-physical characterization up to 2000° C (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CERN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</a:t>
            </a:r>
            <a:endParaRPr lang="en-US" sz="1600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Mechanical Testing of Mo, </a:t>
            </a:r>
            <a:r>
              <a:rPr lang="en-US" sz="1800" dirty="0" err="1" smtClean="0">
                <a:solidFill>
                  <a:srgbClr val="002060"/>
                </a:solidFill>
                <a:latin typeface="+mj-lt"/>
              </a:rPr>
              <a:t>Inermet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and Graphite (</a:t>
            </a:r>
            <a:r>
              <a:rPr lang="en-US" sz="1800" b="1" dirty="0" err="1" smtClean="0">
                <a:solidFill>
                  <a:srgbClr val="002060"/>
                </a:solidFill>
                <a:latin typeface="+mj-lt"/>
              </a:rPr>
              <a:t>Polito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Irradiation and radiation damage characterization in situ and 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off-line as of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February ‘14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GSI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 –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Milestone 69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1" name="Picture 8" descr="M-Branch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7" y="3090649"/>
            <a:ext cx="3998499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00" y="2805646"/>
            <a:ext cx="3936000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30" name="Content Placeholder 9" descr="HUD_homepage-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/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Content Placeholder 9" descr="HUD_homepage-logo.jpg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UM-logo.jpg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Content Placeholder 9" descr="HUD_homepage-logo.jpg"/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logobrevettibizz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REVBG_Slide4_Blue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ontent Placeholder 9" descr="HUD_homepage-logo.jpg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RHULBrandLogo.png"/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4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11.2: </a:t>
            </a:r>
            <a:r>
              <a:rPr lang="en-US" dirty="0"/>
              <a:t>Next </a:t>
            </a:r>
            <a:r>
              <a:rPr lang="en-US" dirty="0" smtClean="0"/>
              <a:t>Activities </a:t>
            </a:r>
            <a:r>
              <a:rPr lang="en-US" sz="2800" dirty="0" smtClean="0"/>
              <a:t>(~</a:t>
            </a:r>
            <a:r>
              <a:rPr lang="en-US" sz="2800" dirty="0"/>
              <a:t>6 ÷ 8 </a:t>
            </a:r>
            <a:r>
              <a:rPr lang="en-US" sz="2800" dirty="0" err="1"/>
              <a:t>mo</a:t>
            </a:r>
            <a:r>
              <a:rPr lang="en-US" sz="2800" dirty="0"/>
              <a:t>)</a:t>
            </a:r>
            <a:endParaRPr lang="en-US" sz="1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699" y="1182200"/>
            <a:ext cx="8790733" cy="467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Irradiation Campaign in GSI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High Energy Ion Irradiation (300 MeV/u) on 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C/C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Mo-Gr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Cu-CD</a:t>
            </a: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marL="722376" lvl="2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Block 1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(Au and/or U):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19 February - 9 March ’14</a:t>
            </a:r>
          </a:p>
          <a:p>
            <a:pPr marL="722376" lvl="2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Block 2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(Au or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Xe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):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April ’14</a:t>
            </a:r>
          </a:p>
          <a:p>
            <a:pPr marL="722376" lvl="2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Block 3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(Au):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 July ‘14</a:t>
            </a:r>
          </a:p>
          <a:p>
            <a:pPr marL="722376" lvl="2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Block 4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Pb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):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 September ’14</a:t>
            </a:r>
          </a:p>
          <a:p>
            <a:pPr marL="457200" lvl="1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Evolution of properties to be measured with dose:</a:t>
            </a:r>
          </a:p>
          <a:p>
            <a:pPr marL="722376" lvl="2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Thermal Conductivity</a:t>
            </a:r>
          </a:p>
          <a:p>
            <a:pPr marL="722376" lvl="2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Thermal Diffusivity</a:t>
            </a:r>
          </a:p>
          <a:p>
            <a:pPr marL="722376" lvl="2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Hardness</a:t>
            </a:r>
          </a:p>
          <a:p>
            <a:pPr marL="722376" lvl="2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Swelling</a:t>
            </a:r>
          </a:p>
          <a:p>
            <a:pPr marL="722376" lvl="2"/>
            <a:endParaRPr lang="en-US" sz="16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30" name="Content Placeholder 9" descr="HUD_homepage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Content Placeholder 9" descr="HUD_homepage-logo.jpg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UM-logo.jpg"/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Content Placeholder 9" descr="HUD_homepage-logo.jpg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logobrevettibizz.jpg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REVBG_Slide4_Blue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ontent Placeholder 9" descr="HUD_homepage-logo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RHULBrandLogo.png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5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11.2: </a:t>
            </a:r>
            <a:r>
              <a:rPr lang="en-US" dirty="0"/>
              <a:t>Next </a:t>
            </a:r>
            <a:r>
              <a:rPr lang="en-US" dirty="0" smtClean="0"/>
              <a:t>Activities </a:t>
            </a:r>
            <a:r>
              <a:rPr lang="en-US" sz="2800" dirty="0" smtClean="0"/>
              <a:t>(~</a:t>
            </a:r>
            <a:r>
              <a:rPr lang="en-US" sz="2800" dirty="0"/>
              <a:t>6 ÷ 8 </a:t>
            </a:r>
            <a:r>
              <a:rPr lang="en-US" sz="2800" dirty="0" err="1"/>
              <a:t>mo</a:t>
            </a:r>
            <a:r>
              <a:rPr lang="en-US" sz="2800" dirty="0"/>
              <a:t>)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30" name="Content Placeholder 9" descr="HUD_homepage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Content Placeholder 9" descr="HUD_homepage-logo.jpg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UM-logo.jpg"/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Content Placeholder 9" descr="HUD_homepage-logo.jpg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logobrevettibizz.jpg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REVBG_Slide4_Blue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ontent Placeholder 9" descr="HUD_homepage-logo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RHULBrandLogo.png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61901" y="841077"/>
            <a:ext cx="87521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CERN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to prepare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80 C/C 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Ø10 mm x 2 mm, by 20.02.2014. Additionally,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a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number of carbon </a:t>
            </a:r>
            <a:r>
              <a:rPr lang="en-GB" sz="2000" dirty="0" err="1">
                <a:solidFill>
                  <a:srgbClr val="002060"/>
                </a:solidFill>
                <a:latin typeface="+mj-lt"/>
              </a:rPr>
              <a:t>fiber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 samples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(Phase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1 and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present).</a:t>
            </a:r>
            <a:endParaRPr lang="en-GB" sz="2000" dirty="0">
              <a:solidFill>
                <a:srgbClr val="002060"/>
              </a:solidFill>
              <a:latin typeface="+mj-lt"/>
            </a:endParaRPr>
          </a:p>
          <a:p>
            <a:endParaRPr lang="en-GB" sz="20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rgbClr val="002060"/>
                </a:solidFill>
                <a:latin typeface="+mj-lt"/>
              </a:rPr>
              <a:t>Brevetti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+mj-lt"/>
              </a:rPr>
              <a:t>Bizz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to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prepare 65 Mo-Gr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specimens:</a:t>
            </a:r>
            <a:endParaRPr lang="en-GB" sz="2000" dirty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20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Ø10 mm x 1 mm available at GSI by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15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Ø20 mm x 30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mm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available at GSI by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Ø32 mm x 30 mm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available at GSI by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20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or squares 10 mm x 1 mm available at GSI by </a:t>
            </a: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07.04.2014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Ø10 mm x 3 mm by September</a:t>
            </a:r>
          </a:p>
          <a:p>
            <a:endParaRPr lang="en-GB" sz="2000" dirty="0">
              <a:solidFill>
                <a:srgbClr val="002060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RHP-Technology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to prepare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65 Cu-CD s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pecimens: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+mj-lt"/>
              </a:rPr>
              <a:t>20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Ø10 mm x 1 mm available at GSI by 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15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Ø20 mm x 30 mm available at GSI by 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Ø32 mm x 30 mm available at GSI by 19.02.2014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20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or squares 10 mm x 1 mm available at GSI by 07.04.2014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j-lt"/>
              </a:rPr>
              <a:t>5 </a:t>
            </a:r>
            <a:r>
              <a:rPr lang="en-GB" sz="2000" dirty="0">
                <a:solidFill>
                  <a:srgbClr val="002060"/>
                </a:solidFill>
                <a:latin typeface="+mj-lt"/>
              </a:rPr>
              <a:t>discs Ø10 mm x 3 mm by September</a:t>
            </a:r>
          </a:p>
        </p:txBody>
      </p:sp>
    </p:spTree>
    <p:extLst>
      <p:ext uri="{BB962C8B-B14F-4D97-AF65-F5344CB8AC3E}">
        <p14:creationId xmlns:p14="http://schemas.microsoft.com/office/powerpoint/2010/main" val="297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cernhomeE.cern.ch\E\eberthom\Public\HRM R2\Design preliminaire\24 janv 2014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33" y="2880000"/>
            <a:ext cx="34577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/>
              <a:t>Task 11.2: Next </a:t>
            </a:r>
            <a:r>
              <a:rPr lang="en-US" dirty="0" smtClean="0"/>
              <a:t>Activities </a:t>
            </a:r>
            <a:r>
              <a:rPr lang="en-US" sz="2800" dirty="0" smtClean="0"/>
              <a:t>(~12÷15 </a:t>
            </a:r>
            <a:r>
              <a:rPr lang="en-US" sz="2800" dirty="0" err="1"/>
              <a:t>mo</a:t>
            </a:r>
            <a:r>
              <a:rPr lang="en-US" sz="2800" dirty="0"/>
              <a:t>)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700" y="695325"/>
            <a:ext cx="8877300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</a:rPr>
              <a:t>Experimental tests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at HiRadMat</a:t>
            </a:r>
            <a:r>
              <a:rPr lang="en-US" b="1" baseline="30000" dirty="0" smtClean="0">
                <a:solidFill>
                  <a:srgbClr val="002060"/>
                </a:solidFill>
                <a:latin typeface="+mj-lt"/>
              </a:rPr>
              <a:t>2</a:t>
            </a:r>
            <a:endParaRPr lang="en-US" b="1" baseline="30000" dirty="0">
              <a:solidFill>
                <a:srgbClr val="002060"/>
              </a:solidFill>
              <a:latin typeface="+mj-lt"/>
            </a:endParaRPr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2012 experiments in </a:t>
            </a:r>
            <a:r>
              <a:rPr lang="en-US" sz="1800" dirty="0" err="1" smtClean="0">
                <a:solidFill>
                  <a:srgbClr val="002060"/>
                </a:solidFill>
                <a:latin typeface="+mj-lt"/>
              </a:rPr>
              <a:t>HiRadMat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(HRMT-14 and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HRM-09) 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were very successful and useful …… e.g. they allowed to define new beam limits for Tertiary Collimators.</a:t>
            </a:r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However a number of improvements is due, particularly for low-Z materials (having “weak” responses to beam impacts).</a:t>
            </a:r>
            <a:endParaRPr lang="en-US" sz="1800" b="1" dirty="0" smtClean="0">
              <a:solidFill>
                <a:srgbClr val="002060"/>
              </a:solidFill>
              <a:latin typeface="+mj-lt"/>
            </a:endParaRPr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A </a:t>
            </a:r>
            <a:r>
              <a:rPr lang="en-US" sz="1800" b="1" dirty="0">
                <a:solidFill>
                  <a:srgbClr val="002060"/>
                </a:solidFill>
                <a:latin typeface="+mj-lt"/>
              </a:rPr>
              <a:t>number of novel materials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is yet </a:t>
            </a:r>
            <a:r>
              <a:rPr lang="en-US" sz="1800" b="1" dirty="0">
                <a:solidFill>
                  <a:srgbClr val="002060"/>
                </a:solidFill>
                <a:latin typeface="+mj-lt"/>
              </a:rPr>
              <a:t>to test 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…</a:t>
            </a:r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New designs must be qualified</a:t>
            </a:r>
            <a:endParaRPr lang="en-US" sz="1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40" y="2174025"/>
            <a:ext cx="2841320" cy="40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29" name="Content Placeholder 9" descr="HUD_homepage-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/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Content Placeholder 9" descr="HUD_homepage-logo.jpg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UM-logo.jpg"/>
          <p:cNvPicPr>
            <a:picLocks noChangeAspect="1"/>
          </p:cNvPicPr>
          <p:nvPr/>
        </p:nvPicPr>
        <p:blipFill rotWithShape="1">
          <a:blip r:embed="rId11"/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</p:spPr>
      </p:pic>
      <p:pic>
        <p:nvPicPr>
          <p:cNvPr id="35" name="Content Placeholder 9" descr="HUD_homepage-logo.jpg"/>
          <p:cNvPicPr>
            <a:picLocks noChangeAspect="1"/>
          </p:cNvPicPr>
          <p:nvPr/>
        </p:nvPicPr>
        <p:blipFill rotWithShape="1">
          <a:blip r:embed="rId12"/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</p:spPr>
      </p:pic>
      <p:pic>
        <p:nvPicPr>
          <p:cNvPr id="36" name="Picture 35" descr="logobrevettibizz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</p:spPr>
      </p:pic>
      <p:pic>
        <p:nvPicPr>
          <p:cNvPr id="37" name="Picture 36" descr="REVBG_Slide4_Blue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Content Placeholder 9" descr="HUD_homepage-logo.jpg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RHULBrandLogo.png"/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3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11.2: Ongoing/Next Activities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66" y="2218464"/>
            <a:ext cx="4633356" cy="32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28699" y="826947"/>
            <a:ext cx="8305305" cy="4283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Long-term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irradiation tests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and assessment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of material property changes 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marL="45720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Continuation of Irradiation studies at KI-RRC and reports </a:t>
            </a:r>
          </a:p>
          <a:p>
            <a:pPr marL="722376" lvl="2">
              <a:spcBef>
                <a:spcPts val="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Cu-CD </a:t>
            </a:r>
          </a:p>
          <a:p>
            <a:pPr marL="722376" lvl="2">
              <a:spcBef>
                <a:spcPts val="0"/>
              </a:spcBef>
            </a:pPr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MoCuCD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  <a:p>
            <a:pPr marL="722376" lvl="2">
              <a:spcBef>
                <a:spcPts val="0"/>
              </a:spcBef>
            </a:pPr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SiC</a:t>
            </a:r>
            <a:endParaRPr lang="en-US" sz="1600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Continuation of Irradiation studies </a:t>
            </a:r>
            <a:br>
              <a:rPr lang="en-US" sz="1800" dirty="0" smtClean="0">
                <a:solidFill>
                  <a:srgbClr val="002060"/>
                </a:solidFill>
                <a:latin typeface="+mj-lt"/>
              </a:rPr>
            </a:b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at BNL and reports</a:t>
            </a:r>
          </a:p>
          <a:p>
            <a:pPr marL="722376" lvl="2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Cu-CD</a:t>
            </a:r>
          </a:p>
          <a:p>
            <a:pPr marL="722376" lvl="2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Mo-Gr</a:t>
            </a:r>
          </a:p>
          <a:p>
            <a:pPr marL="722376" lvl="2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Molybdenum</a:t>
            </a:r>
          </a:p>
          <a:p>
            <a:pPr marL="722376" lvl="2"/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Glidcop</a:t>
            </a:r>
            <a:endParaRPr lang="en-US" sz="1400" dirty="0" smtClean="0">
              <a:solidFill>
                <a:srgbClr val="002060"/>
              </a:solidFill>
              <a:latin typeface="+mj-lt"/>
            </a:endParaRPr>
          </a:p>
          <a:p>
            <a:pPr marL="457200" lvl="1"/>
            <a:r>
              <a:rPr lang="en-US" sz="1600" b="1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pen issue is the scalability of </a:t>
            </a:r>
            <a:br>
              <a:rPr lang="en-US" sz="16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results for 10÷100 MeV to the </a:t>
            </a:r>
            <a:br>
              <a:rPr lang="en-US" sz="16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1600" b="1" dirty="0" err="1" smtClean="0">
                <a:solidFill>
                  <a:srgbClr val="002060"/>
                </a:solidFill>
                <a:latin typeface="+mj-lt"/>
              </a:rPr>
              <a:t>TeV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 level 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Content Placeholder 9" descr="HUD_homepage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Content Placeholder 9" descr="HUD_homepage-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</p:spPr>
      </p:pic>
      <p:pic>
        <p:nvPicPr>
          <p:cNvPr id="35" name="Picture 34" descr="UM-logo.jpg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Content Placeholder 9" descr="HUD_homepage-logo.jpg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logobrevettibizz.jpg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REVBG_Slide4_Blu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ontent Placeholder 9" descr="HUD_homepage-logo.jpg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RHULBrandLogo.png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6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Tasks </a:t>
            </a:r>
            <a:r>
              <a:rPr lang="en-US" dirty="0" smtClean="0"/>
              <a:t>11.3: Ongoing/Next Activities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767549" y="1009403"/>
            <a:ext cx="8958341" cy="46551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8000" indent="-288000">
              <a:spcBef>
                <a:spcPts val="1200"/>
              </a:spcBef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Theoretical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modelling of materials and novel composites (Equations of State, Strength models, Failure models). </a:t>
            </a:r>
          </a:p>
          <a:p>
            <a:pPr marL="288000" indent="-288000">
              <a:spcBef>
                <a:spcPts val="1200"/>
              </a:spcBef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Energy deposition calculations  (FLUKA) and coupling with hydrocodes.</a:t>
            </a:r>
          </a:p>
          <a:p>
            <a:pPr marL="288000" indent="-288000">
              <a:spcBef>
                <a:spcPts val="1200"/>
              </a:spcBef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Modelling of dynamic phenomena (stress and shock waves, spall, melting, fragmentation, tunnelling …) induced by fast abnormal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beam loss events.</a:t>
            </a:r>
          </a:p>
          <a:p>
            <a:pPr marL="288000" indent="-288000">
              <a:spcBef>
                <a:spcPts val="1200"/>
              </a:spcBef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Modelling of long-term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radiation damage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. Equivalence between high </a:t>
            </a:r>
            <a:r>
              <a:rPr lang="en-GB" dirty="0" err="1" smtClean="0">
                <a:solidFill>
                  <a:srgbClr val="002060"/>
                </a:solidFill>
                <a:latin typeface="+mj-lt"/>
              </a:rPr>
              <a:t>fluence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, low energy and lower </a:t>
            </a:r>
            <a:r>
              <a:rPr lang="en-GB" dirty="0" err="1" smtClean="0">
                <a:solidFill>
                  <a:srgbClr val="002060"/>
                </a:solidFill>
                <a:latin typeface="+mj-lt"/>
              </a:rPr>
              <a:t>fluence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, high energy irradiation with various species. 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8000" indent="-288000">
              <a:spcBef>
                <a:spcPts val="1200"/>
              </a:spcBef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Benchmark numerical results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with experimental data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</p:spPr>
      </p:pic>
      <p:pic>
        <p:nvPicPr>
          <p:cNvPr id="24" name="Content Placeholder 9" descr="HUD_homepage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Content Placeholder 9" descr="HUD_homepage-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</p:spPr>
      </p:pic>
      <p:pic>
        <p:nvPicPr>
          <p:cNvPr id="29" name="Picture 28" descr="UM-logo.jpg"/>
          <p:cNvPicPr>
            <a:picLocks noChangeAspect="1"/>
          </p:cNvPicPr>
          <p:nvPr/>
        </p:nvPicPr>
        <p:blipFill rotWithShape="1">
          <a:blip r:embed="rId9"/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</p:spPr>
      </p:pic>
      <p:pic>
        <p:nvPicPr>
          <p:cNvPr id="30" name="Content Placeholder 9" descr="HUD_homepage-logo.jpg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logobrevettibizz.jpg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REVBG_Slide4_Blue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ntent Placeholder 9" descr="HUD_homepage-logo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RHULBrandLogo.png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98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dirty="0" smtClean="0"/>
              <a:t>Task 11.4: Status and Next Activities</a:t>
            </a:r>
            <a:endParaRPr lang="en-US" sz="1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66800" y="771899"/>
            <a:ext cx="8343900" cy="14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GB" b="1" dirty="0" smtClean="0"/>
              <a:t>Material specification (Beam simulation codes)</a:t>
            </a:r>
            <a:endParaRPr lang="en-GB" b="1" dirty="0"/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Ad-hoc meeting in </a:t>
            </a:r>
            <a:r>
              <a:rPr lang="en-US" sz="1800" dirty="0" err="1">
                <a:solidFill>
                  <a:srgbClr val="002060"/>
                </a:solidFill>
              </a:rPr>
              <a:t>Daresbury</a:t>
            </a:r>
            <a:r>
              <a:rPr lang="en-US" sz="1800" dirty="0">
                <a:solidFill>
                  <a:srgbClr val="002060"/>
                </a:solidFill>
              </a:rPr>
              <a:t> on 15 November after </a:t>
            </a:r>
            <a:r>
              <a:rPr lang="en-US" sz="1800" dirty="0" err="1">
                <a:solidFill>
                  <a:srgbClr val="002060"/>
                </a:solidFill>
              </a:rPr>
              <a:t>HiLumi</a:t>
            </a:r>
            <a:r>
              <a:rPr lang="en-US" sz="1800" dirty="0">
                <a:solidFill>
                  <a:srgbClr val="002060"/>
                </a:solidFill>
              </a:rPr>
              <a:t> 3</a:t>
            </a:r>
            <a:r>
              <a:rPr lang="en-US" sz="1800" baseline="30000" dirty="0">
                <a:solidFill>
                  <a:srgbClr val="002060"/>
                </a:solidFill>
              </a:rPr>
              <a:t>rd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meeting</a:t>
            </a:r>
            <a:endParaRPr lang="en-US" sz="1800" dirty="0" smtClean="0">
              <a:solidFill>
                <a:srgbClr val="002060"/>
              </a:solidFill>
              <a:latin typeface="+mj-lt"/>
            </a:endParaRP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Comparison between </a:t>
            </a:r>
            <a:r>
              <a:rPr lang="en-US" sz="1800" dirty="0" err="1" smtClean="0">
                <a:solidFill>
                  <a:srgbClr val="002060"/>
                </a:solidFill>
                <a:latin typeface="+mj-lt"/>
              </a:rPr>
              <a:t>SixTrack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, Merlin and FLUKA.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Implement cross-sections for novel materials and composites.</a:t>
            </a:r>
            <a:endParaRPr lang="en-GB" sz="1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" y="2271093"/>
            <a:ext cx="5132917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82" y="2196939"/>
            <a:ext cx="4747114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846" t="4824" r="77923" b="78235"/>
          <a:stretch>
            <a:fillRect/>
          </a:stretch>
        </p:blipFill>
        <p:spPr>
          <a:xfrm>
            <a:off x="2412000" y="5843225"/>
            <a:ext cx="616199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ntent Placeholder 9" descr="HUD_homepage-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01" y="5843408"/>
            <a:ext cx="625040" cy="57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4000" y="5843225"/>
            <a:ext cx="59433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389"/>
          <a:stretch>
            <a:fillRect/>
          </a:stretch>
        </p:blipFill>
        <p:spPr bwMode="auto">
          <a:xfrm>
            <a:off x="1620000" y="5843225"/>
            <a:ext cx="6404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6275225"/>
            <a:ext cx="10311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Content Placeholder 9" descr="HUD_homepage-logo.jpg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6000" y="5843225"/>
            <a:ext cx="45625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UM-logo.jpg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198" b="8560"/>
          <a:stretch/>
        </p:blipFill>
        <p:spPr>
          <a:xfrm>
            <a:off x="4068000" y="5807225"/>
            <a:ext cx="76807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Content Placeholder 9" descr="HUD_homepage-logo.jpg"/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3881" r="-6431"/>
          <a:stretch/>
        </p:blipFill>
        <p:spPr>
          <a:xfrm>
            <a:off x="5472000" y="5843225"/>
            <a:ext cx="81725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logobrevettibizz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5843225"/>
            <a:ext cx="1283296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REVBG_Slide4_Blue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6" t="90145" r="1589" b="1984"/>
          <a:stretch/>
        </p:blipFill>
        <p:spPr bwMode="auto">
          <a:xfrm>
            <a:off x="7812000" y="5807225"/>
            <a:ext cx="8832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Content Placeholder 9" descr="HUD_homepage-logo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8000" y="6120050"/>
            <a:ext cx="793566" cy="324000"/>
          </a:xfrm>
          <a:prstGeom prst="rect">
            <a:avLst/>
          </a:prstGeom>
        </p:spPr>
      </p:pic>
      <p:pic>
        <p:nvPicPr>
          <p:cNvPr id="37" name="Picture 36" descr="RHULBrandLogo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2000" y="6167225"/>
            <a:ext cx="879624" cy="25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8000" y="5825225"/>
            <a:ext cx="891433" cy="576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565173"/>
            <a:ext cx="8928992" cy="4336846"/>
          </a:xfrm>
          <a:prstGeom prst="rect">
            <a:avLst/>
          </a:prstGeom>
        </p:spPr>
        <p:txBody>
          <a:bodyPr/>
          <a:lstStyle/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Context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Partners (WP11 and beyond)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Tasks and Deliverables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dirty="0" smtClean="0">
                <a:solidFill>
                  <a:srgbClr val="002060">
                    <a:alpha val="40000"/>
                  </a:srgbClr>
                </a:solidFill>
                <a:ea typeface="ＭＳ Ｐゴシック"/>
              </a:rPr>
              <a:t>WP11 Status and upcoming activities</a:t>
            </a:r>
          </a:p>
          <a:p>
            <a:pPr marL="360000" lvl="2" indent="-360000" fontAlgn="base">
              <a:spcBef>
                <a:spcPts val="1200"/>
              </a:spcBef>
              <a:spcAft>
                <a:spcPts val="1200"/>
              </a:spcAft>
              <a:buClr>
                <a:srgbClr val="A63212"/>
              </a:buClr>
              <a:buSzPct val="95000"/>
              <a:buFont typeface="Wingdings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Summary and Perspectives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33 ColUSM Meeting – 24.01.2013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- CERN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Perspectives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idx="4294967295"/>
          </p:nvPr>
        </p:nvSpPr>
        <p:spPr>
          <a:xfrm>
            <a:off x="989013" y="890649"/>
            <a:ext cx="8916987" cy="549110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2800" dirty="0" smtClean="0">
                <a:solidFill>
                  <a:srgbClr val="002060"/>
                </a:solidFill>
              </a:rPr>
              <a:t>WP11 is up and running with and ambitious program aiming at the development of novel advanced materials for the next generation of collimators.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Very motivated and committed partners (11 within EuCARD2 plus 2 “external” ones).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1</a:t>
            </a:r>
            <a:r>
              <a:rPr lang="en-US" sz="2800" baseline="30000" dirty="0" smtClean="0">
                <a:solidFill>
                  <a:srgbClr val="002060"/>
                </a:solidFill>
              </a:rPr>
              <a:t>st</a:t>
            </a:r>
            <a:r>
              <a:rPr lang="en-US" sz="2800" dirty="0" smtClean="0">
                <a:solidFill>
                  <a:srgbClr val="002060"/>
                </a:solidFill>
              </a:rPr>
              <a:t> WP meeting recently held: a program was agreed aiming in particular to materials irradiation in GSI starting in February 2014.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Very intense and challenging program, driven not only by EuCARD2 deadlines but also by “hard” machine-related constraints (full LHC Collimator with new materials to be installed around 2016 …)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Contributions from all partners are essential, given the challenging goals in a framework of limited resources and funds. First milestone is in sight …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Materials being developed are also appealing </a:t>
            </a:r>
            <a:r>
              <a:rPr lang="en-US" sz="2800" dirty="0">
                <a:solidFill>
                  <a:srgbClr val="002060"/>
                </a:solidFill>
              </a:rPr>
              <a:t>for a broad range of industrial applications and have the potential </a:t>
            </a:r>
            <a:r>
              <a:rPr lang="en-US" sz="2800" dirty="0" smtClean="0">
                <a:solidFill>
                  <a:srgbClr val="002060"/>
                </a:solidFill>
              </a:rPr>
              <a:t>for a </a:t>
            </a:r>
            <a:r>
              <a:rPr lang="en-US" sz="2800" dirty="0">
                <a:solidFill>
                  <a:srgbClr val="002060"/>
                </a:solidFill>
              </a:rPr>
              <a:t>real impact on society </a:t>
            </a:r>
            <a:r>
              <a:rPr lang="en-US" sz="2800" dirty="0" smtClean="0">
                <a:solidFill>
                  <a:srgbClr val="002060"/>
                </a:solidFill>
              </a:rPr>
              <a:t>…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6388" name="Picture 4" descr="http://blogs.uhaul.com/detroit/files/Bright-Future-Sig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05" y="1267509"/>
            <a:ext cx="5226792" cy="459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650" y="4643735"/>
            <a:ext cx="943269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Thank you for your attention!</a:t>
            </a:r>
            <a:endParaRPr lang="en-US" sz="6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3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7"/>
          <p:cNvSpPr/>
          <p:nvPr/>
        </p:nvSpPr>
        <p:spPr>
          <a:xfrm>
            <a:off x="715992" y="1029484"/>
            <a:ext cx="6065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LHC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is reaching unprecedented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beam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brightness 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and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energy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leading to extreme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energy density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15 GJ/mm</a:t>
            </a:r>
            <a:r>
              <a:rPr lang="en-GB" b="1" baseline="30000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).</a:t>
            </a:r>
            <a:endParaRPr lang="en-GB" b="1" dirty="0" smtClean="0">
              <a:solidFill>
                <a:srgbClr val="00206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At such energy densities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Beam-induced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accidents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are among the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most dangerous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events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for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particle accelerators.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Collimators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are inherently exposed to such extreme events (</a:t>
            </a:r>
            <a:r>
              <a:rPr lang="en-GB" b="1" i="1" dirty="0" smtClean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en-GB" b="1" i="1" dirty="0" smtClean="0">
                <a:solidFill>
                  <a:srgbClr val="002060"/>
                </a:solidFill>
                <a:latin typeface="+mj-lt"/>
              </a:rPr>
              <a:t>*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reach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is determined by collimator constraints) 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Collimators are, by far, the highest contributors to machine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impedance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, potentially leading to serious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instabilities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GB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Context</a:t>
            </a:r>
            <a:endParaRPr lang="en-GB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r="-1136"/>
          <a:stretch/>
        </p:blipFill>
        <p:spPr bwMode="auto">
          <a:xfrm>
            <a:off x="49288" y="4587696"/>
            <a:ext cx="3240000" cy="18900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6856243" y="4337705"/>
            <a:ext cx="2950486" cy="2039168"/>
            <a:chOff x="6726203" y="2591735"/>
            <a:chExt cx="2950486" cy="203916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9865" y="2591735"/>
              <a:ext cx="2576824" cy="203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726203" y="2773468"/>
              <a:ext cx="276999" cy="1662054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900" b="1" dirty="0" smtClean="0"/>
                <a:t>Collimators impedance/</a:t>
              </a:r>
              <a:br>
                <a:rPr lang="en-GB" sz="900" b="1" dirty="0" smtClean="0"/>
              </a:br>
              <a:r>
                <a:rPr lang="en-GB" sz="900" b="1" dirty="0" smtClean="0"/>
                <a:t>LHC Impedance</a:t>
              </a:r>
              <a:endParaRPr lang="en-GB" sz="900" b="1" dirty="0"/>
            </a:p>
          </p:txBody>
        </p:sp>
      </p:grp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000" y="4587693"/>
            <a:ext cx="3587264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-262"/>
          <a:stretch/>
        </p:blipFill>
        <p:spPr bwMode="auto">
          <a:xfrm>
            <a:off x="6660000" y="898161"/>
            <a:ext cx="3240000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rot="19716008">
            <a:off x="1430320" y="2456310"/>
            <a:ext cx="7699373" cy="1712740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88900" dir="12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144000" rIns="0" bIns="144000" anchor="ctr" anchorCtr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GB" sz="2800" b="0" dirty="0" smtClean="0"/>
              <a:t>Development of  </a:t>
            </a:r>
            <a:r>
              <a:rPr lang="en-GB" sz="2800" dirty="0" smtClean="0"/>
              <a:t>advanced </a:t>
            </a:r>
            <a:r>
              <a:rPr lang="en-GB" sz="2800" dirty="0"/>
              <a:t>materials</a:t>
            </a:r>
            <a:r>
              <a:rPr lang="en-GB" sz="2800" b="0" dirty="0"/>
              <a:t>, </a:t>
            </a:r>
            <a:r>
              <a:rPr lang="en-GB" sz="2800" b="0" dirty="0" smtClean="0"/>
              <a:t/>
            </a:r>
            <a:br>
              <a:rPr lang="en-GB" sz="2800" b="0" dirty="0" smtClean="0"/>
            </a:br>
            <a:r>
              <a:rPr lang="en-GB" sz="2800" b="0" dirty="0" smtClean="0"/>
              <a:t>along with </a:t>
            </a:r>
            <a:r>
              <a:rPr lang="en-GB" sz="2800" dirty="0"/>
              <a:t>state-of-the-art simulations</a:t>
            </a:r>
            <a:r>
              <a:rPr lang="en-GB" sz="2800" b="0" dirty="0"/>
              <a:t>, </a:t>
            </a:r>
            <a:r>
              <a:rPr lang="en-GB" sz="2800" b="0" dirty="0" smtClean="0"/>
              <a:t/>
            </a:r>
            <a:br>
              <a:rPr lang="en-GB" sz="2800" b="0" dirty="0" smtClean="0"/>
            </a:br>
            <a:r>
              <a:rPr lang="en-GB" sz="2800" b="0" dirty="0" smtClean="0"/>
              <a:t>are instrumental in </a:t>
            </a:r>
            <a:r>
              <a:rPr lang="en-GB" sz="2800" dirty="0" smtClean="0"/>
              <a:t>facing these challenges</a:t>
            </a:r>
            <a:r>
              <a:rPr lang="en-GB" sz="2800" b="0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HRMT14: High Intensity Tests</a:t>
            </a:r>
            <a:endParaRPr lang="en-GB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9662" y="733421"/>
            <a:ext cx="258867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3600" y="739718"/>
            <a:ext cx="258867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090" y="3542404"/>
            <a:ext cx="258686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5410" y="3542404"/>
            <a:ext cx="258686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 descr="G:\Workspaces\m\MechanicalMeasurement\Data\2012\EDMS_1168519\Pictures\PostIrradiation\060313\CuD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342" y="3542404"/>
            <a:ext cx="258867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342" y="733421"/>
            <a:ext cx="2588671" cy="252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89"/>
          <p:cNvSpPr/>
          <p:nvPr/>
        </p:nvSpPr>
        <p:spPr>
          <a:xfrm>
            <a:off x="1209342" y="3187710"/>
            <a:ext cx="2588671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457200" lvl="2" algn="ctr"/>
            <a:r>
              <a:rPr lang="en-GB" sz="1400" i="1" dirty="0" err="1">
                <a:solidFill>
                  <a:schemeClr val="tx1"/>
                </a:solidFill>
              </a:rPr>
              <a:t>Inermet</a:t>
            </a:r>
            <a:r>
              <a:rPr lang="en-GB" sz="1400" i="1" dirty="0">
                <a:solidFill>
                  <a:schemeClr val="tx1"/>
                </a:solidFill>
              </a:rPr>
              <a:t> </a:t>
            </a:r>
            <a:r>
              <a:rPr lang="en-GB" sz="1400" i="1" dirty="0" smtClean="0">
                <a:solidFill>
                  <a:schemeClr val="tx1"/>
                </a:solidFill>
              </a:rPr>
              <a:t>180, 72 bunches</a:t>
            </a:r>
            <a:endParaRPr lang="en-GB" sz="1400" i="1" dirty="0">
              <a:solidFill>
                <a:schemeClr val="tx1"/>
              </a:solidFill>
            </a:endParaRPr>
          </a:p>
        </p:txBody>
      </p:sp>
      <p:sp>
        <p:nvSpPr>
          <p:cNvPr id="30" name="Rectangle 189"/>
          <p:cNvSpPr/>
          <p:nvPr/>
        </p:nvSpPr>
        <p:spPr>
          <a:xfrm>
            <a:off x="4041523" y="3187710"/>
            <a:ext cx="2732687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>
                <a:solidFill>
                  <a:schemeClr val="tx1"/>
                </a:solidFill>
              </a:rPr>
              <a:t>Molybdenum, 72 &amp; 144 bunches</a:t>
            </a:r>
          </a:p>
        </p:txBody>
      </p:sp>
      <p:sp>
        <p:nvSpPr>
          <p:cNvPr id="31" name="Rectangle 189"/>
          <p:cNvSpPr/>
          <p:nvPr/>
        </p:nvSpPr>
        <p:spPr>
          <a:xfrm>
            <a:off x="6973599" y="3187710"/>
            <a:ext cx="2588671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err="1">
                <a:solidFill>
                  <a:schemeClr val="tx1"/>
                </a:solidFill>
              </a:rPr>
              <a:t>Glidcop</a:t>
            </a:r>
            <a:r>
              <a:rPr lang="en-GB" sz="1400" i="1" dirty="0">
                <a:solidFill>
                  <a:schemeClr val="tx1"/>
                </a:solidFill>
              </a:rPr>
              <a:t>, </a:t>
            </a:r>
            <a:r>
              <a:rPr lang="en-GB" sz="1400" i="1" dirty="0" smtClean="0">
                <a:solidFill>
                  <a:schemeClr val="tx1"/>
                </a:solidFill>
              </a:rPr>
              <a:t>72 bunches (2 x) </a:t>
            </a:r>
            <a:endParaRPr lang="en-GB" sz="1400" i="1" dirty="0">
              <a:solidFill>
                <a:schemeClr val="tx1"/>
              </a:solidFill>
            </a:endParaRPr>
          </a:p>
        </p:txBody>
      </p:sp>
      <p:sp>
        <p:nvSpPr>
          <p:cNvPr id="32" name="Rectangle 189"/>
          <p:cNvSpPr/>
          <p:nvPr/>
        </p:nvSpPr>
        <p:spPr>
          <a:xfrm>
            <a:off x="1163212" y="5990396"/>
            <a:ext cx="2664939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chemeClr val="tx1"/>
                </a:solidFill>
              </a:rPr>
              <a:t>Copper-Diamond</a:t>
            </a:r>
            <a:endParaRPr lang="en-GB" sz="1400" i="1" dirty="0">
              <a:solidFill>
                <a:schemeClr val="tx1"/>
              </a:solidFill>
            </a:endParaRPr>
          </a:p>
          <a:p>
            <a:pPr marL="0" lvl="1" algn="ctr"/>
            <a:r>
              <a:rPr lang="en-GB" sz="1400" i="1" dirty="0">
                <a:solidFill>
                  <a:schemeClr val="tx1"/>
                </a:solidFill>
              </a:rPr>
              <a:t>144 bunches </a:t>
            </a:r>
          </a:p>
        </p:txBody>
      </p:sp>
      <p:sp>
        <p:nvSpPr>
          <p:cNvPr id="33" name="Rectangle 189"/>
          <p:cNvSpPr/>
          <p:nvPr/>
        </p:nvSpPr>
        <p:spPr>
          <a:xfrm>
            <a:off x="4039336" y="5993201"/>
            <a:ext cx="2680118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chemeClr val="tx1"/>
                </a:solidFill>
              </a:rPr>
              <a:t>Molybdenum-Copper-Diamond </a:t>
            </a:r>
            <a:r>
              <a:rPr lang="en-GB" sz="1400" i="1" dirty="0">
                <a:solidFill>
                  <a:schemeClr val="tx1"/>
                </a:solidFill>
              </a:rPr>
              <a:t>144 bunches </a:t>
            </a:r>
          </a:p>
        </p:txBody>
      </p:sp>
      <p:sp>
        <p:nvSpPr>
          <p:cNvPr id="34" name="Rectangle 189"/>
          <p:cNvSpPr/>
          <p:nvPr/>
        </p:nvSpPr>
        <p:spPr>
          <a:xfrm>
            <a:off x="6699203" y="5997815"/>
            <a:ext cx="3168351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chemeClr val="tx1"/>
                </a:solidFill>
              </a:rPr>
              <a:t>Molybdenum-Graphite (3 grades) </a:t>
            </a:r>
            <a:endParaRPr lang="en-GB" sz="1400" i="1" dirty="0">
              <a:solidFill>
                <a:schemeClr val="tx1"/>
              </a:solidFill>
            </a:endParaRPr>
          </a:p>
          <a:p>
            <a:pPr marL="0" lvl="1" algn="ctr"/>
            <a:r>
              <a:rPr lang="en-GB" sz="1400" i="1" dirty="0">
                <a:solidFill>
                  <a:schemeClr val="tx1"/>
                </a:solidFill>
              </a:rPr>
              <a:t>144 bunches </a:t>
            </a:r>
          </a:p>
        </p:txBody>
      </p:sp>
      <p:sp>
        <p:nvSpPr>
          <p:cNvPr id="2" name="Parallelogram 1"/>
          <p:cNvSpPr/>
          <p:nvPr/>
        </p:nvSpPr>
        <p:spPr>
          <a:xfrm rot="5618313">
            <a:off x="7625711" y="4681387"/>
            <a:ext cx="644507" cy="442393"/>
          </a:xfrm>
          <a:prstGeom prst="parallelogram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4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Novel Materials Future Application?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188" y="2404611"/>
            <a:ext cx="4899864" cy="2143348"/>
            <a:chOff x="4421923" y="2118469"/>
            <a:chExt cx="4899864" cy="21433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23" y="2118469"/>
              <a:ext cx="3001714" cy="18899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565" y="2433198"/>
              <a:ext cx="2747222" cy="18286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421923" y="3972152"/>
              <a:ext cx="2641600" cy="280334"/>
            </a:xfrm>
            <a:prstGeom prst="rect">
              <a:avLst/>
            </a:prstGeom>
            <a:ln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Bef>
                  <a:spcPct val="0"/>
                </a:spcBef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GB" sz="1200" dirty="0" smtClean="0"/>
                <a:t>Fusion Engineering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4849" y="703875"/>
            <a:ext cx="3888001" cy="1939240"/>
            <a:chOff x="719337" y="2339158"/>
            <a:chExt cx="3888001" cy="1939240"/>
          </a:xfrm>
          <a:effectLst/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37" y="2339158"/>
              <a:ext cx="1728000" cy="16312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337" y="2339158"/>
              <a:ext cx="2160000" cy="14379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338" y="3779158"/>
              <a:ext cx="3888000" cy="499240"/>
            </a:xfrm>
            <a:prstGeom prst="rect">
              <a:avLst/>
            </a:prstGeom>
            <a:ln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Bef>
                  <a:spcPct val="0"/>
                </a:spcBef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GB" sz="1200" dirty="0" smtClean="0"/>
                <a:t>Thermal Management for High Power Electronics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188" y="4682730"/>
            <a:ext cx="5142505" cy="2070562"/>
            <a:chOff x="53188" y="4130280"/>
            <a:chExt cx="5142505" cy="20705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8" y="4130280"/>
              <a:ext cx="2152750" cy="16145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938" y="4177905"/>
              <a:ext cx="2643223" cy="16148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5302" y="4586698"/>
              <a:ext cx="1490391" cy="161414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188" y="5464791"/>
              <a:ext cx="2867474" cy="280334"/>
            </a:xfrm>
            <a:prstGeom prst="rect">
              <a:avLst/>
            </a:prstGeom>
            <a:ln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Bef>
                  <a:spcPct val="0"/>
                </a:spcBef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GB" sz="1200" dirty="0" smtClean="0"/>
                <a:t>Advanced Braking Systems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08976" y="4739531"/>
            <a:ext cx="4030424" cy="2052000"/>
            <a:chOff x="5408976" y="4406156"/>
            <a:chExt cx="4030424" cy="2052000"/>
          </a:xfrm>
        </p:grpSpPr>
        <p:pic>
          <p:nvPicPr>
            <p:cNvPr id="16386" name="Picture 2" descr="http://www.cdmcenter.com/en/wp-content/uploads/2011/05/wsb_493x251_solar+kraftwerk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976" y="4406156"/>
              <a:ext cx="4030424" cy="20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447111" y="4406156"/>
              <a:ext cx="2641600" cy="296108"/>
            </a:xfrm>
            <a:prstGeom prst="rect">
              <a:avLst/>
            </a:prstGeom>
            <a:ln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Bef>
                  <a:spcPct val="0"/>
                </a:spcBef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GB" sz="1200" dirty="0" smtClean="0"/>
                <a:t>Solar Energy Applications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88475" y="2682845"/>
            <a:ext cx="4608000" cy="1822307"/>
            <a:chOff x="5288475" y="2158970"/>
            <a:chExt cx="4608000" cy="1822307"/>
          </a:xfrm>
          <a:effectLst/>
        </p:grpSpPr>
        <p:pic>
          <p:nvPicPr>
            <p:cNvPr id="19458" name="Picture 2" descr="http://www.forbrf.lth.se/fileadmin/forbrf/images/Forskning/GT_aero_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475" y="2158970"/>
              <a:ext cx="4608000" cy="1338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6" descr="http://ceramics.org/ceramictechtoday/wp-content/uploads/2011/02/ultrahigh_temp_flight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0136" y="2721277"/>
              <a:ext cx="1675056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5288475" y="3468338"/>
              <a:ext cx="2736000" cy="499240"/>
            </a:xfrm>
            <a:prstGeom prst="rect">
              <a:avLst/>
            </a:prstGeom>
            <a:ln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Bef>
                  <a:spcPct val="0"/>
                </a:spcBef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1200" dirty="0" smtClean="0"/>
                <a:t>High temperature Aerospace Applications</a:t>
              </a:r>
              <a:endParaRPr lang="en-GB" sz="1200" dirty="0" smtClean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950026" y="2315315"/>
            <a:ext cx="8324603" cy="2660692"/>
          </a:xfrm>
          <a:prstGeom prst="rect">
            <a:avLst/>
          </a:prstGeom>
          <a:solidFill>
            <a:srgbClr val="002060"/>
          </a:solidFill>
          <a:ln>
            <a:noFill/>
            <a:headEnd/>
            <a:tailEnd/>
          </a:ln>
          <a:effectLst>
            <a:outerShdw blurRad="50800" dist="127000" dir="2700000" algn="tl" rotWithShape="0">
              <a:prstClr val="black">
                <a:alpha val="54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144000" rIns="0" bIns="144000" anchor="ctr" anchorCtr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dirty="0" smtClean="0"/>
              <a:t>Potential range of applications can be further expanded  particularly thanks to the tailoring possibilities of Molybdenum-Graphite composites </a:t>
            </a:r>
            <a:br>
              <a:rPr lang="en-GB" sz="2800" dirty="0" smtClean="0"/>
            </a:br>
            <a:r>
              <a:rPr lang="en-GB" sz="2800" dirty="0" smtClean="0"/>
              <a:t>…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b="1" dirty="0" smtClean="0"/>
              <a:t>International Patent filed (C31891PCT)! </a:t>
            </a:r>
            <a:endParaRPr lang="en-GB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9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GSI Irradiation: Specimens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61901" y="841077"/>
            <a:ext cx="87521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CERN </a:t>
            </a:r>
            <a:r>
              <a:rPr lang="en-GB" dirty="0"/>
              <a:t>to prepare </a:t>
            </a:r>
            <a:r>
              <a:rPr lang="en-GB" b="1" dirty="0" smtClean="0"/>
              <a:t>80 C/C discs</a:t>
            </a:r>
            <a:r>
              <a:rPr lang="en-GB" dirty="0" smtClean="0"/>
              <a:t> </a:t>
            </a:r>
            <a:r>
              <a:rPr lang="en-GB" dirty="0"/>
              <a:t>Ø10 mm x 2 mm, by 20.02.2014. Additionally, </a:t>
            </a:r>
            <a:r>
              <a:rPr lang="en-GB" dirty="0" smtClean="0"/>
              <a:t>a </a:t>
            </a:r>
            <a:r>
              <a:rPr lang="en-GB" dirty="0"/>
              <a:t>number of carbon </a:t>
            </a:r>
            <a:r>
              <a:rPr lang="en-GB" dirty="0" err="1"/>
              <a:t>fiber</a:t>
            </a:r>
            <a:r>
              <a:rPr lang="en-GB" dirty="0"/>
              <a:t> samples from Phase 1 and present R&amp;D.</a:t>
            </a:r>
          </a:p>
          <a:p>
            <a:endParaRPr lang="en-GB" dirty="0"/>
          </a:p>
          <a:p>
            <a:r>
              <a:rPr lang="en-GB" b="1" dirty="0" err="1" smtClean="0"/>
              <a:t>Brevetti</a:t>
            </a:r>
            <a:r>
              <a:rPr lang="en-GB" b="1" dirty="0" smtClean="0"/>
              <a:t> </a:t>
            </a:r>
            <a:r>
              <a:rPr lang="en-GB" b="1" dirty="0" err="1"/>
              <a:t>Bizz</a:t>
            </a:r>
            <a:r>
              <a:rPr lang="en-GB" b="1" dirty="0"/>
              <a:t> </a:t>
            </a:r>
            <a:r>
              <a:rPr lang="en-GB" dirty="0"/>
              <a:t>to </a:t>
            </a:r>
            <a:r>
              <a:rPr lang="en-GB" dirty="0" smtClean="0"/>
              <a:t>prepare </a:t>
            </a:r>
            <a:r>
              <a:rPr lang="en-GB" b="1" dirty="0" smtClean="0"/>
              <a:t>65 Mo-Gr specimens</a:t>
            </a:r>
            <a:r>
              <a:rPr lang="en-GB" dirty="0" smtClean="0"/>
              <a:t>:</a:t>
            </a:r>
            <a:endParaRPr lang="en-GB" dirty="0"/>
          </a:p>
          <a:p>
            <a:r>
              <a:rPr lang="en-GB" dirty="0"/>
              <a:t>a.	20 </a:t>
            </a:r>
            <a:r>
              <a:rPr lang="en-GB" dirty="0" smtClean="0"/>
              <a:t>discs </a:t>
            </a:r>
            <a:r>
              <a:rPr lang="en-GB" dirty="0"/>
              <a:t>Ø10 mm x 1 mm available at GSI by 19.02.2014</a:t>
            </a:r>
          </a:p>
          <a:p>
            <a:r>
              <a:rPr lang="en-GB" dirty="0"/>
              <a:t>b.	15 </a:t>
            </a:r>
            <a:r>
              <a:rPr lang="en-GB" dirty="0" smtClean="0"/>
              <a:t>discs </a:t>
            </a:r>
            <a:r>
              <a:rPr lang="en-GB" dirty="0"/>
              <a:t>Ø20 mm x 30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</a:t>
            </a:r>
            <a:r>
              <a:rPr lang="en-GB" dirty="0"/>
              <a:t>available at GSI by 19.02.2014</a:t>
            </a:r>
          </a:p>
          <a:p>
            <a:r>
              <a:rPr lang="en-GB" dirty="0"/>
              <a:t>c.	5 </a:t>
            </a:r>
            <a:r>
              <a:rPr lang="en-GB" dirty="0" smtClean="0"/>
              <a:t>discs </a:t>
            </a:r>
            <a:r>
              <a:rPr lang="en-GB" dirty="0"/>
              <a:t>Ø32 mm x 30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  <a:r>
              <a:rPr lang="en-GB" dirty="0" smtClean="0"/>
              <a:t> </a:t>
            </a:r>
            <a:r>
              <a:rPr lang="en-GB" dirty="0"/>
              <a:t>available at GSI by 19.02.2014</a:t>
            </a:r>
          </a:p>
          <a:p>
            <a:r>
              <a:rPr lang="en-GB" dirty="0"/>
              <a:t>d.	20 </a:t>
            </a:r>
            <a:r>
              <a:rPr lang="en-GB" dirty="0" smtClean="0"/>
              <a:t>discs </a:t>
            </a:r>
            <a:r>
              <a:rPr lang="en-GB" dirty="0"/>
              <a:t>or squares 10 mm x 1 mm available at GSI by 07.04.2014</a:t>
            </a:r>
          </a:p>
          <a:p>
            <a:r>
              <a:rPr lang="en-GB" dirty="0"/>
              <a:t>e.	5 </a:t>
            </a:r>
            <a:r>
              <a:rPr lang="en-GB" dirty="0" smtClean="0"/>
              <a:t>discs </a:t>
            </a:r>
            <a:r>
              <a:rPr lang="en-GB" dirty="0"/>
              <a:t>Ø10 mm x 3 mm by September</a:t>
            </a:r>
          </a:p>
          <a:p>
            <a:endParaRPr lang="en-GB" dirty="0"/>
          </a:p>
          <a:p>
            <a:r>
              <a:rPr lang="en-GB" b="1" dirty="0" smtClean="0"/>
              <a:t>RHP-Technology</a:t>
            </a:r>
            <a:r>
              <a:rPr lang="en-GB" dirty="0" smtClean="0"/>
              <a:t> </a:t>
            </a:r>
            <a:r>
              <a:rPr lang="en-GB" dirty="0"/>
              <a:t>to </a:t>
            </a:r>
            <a:r>
              <a:rPr lang="en-GB" dirty="0" smtClean="0"/>
              <a:t>prepare </a:t>
            </a:r>
            <a:r>
              <a:rPr lang="en-GB" b="1" dirty="0" smtClean="0"/>
              <a:t>65 Cu-CD specimens</a:t>
            </a:r>
            <a:r>
              <a:rPr lang="en-GB" dirty="0" smtClean="0"/>
              <a:t>:</a:t>
            </a:r>
            <a:endParaRPr lang="en-GB" dirty="0"/>
          </a:p>
          <a:p>
            <a:r>
              <a:rPr lang="en-GB" dirty="0"/>
              <a:t>a.	20 </a:t>
            </a:r>
            <a:r>
              <a:rPr lang="en-GB" dirty="0" smtClean="0"/>
              <a:t>discs </a:t>
            </a:r>
            <a:r>
              <a:rPr lang="en-GB" dirty="0"/>
              <a:t>Ø10 mm x 1 mm available at GSI by 19.02.2014</a:t>
            </a:r>
          </a:p>
          <a:p>
            <a:r>
              <a:rPr lang="en-GB" dirty="0"/>
              <a:t>b.	15 </a:t>
            </a:r>
            <a:r>
              <a:rPr lang="en-GB" dirty="0" smtClean="0"/>
              <a:t>discs </a:t>
            </a:r>
            <a:r>
              <a:rPr lang="en-GB" dirty="0"/>
              <a:t>Ø20 mm x 30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</a:t>
            </a:r>
            <a:r>
              <a:rPr lang="en-GB" dirty="0" smtClean="0"/>
              <a:t>available </a:t>
            </a:r>
            <a:r>
              <a:rPr lang="en-GB" dirty="0"/>
              <a:t>at GSI by 19.02.2014</a:t>
            </a:r>
          </a:p>
          <a:p>
            <a:r>
              <a:rPr lang="en-GB" dirty="0"/>
              <a:t>c.	5 </a:t>
            </a:r>
            <a:r>
              <a:rPr lang="en-GB" dirty="0" smtClean="0"/>
              <a:t>discs </a:t>
            </a:r>
            <a:r>
              <a:rPr lang="en-GB" dirty="0"/>
              <a:t>Ø32 mm x 30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  <a:r>
              <a:rPr lang="en-GB" dirty="0" smtClean="0"/>
              <a:t> available </a:t>
            </a:r>
            <a:r>
              <a:rPr lang="en-GB" dirty="0"/>
              <a:t>at GSI by 19.02.2014</a:t>
            </a:r>
          </a:p>
          <a:p>
            <a:r>
              <a:rPr lang="en-GB" dirty="0"/>
              <a:t>d.	20 </a:t>
            </a:r>
            <a:r>
              <a:rPr lang="en-GB" dirty="0" smtClean="0"/>
              <a:t>discs </a:t>
            </a:r>
            <a:r>
              <a:rPr lang="en-GB" dirty="0"/>
              <a:t>or squares 10 mm x 1 mm available at GSI by 07.04.2014</a:t>
            </a:r>
          </a:p>
          <a:p>
            <a:r>
              <a:rPr lang="en-GB" dirty="0"/>
              <a:t>e.	5 </a:t>
            </a:r>
            <a:r>
              <a:rPr lang="en-GB" dirty="0" smtClean="0"/>
              <a:t>discs </a:t>
            </a:r>
            <a:r>
              <a:rPr lang="en-GB" dirty="0"/>
              <a:t>Ø10 mm x 3 mm by </a:t>
            </a:r>
            <a:r>
              <a:rPr lang="en-GB" dirty="0" smtClean="0"/>
              <a:t>September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12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Metal Matrix Composites</a:t>
            </a:r>
            <a:endParaRPr lang="en-GB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6036" y="959159"/>
            <a:ext cx="5158315" cy="36878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36000" tIns="46038" rIns="36000" bIns="46038">
            <a:spAutoFit/>
          </a:bodyPr>
          <a:lstStyle>
            <a:defPPr>
              <a:defRPr lang="en-US"/>
            </a:defPPr>
            <a:lvl1pPr marL="180975" indent="-180975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Materials </a:t>
            </a:r>
            <a:r>
              <a:rPr lang="en-US" dirty="0" smtClean="0"/>
              <a:t>investigated </a:t>
            </a:r>
            <a:r>
              <a:rPr lang="en-US" dirty="0"/>
              <a:t>are </a:t>
            </a:r>
            <a:r>
              <a:rPr lang="en-US" b="1" dirty="0" smtClean="0"/>
              <a:t>Copper-Diamond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Cu-CD</a:t>
            </a:r>
            <a:r>
              <a:rPr lang="en-US" dirty="0"/>
              <a:t>), </a:t>
            </a:r>
            <a:r>
              <a:rPr lang="en-US" b="1" dirty="0" smtClean="0"/>
              <a:t>Molybdenum-Diamond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Mo-CD</a:t>
            </a:r>
            <a:r>
              <a:rPr lang="en-US" dirty="0"/>
              <a:t>), </a:t>
            </a:r>
            <a:r>
              <a:rPr lang="en-US" b="1" dirty="0" smtClean="0"/>
              <a:t>Silver-Diamond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Ag-CD</a:t>
            </a:r>
            <a:r>
              <a:rPr lang="en-US" dirty="0"/>
              <a:t>), </a:t>
            </a:r>
            <a:r>
              <a:rPr lang="en-US" b="1" dirty="0" smtClean="0"/>
              <a:t>Molybdenum-Graphite </a:t>
            </a:r>
            <a:r>
              <a:rPr lang="en-US" dirty="0"/>
              <a:t>(</a:t>
            </a:r>
            <a:r>
              <a:rPr lang="en-US" b="1" dirty="0"/>
              <a:t>Mo-Gr</a:t>
            </a:r>
            <a:r>
              <a:rPr lang="en-US" dirty="0"/>
              <a:t>)</a:t>
            </a:r>
          </a:p>
          <a:p>
            <a:pPr>
              <a:spcAft>
                <a:spcPts val="1200"/>
              </a:spcAft>
            </a:pPr>
            <a:r>
              <a:rPr lang="en-US" dirty="0"/>
              <a:t>Most </a:t>
            </a:r>
            <a:r>
              <a:rPr lang="en-US" b="1" dirty="0"/>
              <a:t>promising materials </a:t>
            </a:r>
            <a:r>
              <a:rPr lang="en-US" dirty="0"/>
              <a:t>are </a:t>
            </a:r>
            <a:r>
              <a:rPr lang="en-US" b="1" dirty="0"/>
              <a:t>Cu-CD </a:t>
            </a:r>
            <a:r>
              <a:rPr lang="en-US" dirty="0"/>
              <a:t>and </a:t>
            </a:r>
            <a:r>
              <a:rPr lang="en-US" b="1" dirty="0"/>
              <a:t>Mo-Gr</a:t>
            </a:r>
            <a:r>
              <a:rPr lang="en-US" dirty="0"/>
              <a:t>.</a:t>
            </a:r>
          </a:p>
          <a:p>
            <a:pPr>
              <a:spcAft>
                <a:spcPts val="1200"/>
              </a:spcAft>
            </a:pPr>
            <a:r>
              <a:rPr lang="en-US" dirty="0"/>
              <a:t>Ag-CD and Mo-CD </a:t>
            </a:r>
            <a:r>
              <a:rPr lang="en-US" dirty="0" smtClean="0"/>
              <a:t>are, </a:t>
            </a:r>
            <a:r>
              <a:rPr lang="en-US" dirty="0"/>
              <a:t>by </a:t>
            </a:r>
            <a:r>
              <a:rPr lang="en-US" dirty="0" smtClean="0"/>
              <a:t>now, </a:t>
            </a:r>
            <a:r>
              <a:rPr lang="en-US" dirty="0"/>
              <a:t>sidelined as they </a:t>
            </a:r>
            <a:r>
              <a:rPr lang="en-US" dirty="0" smtClean="0"/>
              <a:t>are limited by (relatively) low </a:t>
            </a:r>
            <a:r>
              <a:rPr lang="en-US" dirty="0"/>
              <a:t>melting temperature (Ag-CD) and </a:t>
            </a:r>
            <a:r>
              <a:rPr lang="en-US" dirty="0" smtClean="0"/>
              <a:t>insufficient toughness </a:t>
            </a:r>
            <a:r>
              <a:rPr lang="en-US" dirty="0"/>
              <a:t>(</a:t>
            </a:r>
            <a:r>
              <a:rPr lang="en-US" dirty="0" smtClean="0"/>
              <a:t>Mo-CD).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Mo-Gr</a:t>
            </a:r>
            <a:r>
              <a:rPr lang="en-US" dirty="0" smtClean="0"/>
              <a:t> is particularly appealing as it is </a:t>
            </a:r>
            <a:r>
              <a:rPr lang="en-US" b="1" dirty="0" smtClean="0"/>
              <a:t>easy to machine</a:t>
            </a:r>
            <a:r>
              <a:rPr lang="en-US" dirty="0" smtClean="0"/>
              <a:t>, is </a:t>
            </a:r>
            <a:r>
              <a:rPr lang="en-US" b="1" dirty="0" smtClean="0"/>
              <a:t>versatile </a:t>
            </a:r>
            <a:r>
              <a:rPr lang="en-US" dirty="0" smtClean="0"/>
              <a:t>and can be </a:t>
            </a:r>
            <a:r>
              <a:rPr lang="en-US" b="1" dirty="0" smtClean="0"/>
              <a:t>coated with </a:t>
            </a:r>
            <a:r>
              <a:rPr lang="en-US" dirty="0" smtClean="0"/>
              <a:t>a</a:t>
            </a:r>
            <a:r>
              <a:rPr lang="en-US" b="1" dirty="0" smtClean="0"/>
              <a:t> Mo layer </a:t>
            </a:r>
            <a:r>
              <a:rPr lang="en-US" dirty="0" smtClean="0"/>
              <a:t>dramatically </a:t>
            </a:r>
            <a:r>
              <a:rPr lang="en-US" b="1" dirty="0" smtClean="0"/>
              <a:t>increasing electrical conductivity </a:t>
            </a:r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18434" name="Picture 2" descr="\\cern.ch\dfs\Departments\EN\Groups\MME_MechanicalEngineering\Alessandro.Bertarelli\Projects\Collimators\CollimationUpgrade\EuCARD\EuCARDMeetings\4thAnnualMeeting(2013)\Materials Pictures\CuCD\WP_20130606_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4352" y="1218471"/>
            <a:ext cx="3780000" cy="9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cern.ch\dfs\Departments\EN\Groups\MME_MechanicalEngineering\Alessandro.Bertarelli\Projects\Collimators\CollimationUpgrade\EuCARD\EuCARDMeetings\4thAnnualMeeting(2013)\Materials Pictures\MoCuCD\Thermal Sampl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000" y="2258704"/>
            <a:ext cx="3672000" cy="22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\\cern.ch\dfs\Departments\EN\Groups\MME_MechanicalEngineering\Alessandro.Bertarelli\Projects\Collimators\CollimationUpgrade\EuCARD\EuCARDMeetings\4thAnnualMeeting(2013)\Materials Pictures\AgCD_EPFL\WP_20130606_0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000" y="4667536"/>
            <a:ext cx="3672000" cy="17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\\cern.ch\dfs\Departments\EN\Groups\MME_MechanicalEngineering\Alessandro.Bertarelli\Projects\Collimators\CollimationUpgrade\EuCARD\EuCARDMeetings\4thAnnualMeeting(2013)\Materials Pictures\MoGRCF\WP_20130606_0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492" y="4299045"/>
            <a:ext cx="3439236" cy="20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rhp_logo_ver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8000" y="385831"/>
            <a:ext cx="252000" cy="1341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8000" y="1008000"/>
            <a:ext cx="1098645" cy="360000"/>
          </a:xfrm>
          <a:prstGeom prst="rect">
            <a:avLst/>
          </a:prstGeom>
          <a:ln>
            <a:headEnd/>
            <a:tailEnd/>
          </a:ln>
          <a:effectLst>
            <a:outerShdw blurRad="50800" dist="50800" dir="5400000" rotWithShape="0">
              <a:srgbClr val="000000">
                <a:alpha val="3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GB" dirty="0"/>
              <a:t>Cu-CD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4000" y="2286592"/>
            <a:ext cx="1098645" cy="374014"/>
          </a:xfrm>
          <a:prstGeom prst="rect">
            <a:avLst/>
          </a:prstGeom>
          <a:ln>
            <a:headEnd/>
            <a:tailEnd/>
          </a:ln>
          <a:effectLst>
            <a:outerShdw blurRad="50800" dist="50800" dir="5400000" rotWithShape="0">
              <a:srgbClr val="000000">
                <a:alpha val="3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defRPr b="1"/>
            </a:lvl1pPr>
          </a:lstStyle>
          <a:p>
            <a:r>
              <a:rPr lang="en-GB" dirty="0"/>
              <a:t>Mo-CD</a:t>
            </a:r>
          </a:p>
        </p:txBody>
      </p:sp>
      <p:pic>
        <p:nvPicPr>
          <p:cNvPr id="18" name="Picture 17" descr="logobrevettibizz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6" y="4243563"/>
            <a:ext cx="1668284" cy="23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04000" y="4710046"/>
            <a:ext cx="1098645" cy="374014"/>
          </a:xfrm>
          <a:prstGeom prst="rect">
            <a:avLst/>
          </a:prstGeom>
          <a:ln>
            <a:headEnd/>
            <a:tailEnd/>
          </a:ln>
          <a:effectLst>
            <a:outerShdw blurRad="50800" dist="50800" dir="5400000" rotWithShape="0">
              <a:srgbClr val="000000">
                <a:alpha val="3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defRPr b="1"/>
            </a:lvl1pPr>
          </a:lstStyle>
          <a:p>
            <a:r>
              <a:rPr lang="en-GB" dirty="0" smtClean="0"/>
              <a:t>Ag-CD</a:t>
            </a:r>
            <a:endParaRPr lang="en-GB" dirty="0"/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00" y="4696400"/>
            <a:ext cx="8226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569492" y="4335869"/>
            <a:ext cx="1098645" cy="374014"/>
          </a:xfrm>
          <a:prstGeom prst="rect">
            <a:avLst/>
          </a:prstGeom>
          <a:ln>
            <a:headEnd/>
            <a:tailEnd/>
          </a:ln>
          <a:effectLst>
            <a:outerShdw blurRad="50800" dist="50800" dir="5400000" rotWithShape="0">
              <a:srgbClr val="000000">
                <a:alpha val="3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defRPr b="1"/>
            </a:lvl1pPr>
          </a:lstStyle>
          <a:p>
            <a:r>
              <a:rPr lang="en-GB" dirty="0" smtClean="0"/>
              <a:t>Mo-Gr</a:t>
            </a:r>
            <a:endParaRPr lang="en-GB" dirty="0"/>
          </a:p>
        </p:txBody>
      </p:sp>
      <p:pic>
        <p:nvPicPr>
          <p:cNvPr id="22" name="Picture 21" descr="logobrevettibizz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0" y="4335869"/>
            <a:ext cx="1668284" cy="234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7898" y="4041281"/>
            <a:ext cx="3888000" cy="238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Copper-Diamond Composite</a:t>
            </a:r>
            <a:endParaRPr lang="en-GB" dirty="0"/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7845013" y="5917782"/>
            <a:ext cx="1890782" cy="738664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7481"/>
              <a:gd name="adj5" fmla="val -79631"/>
              <a:gd name="adj6" fmla="val -58394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rIns="36000" anchor="ctr" anchorCtr="1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bg1"/>
                </a:solidFill>
              </a:rPr>
              <a:t>BC “bridge” stuck on CD surface.</a:t>
            </a:r>
          </a:p>
          <a:p>
            <a:pPr eaLnBrk="0" hangingPunct="0"/>
            <a:r>
              <a:rPr lang="en-US" sz="1400" dirty="0" smtClean="0">
                <a:solidFill>
                  <a:schemeClr val="bg1"/>
                </a:solidFill>
              </a:rPr>
              <a:t>No CD graphitization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0173" y="1940261"/>
            <a:ext cx="4917725" cy="3958007"/>
            <a:chOff x="910173" y="1610638"/>
            <a:chExt cx="4917725" cy="3958007"/>
          </a:xfrm>
        </p:grpSpPr>
        <p:sp>
          <p:nvSpPr>
            <p:cNvPr id="20" name="Rectangle 19"/>
            <p:cNvSpPr/>
            <p:nvPr/>
          </p:nvSpPr>
          <p:spPr>
            <a:xfrm>
              <a:off x="910173" y="1610638"/>
              <a:ext cx="4917725" cy="3958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2060"/>
                  </a:solidFill>
                  <a:latin typeface="+mj-lt"/>
                </a:rPr>
                <a:t>No diamond degradation (in reducing 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atmosphere graphitisation starts at 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~ 1300 °C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</a:t>
              </a:r>
            </a:p>
            <a:p>
              <a:pPr marL="180975" indent="-180975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Very good thermal (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~490 Wm</a:t>
              </a:r>
              <a:r>
                <a:rPr lang="en-GB" sz="1600" b="1" baseline="30000" dirty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-1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K</a:t>
              </a:r>
              <a:r>
                <a:rPr lang="en-GB" sz="1600" b="1" baseline="30000" dirty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-1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 and electrical conductivity (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~12.6 MSm</a:t>
              </a:r>
              <a:r>
                <a:rPr lang="en-GB" sz="1600" b="1" baseline="300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-1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).</a:t>
              </a:r>
            </a:p>
            <a:p>
              <a:pPr marL="180975" indent="-180975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No direct interface between Cu and CD (lack of affinity). Partial bonding bridging assured by Boron Carbides limits mechanical strength (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~120 </a:t>
              </a:r>
              <a:r>
                <a:rPr lang="en-GB" sz="1600" b="1" dirty="0" err="1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MPa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).</a:t>
              </a:r>
            </a:p>
            <a:p>
              <a:pPr marL="180975" indent="-180975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Cu low melting point (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1083 °C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 may limit Cu-CD applications for highly energetic accidents.</a:t>
              </a:r>
            </a:p>
            <a:p>
              <a:pPr marL="180975" indent="-180975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CTE increases significantly with T due to high Cu content (from ~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6 ppmK</a:t>
              </a:r>
              <a:r>
                <a:rPr lang="en-GB" sz="1600" b="1" baseline="300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-1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 at RT 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up to 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~12 ppmK</a:t>
              </a:r>
              <a:r>
                <a:rPr lang="en-GB" sz="1600" b="1" baseline="300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-1</a:t>
              </a:r>
              <a:r>
                <a:rPr lang="en-GB" sz="1600" b="1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 at  900 °C</a:t>
              </a:r>
              <a:r>
                <a:rPr lang="en-GB" sz="1600" dirty="0" smtClean="0">
                  <a:solidFill>
                    <a:srgbClr val="002060"/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970602" y="1706255"/>
              <a:ext cx="145398" cy="3472122"/>
              <a:chOff x="970602" y="1663723"/>
              <a:chExt cx="145398" cy="3472122"/>
            </a:xfrm>
          </p:grpSpPr>
          <p:sp>
            <p:nvSpPr>
              <p:cNvPr id="15" name="Up Arrow 14"/>
              <p:cNvSpPr/>
              <p:nvPr/>
            </p:nvSpPr>
            <p:spPr>
              <a:xfrm>
                <a:off x="972000" y="1663723"/>
                <a:ext cx="144000" cy="432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Up Arrow 20"/>
              <p:cNvSpPr/>
              <p:nvPr/>
            </p:nvSpPr>
            <p:spPr>
              <a:xfrm>
                <a:off x="972000" y="2369039"/>
                <a:ext cx="144000" cy="432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Down Arrow 22"/>
              <p:cNvSpPr/>
              <p:nvPr/>
            </p:nvSpPr>
            <p:spPr>
              <a:xfrm>
                <a:off x="970602" y="4054850"/>
                <a:ext cx="144000" cy="3600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Down Arrow 23"/>
              <p:cNvSpPr/>
              <p:nvPr/>
            </p:nvSpPr>
            <p:spPr>
              <a:xfrm>
                <a:off x="972000" y="4703845"/>
                <a:ext cx="144000" cy="4320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732000" y="992165"/>
            <a:ext cx="3038285" cy="2999232"/>
            <a:chOff x="6664180" y="992165"/>
            <a:chExt cx="3038285" cy="2999232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180" y="992165"/>
              <a:ext cx="3038285" cy="299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rhp_logo_ver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88229" y="189606"/>
              <a:ext cx="405765" cy="21602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000421" y="3577937"/>
              <a:ext cx="1571324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150 x 150 x 4mm</a:t>
              </a:r>
              <a:r>
                <a:rPr lang="en-GB" sz="1400" baseline="30000" dirty="0" smtClean="0"/>
                <a:t>3</a:t>
              </a:r>
              <a:endParaRPr lang="en-GB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874837" y="1088766"/>
            <a:ext cx="5718063" cy="342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36000" tIns="46038" rIns="36000" bIns="46038">
            <a:spAutoFit/>
          </a:bodyPr>
          <a:lstStyle/>
          <a:p>
            <a:pPr marL="180975" indent="-180975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Developed by 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RHP-Technology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(Austria)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733243" y="3405588"/>
            <a:ext cx="432000" cy="180000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Molybdenum-Graphite Composites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863999" y="1363469"/>
            <a:ext cx="4860525" cy="2039020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b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Why Graphite?</a:t>
            </a:r>
            <a:endParaRPr lang="en-GB" b="1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Low CTE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Low Density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High Thermal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Conductivity (natural graphite flakes)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Very High Service Temperatures (also allowing elevated processing temperatures)</a:t>
            </a:r>
            <a:endParaRPr lang="en-GB" sz="16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High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hockwave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amping</a:t>
            </a:r>
            <a:endParaRPr lang="en-GB" sz="16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8"/>
          <a:stretch/>
        </p:blipFill>
        <p:spPr bwMode="auto">
          <a:xfrm>
            <a:off x="5714360" y="2537325"/>
            <a:ext cx="3996000" cy="188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864000" y="972000"/>
            <a:ext cx="4224087" cy="363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36000" tIns="46038" rIns="36000" bIns="46038">
            <a:spAutoFit/>
          </a:bodyPr>
          <a:lstStyle>
            <a:defPPr>
              <a:defRPr lang="en-US"/>
            </a:defPPr>
            <a:lvl1pPr marL="180975" indent="-180975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sym typeface="Wingdings" pitchFamily="2" charset="2"/>
              </a:rPr>
              <a:t>Co-developed by </a:t>
            </a:r>
            <a:r>
              <a:rPr lang="en-GB" b="1" dirty="0">
                <a:sym typeface="Wingdings" pitchFamily="2" charset="2"/>
              </a:rPr>
              <a:t>CERN</a:t>
            </a:r>
            <a:r>
              <a:rPr lang="en-GB" dirty="0">
                <a:sym typeface="Wingdings" pitchFamily="2" charset="2"/>
              </a:rPr>
              <a:t> and </a:t>
            </a:r>
            <a:r>
              <a:rPr lang="en-GB" b="1" dirty="0" err="1" smtClean="0">
                <a:sym typeface="Wingdings" pitchFamily="2" charset="2"/>
              </a:rPr>
              <a:t>Brevetti</a:t>
            </a:r>
            <a:r>
              <a:rPr lang="en-GB" b="1" dirty="0" smtClean="0">
                <a:sym typeface="Wingdings" pitchFamily="2" charset="2"/>
              </a:rPr>
              <a:t> </a:t>
            </a:r>
            <a:r>
              <a:rPr lang="en-GB" b="1" dirty="0" err="1" smtClean="0">
                <a:sym typeface="Wingdings" pitchFamily="2" charset="2"/>
              </a:rPr>
              <a:t>Bizz</a:t>
            </a:r>
            <a:r>
              <a:rPr lang="en-GB" dirty="0" smtClean="0">
                <a:sym typeface="Wingdings" pitchFamily="2" charset="2"/>
              </a:rPr>
              <a:t>.</a:t>
            </a:r>
            <a:endParaRPr lang="en-GB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714360" y="4545758"/>
            <a:ext cx="3960000" cy="1840671"/>
            <a:chOff x="5832000" y="3240000"/>
            <a:chExt cx="3960000" cy="1840671"/>
          </a:xfrm>
        </p:grpSpPr>
        <p:pic>
          <p:nvPicPr>
            <p:cNvPr id="17410" name="Picture 2" descr="\\cern.ch\dfs\Departments\EN\Groups\MME_MechanicalEngineering\Alessandro.Bertarelli\Projects\Collimators\CollimationUpgrade\EuCARD\EuCARDMeetings\4thAnnualMeeting(2013)\Materials Pictures\MoGRCF\WP_20130606_01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2000" y="3240000"/>
              <a:ext cx="3960000" cy="184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logobrevettibizz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360" y="3271329"/>
              <a:ext cx="2053295" cy="288000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714360" y="1030909"/>
            <a:ext cx="3960000" cy="1508105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Why Molybdenum?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</a:rPr>
              <a:t>Refractory metal</a:t>
            </a:r>
            <a:endParaRPr lang="en-GB" sz="1600" dirty="0">
              <a:solidFill>
                <a:srgbClr val="002060"/>
              </a:solidFill>
            </a:endParaRP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</a:rPr>
              <a:t>High mechanical strength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Density lower than Tungsten</a:t>
            </a:r>
          </a:p>
          <a:p>
            <a:pPr>
              <a:buClr>
                <a:schemeClr val="accent1"/>
              </a:buClr>
              <a:buSzPct val="95000"/>
            </a:pPr>
            <a:endParaRPr lang="en-GB" sz="1600" b="1" dirty="0" smtClean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525" y="4005799"/>
            <a:ext cx="5076000" cy="2339744"/>
            <a:chOff x="756000" y="4034374"/>
            <a:chExt cx="5076000" cy="2339744"/>
          </a:xfrm>
        </p:grpSpPr>
        <p:grpSp>
          <p:nvGrpSpPr>
            <p:cNvPr id="10" name="Group 9"/>
            <p:cNvGrpSpPr/>
            <p:nvPr/>
          </p:nvGrpSpPr>
          <p:grpSpPr>
            <a:xfrm>
              <a:off x="863999" y="4034374"/>
              <a:ext cx="4968001" cy="2339744"/>
              <a:chOff x="863999" y="3643849"/>
              <a:chExt cx="4968001" cy="233974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863999" y="3643849"/>
                <a:ext cx="4968001" cy="233974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72000" tIns="46038" rIns="0" bIns="46038">
                <a:spAutoFit/>
              </a:bodyPr>
              <a:lstStyle>
                <a:defPPr>
                  <a:defRPr lang="en-US"/>
                </a:defPPr>
                <a:lvl1pPr marL="180975" indent="-180975">
                  <a:lnSpc>
                    <a:spcPct val="11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 typeface="Arial" pitchFamily="34" charset="0"/>
                  <a:buChar char="•"/>
                  <a:defRPr sz="1600">
                    <a:latin typeface="+mj-lt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 dirty="0" smtClean="0">
                    <a:solidFill>
                      <a:srgbClr val="002060"/>
                    </a:solidFill>
                  </a:rPr>
                  <a:t>Very high melting point (</a:t>
                </a:r>
                <a:r>
                  <a:rPr lang="en-GB" b="1" dirty="0" smtClean="0">
                    <a:solidFill>
                      <a:srgbClr val="002060"/>
                    </a:solidFill>
                  </a:rPr>
                  <a:t>2500+</a:t>
                </a:r>
                <a:r>
                  <a:rPr lang="en-GB" b="1" dirty="0" smtClean="0">
                    <a:solidFill>
                      <a:srgbClr val="002060"/>
                    </a:solidFill>
                    <a:sym typeface="Symbol"/>
                  </a:rPr>
                  <a:t>C</a:t>
                </a:r>
                <a:r>
                  <a:rPr lang="en-GB" dirty="0" smtClean="0">
                    <a:solidFill>
                      <a:srgbClr val="002060"/>
                    </a:solidFill>
                    <a:sym typeface="Symbol"/>
                  </a:rPr>
                  <a:t>)</a:t>
                </a:r>
                <a:endParaRPr lang="en-GB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 dirty="0" smtClean="0">
                    <a:solidFill>
                      <a:srgbClr val="002060"/>
                    </a:solidFill>
                  </a:rPr>
                  <a:t>Low Density (can be tailored)</a:t>
                </a:r>
                <a:endParaRPr lang="en-GB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 b="1" dirty="0" smtClean="0">
                    <a:solidFill>
                      <a:srgbClr val="002060"/>
                    </a:solidFill>
                  </a:rPr>
                  <a:t>Very high thermal conductivity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02060"/>
                    </a:solidFill>
                  </a:rPr>
                  <a:t>Highly stable (forms MoC</a:t>
                </a:r>
                <a:r>
                  <a:rPr lang="en-US" baseline="-25000" dirty="0" smtClean="0">
                    <a:solidFill>
                      <a:srgbClr val="002060"/>
                    </a:solidFill>
                  </a:rPr>
                  <a:t>1-x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carbides)</a:t>
                </a:r>
                <a:endParaRPr lang="en-GB" dirty="0" smtClean="0">
                  <a:solidFill>
                    <a:srgbClr val="002060"/>
                  </a:solidFill>
                </a:endParaRP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 dirty="0" smtClean="0">
                    <a:solidFill>
                      <a:srgbClr val="002060"/>
                    </a:solidFill>
                  </a:rPr>
                  <a:t>Fair electrical conductivity</a:t>
                </a:r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 dirty="0" smtClean="0">
                    <a:solidFill>
                      <a:srgbClr val="002060"/>
                    </a:solidFill>
                  </a:rPr>
                  <a:t>Mechanical </a:t>
                </a:r>
                <a:r>
                  <a:rPr lang="en-GB" dirty="0">
                    <a:solidFill>
                      <a:srgbClr val="002060"/>
                    </a:solidFill>
                  </a:rPr>
                  <a:t>strength </a:t>
                </a:r>
                <a:r>
                  <a:rPr lang="en-GB" dirty="0" smtClean="0">
                    <a:solidFill>
                      <a:srgbClr val="002060"/>
                    </a:solidFill>
                  </a:rPr>
                  <a:t>to be improved …</a:t>
                </a:r>
                <a:endParaRPr lang="en-GB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Up Arrow 29"/>
              <p:cNvSpPr/>
              <p:nvPr/>
            </p:nvSpPr>
            <p:spPr>
              <a:xfrm>
                <a:off x="907425" y="3672000"/>
                <a:ext cx="145581" cy="288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Up Arrow 30"/>
              <p:cNvSpPr/>
              <p:nvPr/>
            </p:nvSpPr>
            <p:spPr>
              <a:xfrm>
                <a:off x="907425" y="4068000"/>
                <a:ext cx="145581" cy="288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Down Arrow 33"/>
              <p:cNvSpPr/>
              <p:nvPr/>
            </p:nvSpPr>
            <p:spPr>
              <a:xfrm>
                <a:off x="907425" y="5688000"/>
                <a:ext cx="144000" cy="2880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940799" y="4798088"/>
                <a:ext cx="84751" cy="115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Up Arrow 31"/>
              <p:cNvSpPr/>
              <p:nvPr/>
            </p:nvSpPr>
            <p:spPr>
              <a:xfrm>
                <a:off x="907425" y="4464000"/>
                <a:ext cx="145581" cy="288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Up Arrow 32"/>
              <p:cNvSpPr/>
              <p:nvPr/>
            </p:nvSpPr>
            <p:spPr>
              <a:xfrm>
                <a:off x="907425" y="4882425"/>
                <a:ext cx="145581" cy="288000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Left-Right Arrow 21"/>
            <p:cNvSpPr/>
            <p:nvPr/>
          </p:nvSpPr>
          <p:spPr>
            <a:xfrm>
              <a:off x="756000" y="5688000"/>
              <a:ext cx="360000" cy="180000"/>
            </a:xfrm>
            <a:prstGeom prst="left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/>
          <p:cNvSpPr/>
          <p:nvPr/>
        </p:nvSpPr>
        <p:spPr>
          <a:xfrm>
            <a:off x="765525" y="3645568"/>
            <a:ext cx="231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Composite Features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G:\Departments\EN\Groups\MME_MechanicalEngineering\Nicola.Mariani\Pictures\NMariani SEM\Powders\CytecDKD Fibers\Cytec_DKD_Fibers_SEM_07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5"/>
          <a:stretch/>
        </p:blipFill>
        <p:spPr bwMode="auto">
          <a:xfrm>
            <a:off x="4788000" y="3143500"/>
            <a:ext cx="508248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Molybdenum-Graphite Composites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02" y="575472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:\Departments\EN\Groups\MME_MechanicalEngineering\Nicola.Mariani\Pictures\NMariani SEM\Powders\CF Granoc 3 mm second supply 052013\GRANOC_3mm_second_supply0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 bwMode="auto">
          <a:xfrm>
            <a:off x="719999" y="3780000"/>
            <a:ext cx="399999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2247" y="966749"/>
            <a:ext cx="551323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</a:rPr>
              <a:t>Addition of </a:t>
            </a:r>
            <a:r>
              <a:rPr lang="en-GB" b="1" dirty="0" err="1" smtClean="0">
                <a:solidFill>
                  <a:srgbClr val="002060"/>
                </a:solidFill>
              </a:rPr>
              <a:t>mesophase</a:t>
            </a:r>
            <a:r>
              <a:rPr lang="en-GB" b="1" dirty="0" smtClean="0">
                <a:solidFill>
                  <a:srgbClr val="002060"/>
                </a:solidFill>
              </a:rPr>
              <a:t> pitch-base </a:t>
            </a:r>
            <a:r>
              <a:rPr lang="en-GB" b="1" dirty="0">
                <a:solidFill>
                  <a:srgbClr val="002060"/>
                </a:solidFill>
              </a:rPr>
              <a:t>carbon fibers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</a:rPr>
              <a:t>Liquid Phase </a:t>
            </a:r>
            <a:r>
              <a:rPr lang="en-GB" dirty="0" smtClean="0">
                <a:solidFill>
                  <a:srgbClr val="002060"/>
                </a:solidFill>
              </a:rPr>
              <a:t>Spark Plasma </a:t>
            </a:r>
            <a:r>
              <a:rPr lang="en-GB" b="1" dirty="0" smtClean="0">
                <a:solidFill>
                  <a:srgbClr val="002060"/>
                </a:solidFill>
              </a:rPr>
              <a:t>Sintering </a:t>
            </a:r>
            <a:r>
              <a:rPr lang="en-GB" dirty="0" smtClean="0">
                <a:solidFill>
                  <a:srgbClr val="002060"/>
                </a:solidFill>
              </a:rPr>
              <a:t>(</a:t>
            </a:r>
            <a:r>
              <a:rPr lang="en-GB" b="1" dirty="0" smtClean="0">
                <a:solidFill>
                  <a:srgbClr val="002060"/>
                </a:solidFill>
              </a:rPr>
              <a:t>&gt;2500</a:t>
            </a:r>
            <a:r>
              <a:rPr lang="en-GB" b="1" dirty="0" smtClean="0">
                <a:solidFill>
                  <a:srgbClr val="002060"/>
                </a:solidFill>
                <a:sym typeface="Symbol"/>
              </a:rPr>
              <a:t> C</a:t>
            </a:r>
            <a:r>
              <a:rPr lang="en-GB" dirty="0" smtClean="0">
                <a:solidFill>
                  <a:srgbClr val="002060"/>
                </a:solidFill>
                <a:sym typeface="Symbol"/>
              </a:rPr>
              <a:t>)</a:t>
            </a:r>
            <a:endParaRPr lang="en-GB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95000"/>
            </a:pPr>
            <a:endParaRPr lang="en-GB" sz="2000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95000"/>
            </a:pPr>
            <a:r>
              <a:rPr lang="en-US" b="1" dirty="0" smtClean="0">
                <a:solidFill>
                  <a:srgbClr val="002060"/>
                </a:solidFill>
              </a:rPr>
              <a:t>Advantages of Carbon Fibers addition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Increase mechanical strength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Contribute to high thermal conductivity (</a:t>
            </a:r>
            <a:r>
              <a:rPr lang="en-US" sz="1600" dirty="0" err="1" smtClean="0">
                <a:solidFill>
                  <a:srgbClr val="002060"/>
                </a:solidFill>
              </a:rPr>
              <a:t>mesophase</a:t>
            </a:r>
            <a:r>
              <a:rPr lang="en-US" sz="1600" dirty="0" smtClean="0">
                <a:solidFill>
                  <a:srgbClr val="002060"/>
                </a:solidFill>
              </a:rPr>
              <a:t> pitch grade)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Along with MoC</a:t>
            </a:r>
            <a:r>
              <a:rPr lang="en-US" sz="1600" baseline="-25000" dirty="0" smtClean="0">
                <a:solidFill>
                  <a:srgbClr val="002060"/>
                </a:solidFill>
              </a:rPr>
              <a:t>1-x</a:t>
            </a:r>
            <a:r>
              <a:rPr lang="en-US" sz="1600" dirty="0" smtClean="0">
                <a:solidFill>
                  <a:srgbClr val="002060"/>
                </a:solidFill>
              </a:rPr>
              <a:t> , catalyze graphitization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Mo-Gr-CF Microstructures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6"/>
          <a:stretch/>
        </p:blipFill>
        <p:spPr bwMode="auto">
          <a:xfrm>
            <a:off x="36000" y="3191956"/>
            <a:ext cx="4932000" cy="33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63" y="629733"/>
            <a:ext cx="4860000" cy="36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5020663" y="3449133"/>
            <a:ext cx="4860000" cy="325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1524" y="1019871"/>
            <a:ext cx="4199699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</a:rPr>
              <a:t>Homogeneous distribution of graphite, </a:t>
            </a:r>
            <a:r>
              <a:rPr lang="en-GB" dirty="0" err="1">
                <a:solidFill>
                  <a:srgbClr val="002060"/>
                </a:solidFill>
              </a:rPr>
              <a:t>f</a:t>
            </a:r>
            <a:r>
              <a:rPr lang="en-GB" dirty="0" err="1" smtClean="0">
                <a:solidFill>
                  <a:srgbClr val="002060"/>
                </a:solidFill>
              </a:rPr>
              <a:t>ibers</a:t>
            </a:r>
            <a:r>
              <a:rPr lang="en-GB" dirty="0" smtClean="0">
                <a:solidFill>
                  <a:srgbClr val="002060"/>
                </a:solidFill>
              </a:rPr>
              <a:t> and fine MoC</a:t>
            </a:r>
            <a:r>
              <a:rPr lang="en-GB" baseline="-25000" dirty="0" smtClean="0">
                <a:solidFill>
                  <a:srgbClr val="002060"/>
                </a:solidFill>
              </a:rPr>
              <a:t>1-x</a:t>
            </a:r>
            <a:r>
              <a:rPr lang="en-GB" dirty="0" smtClean="0">
                <a:solidFill>
                  <a:srgbClr val="002060"/>
                </a:solidFill>
              </a:rPr>
              <a:t> grains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</a:rPr>
              <a:t>Recrystallization of graphite and CF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sym typeface="Wingdings" panose="05000000000000000000" pitchFamily="2" charset="2"/>
              </a:rPr>
              <a:t>Highly Oriented </a:t>
            </a:r>
            <a:r>
              <a:rPr lang="en-GB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Graphene</a:t>
            </a:r>
            <a:r>
              <a:rPr lang="en-GB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planes 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sym typeface="Wingdings" panose="05000000000000000000" pitchFamily="2" charset="2"/>
              </a:rPr>
              <a:t>Strong </a:t>
            </a:r>
            <a:r>
              <a:rPr lang="en-GB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fiber</a:t>
            </a:r>
            <a:r>
              <a:rPr lang="en-GB" dirty="0" smtClean="0">
                <a:solidFill>
                  <a:srgbClr val="002060"/>
                </a:solidFill>
                <a:sym typeface="Wingdings" panose="05000000000000000000" pitchFamily="2" charset="2"/>
              </a:rPr>
              <a:t>-matrix bonding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95000"/>
            </a:pPr>
            <a:r>
              <a:rPr lang="en-GB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GB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GB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Improved Mechanical Strength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95000"/>
            </a:pPr>
            <a:endParaRPr lang="en-GB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 rot="19763838">
            <a:off x="1420209" y="2349827"/>
            <a:ext cx="6832023" cy="2186716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88900" dir="12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144000" rIns="0" bIns="144000" anchor="ctr" anchorCtr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b="1" dirty="0" smtClean="0"/>
              <a:t>Thermal Conductivity </a:t>
            </a:r>
            <a:r>
              <a:rPr lang="en-GB" sz="2800" b="1" dirty="0" smtClean="0">
                <a:solidFill>
                  <a:schemeClr val="lt1"/>
                </a:solidFill>
              </a:rPr>
              <a:t>700+ Wm</a:t>
            </a:r>
            <a:r>
              <a:rPr lang="en-GB" sz="2800" b="1" baseline="30000" dirty="0" smtClean="0">
                <a:solidFill>
                  <a:schemeClr val="lt1"/>
                </a:solidFill>
              </a:rPr>
              <a:t>-1</a:t>
            </a:r>
            <a:r>
              <a:rPr lang="en-GB" sz="2800" b="1" dirty="0" smtClean="0">
                <a:solidFill>
                  <a:schemeClr val="lt1"/>
                </a:solidFill>
              </a:rPr>
              <a:t>K</a:t>
            </a:r>
            <a:r>
              <a:rPr lang="en-GB" sz="2800" b="1" baseline="30000" dirty="0" smtClean="0"/>
              <a:t>-1</a:t>
            </a:r>
            <a:endParaRPr lang="en-GB" sz="2800" b="1" baseline="30000" dirty="0" smtClean="0">
              <a:solidFill>
                <a:schemeClr val="lt1"/>
              </a:solidFill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dirty="0" smtClean="0"/>
              <a:t>… almost </a:t>
            </a:r>
            <a:r>
              <a:rPr lang="en-GB" sz="2800" dirty="0"/>
              <a:t>twice pure </a:t>
            </a:r>
            <a:r>
              <a:rPr lang="en-GB" sz="2800" dirty="0" smtClean="0"/>
              <a:t>Cu </a:t>
            </a:r>
            <a:r>
              <a:rPr lang="en-GB" sz="2800" b="1" dirty="0" smtClean="0"/>
              <a:t>!!!</a:t>
            </a:r>
            <a:endParaRPr lang="en-GB" sz="2800" b="1" dirty="0"/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dirty="0" smtClean="0">
                <a:solidFill>
                  <a:schemeClr val="lt1"/>
                </a:solidFill>
              </a:rPr>
              <a:t>(97% of theoretical value)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GB" sz="2800" b="1" dirty="0" smtClean="0"/>
              <a:t>Mechanical Strength &gt; 75 MPa.</a:t>
            </a:r>
            <a:endParaRPr lang="en-GB" sz="2800" b="1" dirty="0">
              <a:solidFill>
                <a:schemeClr val="l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1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3419"/>
            <a:ext cx="5400000" cy="287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8000" y="750794"/>
            <a:ext cx="2592000" cy="21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33 ColUSM Meeting – 24.01.2013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CERN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Mo-coated Mo-Gr</a:t>
            </a:r>
            <a:endParaRPr lang="en-GB" dirty="0"/>
          </a:p>
        </p:txBody>
      </p:sp>
      <p:pic>
        <p:nvPicPr>
          <p:cNvPr id="27" name="Picture 26" descr="logobrevettibizz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38" y="760320"/>
            <a:ext cx="1440000" cy="201980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716403" y="1068046"/>
            <a:ext cx="6196188" cy="1291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36000" tIns="46038" rIns="36000" bIns="46038">
            <a:spAutoFit/>
          </a:bodyPr>
          <a:lstStyle>
            <a:defPPr>
              <a:defRPr lang="en-US"/>
            </a:defPPr>
            <a:lvl1pPr marL="180975" indent="-180975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sym typeface="Wingdings" pitchFamily="2" charset="2"/>
              </a:rPr>
              <a:t>Co-developed by </a:t>
            </a:r>
            <a:r>
              <a:rPr lang="en-GB" b="1" dirty="0">
                <a:sym typeface="Wingdings" pitchFamily="2" charset="2"/>
              </a:rPr>
              <a:t>CERN</a:t>
            </a:r>
            <a:r>
              <a:rPr lang="en-GB" dirty="0">
                <a:sym typeface="Wingdings" pitchFamily="2" charset="2"/>
              </a:rPr>
              <a:t> and </a:t>
            </a:r>
            <a:r>
              <a:rPr lang="en-GB" b="1" dirty="0" err="1" smtClean="0">
                <a:sym typeface="Wingdings" pitchFamily="2" charset="2"/>
              </a:rPr>
              <a:t>Brevetti</a:t>
            </a:r>
            <a:r>
              <a:rPr lang="en-GB" b="1" dirty="0" smtClean="0">
                <a:sym typeface="Wingdings" pitchFamily="2" charset="2"/>
              </a:rPr>
              <a:t> </a:t>
            </a:r>
            <a:r>
              <a:rPr lang="en-GB" b="1" dirty="0" err="1" smtClean="0">
                <a:sym typeface="Wingdings" pitchFamily="2" charset="2"/>
              </a:rPr>
              <a:t>Bizz</a:t>
            </a:r>
            <a:r>
              <a:rPr lang="en-GB" dirty="0">
                <a:sym typeface="Wingdings" pitchFamily="2" charset="2"/>
              </a:rPr>
              <a:t>.</a:t>
            </a:r>
            <a:endParaRPr lang="en-GB" dirty="0" smtClean="0"/>
          </a:p>
          <a:p>
            <a:r>
              <a:rPr lang="en-GB" dirty="0" smtClean="0"/>
              <a:t>Molybdenum </a:t>
            </a:r>
            <a:r>
              <a:rPr lang="en-GB" dirty="0"/>
              <a:t>– Graphite core with </a:t>
            </a:r>
            <a:r>
              <a:rPr lang="en-GB" b="1" dirty="0" smtClean="0"/>
              <a:t>pure Mo cladding</a:t>
            </a:r>
            <a:r>
              <a:rPr lang="en-GB" dirty="0" smtClean="0"/>
              <a:t>.</a:t>
            </a:r>
          </a:p>
          <a:p>
            <a:r>
              <a:rPr lang="en-GB" b="1" dirty="0" smtClean="0"/>
              <a:t>Sandwich structure </a:t>
            </a:r>
            <a:r>
              <a:rPr lang="en-GB" dirty="0" smtClean="0"/>
              <a:t>drastically increases </a:t>
            </a:r>
            <a:r>
              <a:rPr lang="en-GB" b="1" dirty="0"/>
              <a:t>electrical </a:t>
            </a:r>
            <a:r>
              <a:rPr lang="en-GB" b="1" dirty="0" smtClean="0"/>
              <a:t>conductivity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smtClean="0"/>
              <a:t>Excellent adhesion of Mo cladding thanks to carbide interface.</a:t>
            </a:r>
            <a:endParaRPr lang="en-GB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8000" y="3002364"/>
            <a:ext cx="2592000" cy="186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ight Arrow Callout 15"/>
          <p:cNvSpPr/>
          <p:nvPr/>
        </p:nvSpPr>
        <p:spPr>
          <a:xfrm>
            <a:off x="5517886" y="3002365"/>
            <a:ext cx="1794275" cy="471237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3283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Core: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 MS/m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5517887" y="4420902"/>
            <a:ext cx="1782888" cy="503193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2688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Mo Coating: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18 MS/m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2" name="Right Arrow Callout 21"/>
          <p:cNvSpPr/>
          <p:nvPr/>
        </p:nvSpPr>
        <p:spPr>
          <a:xfrm>
            <a:off x="5517887" y="3758492"/>
            <a:ext cx="1787268" cy="470319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3686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Carbide layer: 1.5 MS/m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7735" y="2728308"/>
            <a:ext cx="1295081" cy="724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GB" sz="1000" b="1" dirty="0" smtClean="0"/>
              <a:t>N. Mounet et al.</a:t>
            </a:r>
            <a:r>
              <a:rPr lang="en-GB" sz="1000" dirty="0" smtClean="0"/>
              <a:t>, </a:t>
            </a:r>
            <a:r>
              <a:rPr lang="en-GB" sz="1000" i="1" dirty="0" smtClean="0"/>
              <a:t>Impedance @ 2013 Collimation Review</a:t>
            </a:r>
            <a:r>
              <a:rPr lang="en-GB" sz="1000" dirty="0" smtClean="0"/>
              <a:t>, May 2013</a:t>
            </a:r>
            <a:endParaRPr lang="en-GB" sz="10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735920" y="5389915"/>
            <a:ext cx="8703480" cy="3427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marL="180975" indent="-180975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defRPr sz="1600">
                <a:solidFill>
                  <a:schemeClr val="dk1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 smtClean="0">
                <a:solidFill>
                  <a:srgbClr val="002060"/>
                </a:solidFill>
              </a:rPr>
              <a:t>Collimator </a:t>
            </a:r>
            <a:r>
              <a:rPr lang="en-GB" b="1" dirty="0" smtClean="0">
                <a:solidFill>
                  <a:srgbClr val="002060"/>
                </a:solidFill>
              </a:rPr>
              <a:t>impedance reduced by a factor 10 </a:t>
            </a:r>
            <a:r>
              <a:rPr lang="en-GB" dirty="0" smtClean="0">
                <a:solidFill>
                  <a:srgbClr val="002060"/>
                </a:solidFill>
              </a:rPr>
              <a:t>through Mo-coated Mo-Gr.</a:t>
            </a:r>
          </a:p>
        </p:txBody>
      </p:sp>
      <p:sp>
        <p:nvSpPr>
          <p:cNvPr id="10" name="32-Point Star 9"/>
          <p:cNvSpPr/>
          <p:nvPr/>
        </p:nvSpPr>
        <p:spPr>
          <a:xfrm rot="20233259">
            <a:off x="1181733" y="1908864"/>
            <a:ext cx="7242251" cy="3290034"/>
          </a:xfrm>
          <a:prstGeom prst="star32">
            <a:avLst/>
          </a:prstGeom>
          <a:solidFill>
            <a:srgbClr val="FF920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… no surprise a full Collimator prototype is requested in LHC by 2016!</a:t>
            </a:r>
            <a:endParaRPr lang="en-GB" sz="2800" dirty="0"/>
          </a:p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21540</TotalTime>
  <Words>2292</Words>
  <Application>Microsoft Office PowerPoint</Application>
  <PresentationFormat>A4 Paper (210x297 mm)</PresentationFormat>
  <Paragraphs>363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Symbol</vt:lpstr>
      <vt:lpstr>Times New Roman</vt:lpstr>
      <vt:lpstr>Calibri</vt:lpstr>
      <vt:lpstr>Lucida Grande</vt:lpstr>
      <vt:lpstr>Wingdings</vt:lpstr>
      <vt:lpstr>Cambria</vt:lpstr>
      <vt:lpstr>Palatino</vt:lpstr>
      <vt:lpstr>Rage Italic</vt:lpstr>
      <vt:lpstr>ＭＳ Ｐゴシック</vt:lpstr>
      <vt:lpstr>2_Sketchbook</vt:lpstr>
      <vt:lpstr>3_Sketchbook</vt:lpstr>
      <vt:lpstr>Report from WP 11:   Collimator Materials for Fast High Density Energy Deposition (ColMat-HDED)   Alessandro Bertarelli (CERN)       33rd ColUSM Meeting CERN, 24 January, 2014</vt:lpstr>
      <vt:lpstr>Outline</vt:lpstr>
      <vt:lpstr>Context</vt:lpstr>
      <vt:lpstr>Metal Matrix Composites</vt:lpstr>
      <vt:lpstr>Copper-Diamond Composite</vt:lpstr>
      <vt:lpstr>Molybdenum-Graphite Composites</vt:lpstr>
      <vt:lpstr>Molybdenum-Graphite Composites</vt:lpstr>
      <vt:lpstr>Mo-Gr-CF Microstructures</vt:lpstr>
      <vt:lpstr>Mo-coated Mo-Gr</vt:lpstr>
      <vt:lpstr>Outline</vt:lpstr>
      <vt:lpstr>The Partners (WP11 and beyond)</vt:lpstr>
      <vt:lpstr>Outline</vt:lpstr>
      <vt:lpstr>WP11 Tasks and Deliverables</vt:lpstr>
      <vt:lpstr>WP11 Tasks and Deliverables</vt:lpstr>
      <vt:lpstr>Outline</vt:lpstr>
      <vt:lpstr>WP Time Framework</vt:lpstr>
      <vt:lpstr>Task 11.1: Status and Next Events</vt:lpstr>
      <vt:lpstr>Task 11.1: Status and Next Events</vt:lpstr>
      <vt:lpstr>Task 11.2: Next Activities (~6 ÷ 8 mo)</vt:lpstr>
      <vt:lpstr>Task 11.2: Next Activities (~6 ÷ 8 mo)</vt:lpstr>
      <vt:lpstr>Task 11.2: Next Activities (~6 ÷ 8 mo)</vt:lpstr>
      <vt:lpstr>Task 11.2: Next Activities (~6 ÷ 8 mo)</vt:lpstr>
      <vt:lpstr>Task 11.2: Next Activities (~12÷15 mo)</vt:lpstr>
      <vt:lpstr>Task 11.2: Ongoing/Next Activities</vt:lpstr>
      <vt:lpstr>Tasks 11.3: Ongoing/Next Activities</vt:lpstr>
      <vt:lpstr>Task 11.4: Status and Next Activities</vt:lpstr>
      <vt:lpstr>Outline</vt:lpstr>
      <vt:lpstr>Summary and Perspectives</vt:lpstr>
      <vt:lpstr>PowerPoint Presentation</vt:lpstr>
      <vt:lpstr>HRMT14: High Intensity Tests</vt:lpstr>
      <vt:lpstr>Novel Materials Future Application?</vt:lpstr>
      <vt:lpstr>GSI Irradiation: Specimens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General Meeting</dc:title>
  <dc:creator>Roberto Saban</dc:creator>
  <cp:lastModifiedBy>Alessandro Bertarelli</cp:lastModifiedBy>
  <cp:revision>1461</cp:revision>
  <dcterms:created xsi:type="dcterms:W3CDTF">2010-12-06T08:06:36Z</dcterms:created>
  <dcterms:modified xsi:type="dcterms:W3CDTF">2014-01-24T14:54:16Z</dcterms:modified>
</cp:coreProperties>
</file>