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"/>
  </p:notesMasterIdLst>
  <p:handoutMasterIdLst>
    <p:handoutMasterId r:id="rId6"/>
  </p:handoutMasterIdLst>
  <p:sldIdLst>
    <p:sldId id="263" r:id="rId2"/>
    <p:sldId id="264" r:id="rId3"/>
    <p:sldId id="26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8" autoAdjust="0"/>
  </p:normalViewPr>
  <p:slideViewPr>
    <p:cSldViewPr snapToGrid="0" snapToObjects="1">
      <p:cViewPr varScale="1">
        <p:scale>
          <a:sx n="103" d="100"/>
          <a:sy n="103" d="100"/>
        </p:scale>
        <p:origin x="-18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08948-43B0-6844-B9A2-12CA2346C1D4}" type="datetimeFigureOut">
              <a:rPr lang="en-US" smtClean="0"/>
              <a:t>24/01/2014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B546E-3F9A-1748-A450-B49DCAB7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40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C1F88-F58B-47E6-BF65-FFE6648BB2F3}" type="datetimeFigureOut">
              <a:rPr lang="en-GB" smtClean="0"/>
              <a:t>24/01/2014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8CA9E-A938-47E5-B555-23591BAF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69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5" Type="http://schemas.openxmlformats.org/officeDocument/2006/relationships/image" Target="../media/image3.jpeg"/><Relationship Id="rId6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93188"/>
            <a:ext cx="7772400" cy="1591796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AU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11" y="3429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JPEG_print_logo_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759"/>
            <a:ext cx="2473591" cy="1235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5762" y="0"/>
            <a:ext cx="1241003" cy="1235487"/>
          </a:xfrm>
          <a:prstGeom prst="rect">
            <a:avLst/>
          </a:prstGeom>
        </p:spPr>
      </p:pic>
      <p:pic>
        <p:nvPicPr>
          <p:cNvPr id="9" name="Picture 8" descr="lcoll_logo3_small.gi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4"/>
          <a:stretch/>
        </p:blipFill>
        <p:spPr>
          <a:xfrm>
            <a:off x="3927604" y="-12094"/>
            <a:ext cx="1235974" cy="1233431"/>
          </a:xfrm>
          <a:prstGeom prst="rect">
            <a:avLst/>
          </a:prstGeom>
        </p:spPr>
      </p:pic>
      <p:pic>
        <p:nvPicPr>
          <p:cNvPr id="10" name="Picture 9" descr="JAI-on-blue-notext-short.jpe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891" y="-12094"/>
            <a:ext cx="1242088" cy="1242088"/>
          </a:xfrm>
          <a:prstGeom prst="rect">
            <a:avLst/>
          </a:prstGeom>
        </p:spPr>
      </p:pic>
      <p:pic>
        <p:nvPicPr>
          <p:cNvPr id="11" name="Picture 10" descr="HiLumi-medium-561px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51" y="-12094"/>
            <a:ext cx="2561949" cy="1234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9" name="Slide Number Placeholder 7"/>
          <p:cNvSpPr txBox="1">
            <a:spLocks/>
          </p:cNvSpPr>
          <p:nvPr userDrawn="1"/>
        </p:nvSpPr>
        <p:spPr>
          <a:xfrm>
            <a:off x="4291012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3BDFFF-77BA-4399-96D5-726C6B9DC9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9" name="Slide Number Placeholder 7"/>
          <p:cNvSpPr txBox="1">
            <a:spLocks/>
          </p:cNvSpPr>
          <p:nvPr userDrawn="1"/>
        </p:nvSpPr>
        <p:spPr>
          <a:xfrm>
            <a:off x="4291012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3BDFFF-77BA-4399-96D5-726C6B9DC9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Century Gothic" pitchFamily="34" charset="0"/>
              <a:buChar char="―"/>
              <a:defRPr/>
            </a:lvl2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361060" y="6356350"/>
            <a:ext cx="1325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4FEE-DD83-E045-BFC0-587D73E23F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646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L.Nevay</a:t>
            </a:r>
            <a:endParaRPr lang="en-US" dirty="0"/>
          </a:p>
        </p:txBody>
      </p:sp>
      <p:sp>
        <p:nvSpPr>
          <p:cNvPr id="10" name="Date Placeholder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7303-AA9A-F649-97C8-70D84C1D8BCE}" type="datetime3">
              <a:rPr lang="en-GB" smtClean="0"/>
              <a:t>24 January 2014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361060" y="6356350"/>
            <a:ext cx="1325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4FEE-DD83-E045-BFC0-587D73E23F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646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L.Nevay</a:t>
            </a:r>
            <a:endParaRPr lang="en-US" dirty="0"/>
          </a:p>
        </p:txBody>
      </p:sp>
      <p:sp>
        <p:nvSpPr>
          <p:cNvPr id="13" name="Date Placeholder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D761-A0A6-CC41-8836-51281E1BCCAA}" type="datetime3">
              <a:rPr lang="en-GB" smtClean="0"/>
              <a:t>24 January 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8318"/>
            <a:ext cx="4038600" cy="5057846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068317"/>
            <a:ext cx="4041648" cy="505816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361060" y="6356350"/>
            <a:ext cx="1325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4FEE-DD83-E045-BFC0-587D73E23F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646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L.Nevay</a:t>
            </a:r>
            <a:endParaRPr lang="en-US" dirty="0"/>
          </a:p>
        </p:txBody>
      </p:sp>
      <p:sp>
        <p:nvSpPr>
          <p:cNvPr id="10" name="Date Placeholder 16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0E26C-DEC2-424A-A611-A69BB1120B0B}" type="datetime3">
              <a:rPr lang="en-GB" smtClean="0"/>
              <a:t>24 January 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296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8296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97438"/>
            <a:ext cx="4041648" cy="442904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97438"/>
            <a:ext cx="4041648" cy="442859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2" name="Slide Number Placeholder 12"/>
          <p:cNvSpPr txBox="1">
            <a:spLocks/>
          </p:cNvSpPr>
          <p:nvPr userDrawn="1"/>
        </p:nvSpPr>
        <p:spPr>
          <a:xfrm>
            <a:off x="7361060" y="6356350"/>
            <a:ext cx="1325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554FEE-DD83-E045-BFC0-587D73E23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3"/>
          <p:cNvSpPr txBox="1">
            <a:spLocks/>
          </p:cNvSpPr>
          <p:nvPr userDrawn="1"/>
        </p:nvSpPr>
        <p:spPr>
          <a:xfrm>
            <a:off x="312646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L.Nevay</a:t>
            </a:r>
            <a:endParaRPr lang="en-US" dirty="0"/>
          </a:p>
        </p:txBody>
      </p:sp>
      <p:sp>
        <p:nvSpPr>
          <p:cNvPr id="16" name="Date Placeholder 16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DAAD46-1CB2-2D4B-B112-A0CAF2C84FFA}" type="datetimeFigureOut">
              <a:rPr lang="en-US" smtClean="0"/>
              <a:pPr/>
              <a:t>24/01/2014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9664821" y="373426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3BDFFF-77BA-4399-96D5-726C6B9DC9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361060" y="6356350"/>
            <a:ext cx="1325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4FEE-DD83-E045-BFC0-587D73E23F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646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L.Nevay</a:t>
            </a:r>
            <a:endParaRPr lang="en-US" dirty="0"/>
          </a:p>
        </p:txBody>
      </p:sp>
      <p:sp>
        <p:nvSpPr>
          <p:cNvPr id="7" name="Date Placeholder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DCE0-47C7-1D4E-A9B1-6748A01ABB9B}" type="datetime3">
              <a:rPr lang="en-GB" smtClean="0"/>
              <a:t>24 January 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10158694" y="3863601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3BDFFF-77BA-4399-96D5-726C6B9DC9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361060" y="6356350"/>
            <a:ext cx="1325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4FEE-DD83-E045-BFC0-587D73E23F0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646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L.Nevay</a:t>
            </a:r>
            <a:endParaRPr lang="en-US" dirty="0"/>
          </a:p>
        </p:txBody>
      </p:sp>
      <p:sp>
        <p:nvSpPr>
          <p:cNvPr id="6" name="Date Placeholder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0692-CC95-AF44-903F-E461858F4FBE}" type="datetime3">
              <a:rPr lang="en-GB" smtClean="0"/>
              <a:t>24 January 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Slide Number Placeholder 7"/>
          <p:cNvSpPr txBox="1">
            <a:spLocks/>
          </p:cNvSpPr>
          <p:nvPr userDrawn="1"/>
        </p:nvSpPr>
        <p:spPr>
          <a:xfrm>
            <a:off x="9841204" y="3440304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3BDFFF-77BA-4399-96D5-726C6B9DC9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361060" y="6356350"/>
            <a:ext cx="1325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4FEE-DD83-E045-BFC0-587D73E23F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646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L.Nevay</a:t>
            </a:r>
            <a:endParaRPr lang="en-US" dirty="0"/>
          </a:p>
        </p:txBody>
      </p:sp>
      <p:sp>
        <p:nvSpPr>
          <p:cNvPr id="9" name="Date Placeholder 1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9242-FD9B-7648-BEBB-F17DB9717E41}" type="datetime3">
              <a:rPr lang="en-GB" smtClean="0"/>
              <a:t>24 January 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Slide Number Placeholder 7"/>
          <p:cNvSpPr txBox="1">
            <a:spLocks/>
          </p:cNvSpPr>
          <p:nvPr userDrawn="1"/>
        </p:nvSpPr>
        <p:spPr>
          <a:xfrm>
            <a:off x="4291012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3BDFFF-77BA-4399-96D5-726C6B9DC9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AU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7096"/>
            <a:ext cx="8229600" cy="5129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361060" y="6356350"/>
            <a:ext cx="1325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4FEE-DD83-E045-BFC0-587D73E23F0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646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L.Nevay</a:t>
            </a:r>
            <a:endParaRPr lang="en-US" dirty="0"/>
          </a:p>
        </p:txBody>
      </p:sp>
      <p:pic>
        <p:nvPicPr>
          <p:cNvPr id="15" name="Picture 14" descr="JPEG_print_logo_larg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759"/>
            <a:ext cx="1411067" cy="704787"/>
          </a:xfrm>
          <a:prstGeom prst="rect">
            <a:avLst/>
          </a:prstGeom>
        </p:spPr>
      </p:pic>
      <p:pic>
        <p:nvPicPr>
          <p:cNvPr id="16" name="Picture 15" descr="JAI-on-blue-notext-short.jpe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965" y="-15525"/>
            <a:ext cx="708553" cy="708553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861A5-CFB7-E746-BF3A-678AEA65A8D8}" type="datetime3">
              <a:rPr lang="en-GB" smtClean="0"/>
              <a:t>24 January 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BDSIM Update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648119"/>
            <a:ext cx="9144000" cy="1554714"/>
          </a:xfrm>
        </p:spPr>
        <p:txBody>
          <a:bodyPr>
            <a:normAutofit/>
          </a:bodyPr>
          <a:lstStyle/>
          <a:p>
            <a:r>
              <a:rPr lang="en-US" dirty="0" err="1" smtClean="0"/>
              <a:t>L.Nevay</a:t>
            </a:r>
            <a:r>
              <a:rPr lang="en-US" dirty="0" smtClean="0"/>
              <a:t>, </a:t>
            </a:r>
            <a:r>
              <a:rPr lang="en-US" dirty="0" err="1" smtClean="0"/>
              <a:t>S.Boogert</a:t>
            </a:r>
            <a:r>
              <a:rPr lang="en-US" dirty="0" smtClean="0"/>
              <a:t>, </a:t>
            </a:r>
            <a:r>
              <a:rPr lang="en-US" dirty="0" err="1" smtClean="0"/>
              <a:t>S.Gibson</a:t>
            </a:r>
            <a:r>
              <a:rPr lang="en-US" dirty="0" smtClean="0"/>
              <a:t>, </a:t>
            </a:r>
            <a:r>
              <a:rPr lang="en-US" dirty="0" err="1" smtClean="0"/>
              <a:t>R.Kwee-Hinzmann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Jan 2014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6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7096"/>
            <a:ext cx="8686800" cy="5129067"/>
          </a:xfrm>
        </p:spPr>
        <p:txBody>
          <a:bodyPr/>
          <a:lstStyle/>
          <a:p>
            <a:r>
              <a:rPr lang="en-US" dirty="0" smtClean="0"/>
              <a:t>All elements (</a:t>
            </a:r>
            <a:r>
              <a:rPr lang="en-US" dirty="0" err="1" smtClean="0"/>
              <a:t>inc.</a:t>
            </a:r>
            <a:r>
              <a:rPr lang="en-US" dirty="0" smtClean="0"/>
              <a:t> </a:t>
            </a:r>
            <a:r>
              <a:rPr lang="en-US" dirty="0" err="1" smtClean="0"/>
              <a:t>multipoles</a:t>
            </a:r>
            <a:r>
              <a:rPr lang="en-US" dirty="0" smtClean="0"/>
              <a:t>) are implemented in tracking</a:t>
            </a:r>
          </a:p>
          <a:p>
            <a:r>
              <a:rPr lang="en-US" dirty="0" smtClean="0"/>
              <a:t>Only </a:t>
            </a:r>
            <a:r>
              <a:rPr lang="en-US" dirty="0" err="1" smtClean="0"/>
              <a:t>quadrupoles</a:t>
            </a:r>
            <a:r>
              <a:rPr lang="en-US" dirty="0" smtClean="0"/>
              <a:t> are </a:t>
            </a:r>
            <a:r>
              <a:rPr lang="en-US" dirty="0" err="1" smtClean="0"/>
              <a:t>symplectic</a:t>
            </a:r>
            <a:r>
              <a:rPr lang="en-US" dirty="0" smtClean="0"/>
              <a:t> just now</a:t>
            </a:r>
          </a:p>
          <a:p>
            <a:r>
              <a:rPr lang="en-US" dirty="0" err="1" smtClean="0"/>
              <a:t>Quadrupole</a:t>
            </a:r>
            <a:r>
              <a:rPr lang="en-US" dirty="0" smtClean="0"/>
              <a:t>, Sector Bend, Rect. Bend use map</a:t>
            </a:r>
          </a:p>
          <a:p>
            <a:r>
              <a:rPr lang="en-US" dirty="0" err="1" smtClean="0"/>
              <a:t>Sextupole</a:t>
            </a:r>
            <a:r>
              <a:rPr lang="en-US" dirty="0" smtClean="0"/>
              <a:t> &amp; </a:t>
            </a:r>
            <a:r>
              <a:rPr lang="en-US" dirty="0" err="1" smtClean="0"/>
              <a:t>Octupole</a:t>
            </a:r>
            <a:r>
              <a:rPr lang="en-US" dirty="0" smtClean="0"/>
              <a:t> use approximations</a:t>
            </a:r>
          </a:p>
          <a:p>
            <a:r>
              <a:rPr lang="en-US" dirty="0" smtClean="0"/>
              <a:t>General </a:t>
            </a:r>
            <a:r>
              <a:rPr lang="en-US" dirty="0" err="1" smtClean="0"/>
              <a:t>multipole</a:t>
            </a:r>
            <a:r>
              <a:rPr lang="en-US" dirty="0" smtClean="0"/>
              <a:t> uses 4</a:t>
            </a:r>
            <a:r>
              <a:rPr lang="en-US" baseline="30000" dirty="0" smtClean="0"/>
              <a:t>th</a:t>
            </a:r>
            <a:r>
              <a:rPr lang="en-US" dirty="0" smtClean="0"/>
              <a:t> order </a:t>
            </a:r>
            <a:r>
              <a:rPr lang="en-US" dirty="0" err="1" smtClean="0"/>
              <a:t>Runge-Kutta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BDSIM Tracking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9248AD5-91F5-5F4F-BBBF-97B92EEF9F80}" type="datetime3">
              <a:rPr lang="en-GB" smtClean="0"/>
              <a:t>24 January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L.Nevay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554FEE-DD83-E045-BFC0-587D73E23F01}" type="slidenum">
              <a:rPr lang="en-US" smtClean="0"/>
              <a:t>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108614" y="3372652"/>
            <a:ext cx="5059743" cy="2164390"/>
            <a:chOff x="4108614" y="3372652"/>
            <a:chExt cx="5059743" cy="2164390"/>
          </a:xfrm>
        </p:grpSpPr>
        <p:pic>
          <p:nvPicPr>
            <p:cNvPr id="8" name="Picture 7" descr="quadrupole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b="55202"/>
            <a:stretch/>
          </p:blipFill>
          <p:spPr>
            <a:xfrm>
              <a:off x="4108614" y="3372652"/>
              <a:ext cx="5035386" cy="1082442"/>
            </a:xfrm>
            <a:prstGeom prst="rect">
              <a:avLst/>
            </a:prstGeom>
          </p:spPr>
        </p:pic>
        <p:pic>
          <p:nvPicPr>
            <p:cNvPr id="10" name="Picture 9" descr="quadrupole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5" t="55222"/>
            <a:stretch/>
          </p:blipFill>
          <p:spPr>
            <a:xfrm>
              <a:off x="4186001" y="4455093"/>
              <a:ext cx="4982356" cy="108194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08614" y="3372652"/>
              <a:ext cx="5059743" cy="216439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4455093"/>
            <a:ext cx="3809825" cy="2266382"/>
            <a:chOff x="0" y="4455093"/>
            <a:chExt cx="3809825" cy="2266382"/>
          </a:xfrm>
        </p:grpSpPr>
        <p:pic>
          <p:nvPicPr>
            <p:cNvPr id="9" name="Picture 8" descr="sben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55093"/>
              <a:ext cx="3736814" cy="226638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0" y="4455094"/>
              <a:ext cx="3809825" cy="2266381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7910" y="3313776"/>
            <a:ext cx="3335569" cy="1082442"/>
            <a:chOff x="457200" y="3288543"/>
            <a:chExt cx="3335569" cy="1082442"/>
          </a:xfrm>
        </p:grpSpPr>
        <p:pic>
          <p:nvPicPr>
            <p:cNvPr id="7" name="Picture 6" descr="drif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288543"/>
              <a:ext cx="3335568" cy="108244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57201" y="3288543"/>
              <a:ext cx="3335568" cy="108244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709368" y="3003320"/>
            <a:ext cx="1434632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Quadrupole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09825" y="5987018"/>
            <a:ext cx="1395973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Sector Bend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079" y="3313776"/>
            <a:ext cx="673832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8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7096"/>
            <a:ext cx="8686800" cy="5129067"/>
          </a:xfrm>
        </p:spPr>
        <p:txBody>
          <a:bodyPr/>
          <a:lstStyle/>
          <a:p>
            <a:r>
              <a:rPr lang="en-US" dirty="0" smtClean="0"/>
              <a:t>Implement </a:t>
            </a:r>
            <a:r>
              <a:rPr lang="en-US" dirty="0" err="1" smtClean="0"/>
              <a:t>symplectic</a:t>
            </a:r>
            <a:r>
              <a:rPr lang="en-US" dirty="0" smtClean="0"/>
              <a:t> routine for other elements</a:t>
            </a:r>
          </a:p>
          <a:p>
            <a:r>
              <a:rPr lang="en-US" dirty="0" smtClean="0"/>
              <a:t>Use generic geometry for machine (elements &amp; collimators)</a:t>
            </a:r>
          </a:p>
          <a:p>
            <a:r>
              <a:rPr lang="en-US" dirty="0" smtClean="0"/>
              <a:t>Geometry conversion software ongoing</a:t>
            </a:r>
          </a:p>
          <a:p>
            <a:endParaRPr lang="en-US" dirty="0" smtClean="0"/>
          </a:p>
          <a:p>
            <a:r>
              <a:rPr lang="en-US" dirty="0"/>
              <a:t>Validate tracking </a:t>
            </a:r>
            <a:r>
              <a:rPr lang="en-US" dirty="0" err="1"/>
              <a:t>w.r.t</a:t>
            </a:r>
            <a:r>
              <a:rPr lang="en-US" dirty="0"/>
              <a:t>. </a:t>
            </a:r>
            <a:r>
              <a:rPr lang="en-US" dirty="0" err="1"/>
              <a:t>SixTrack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define the exact comparison plots</a:t>
            </a:r>
          </a:p>
          <a:p>
            <a:r>
              <a:rPr lang="en-US" dirty="0" smtClean="0"/>
              <a:t>Comparative tracking studies to </a:t>
            </a:r>
            <a:r>
              <a:rPr lang="en-US" dirty="0" err="1" smtClean="0"/>
              <a:t>SixTrack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&amp;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554FEE-DD83-E045-BFC0-587D73E23F01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L.Nevay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9C7303-AA9A-F649-97C8-70D84C1D8BCE}" type="datetime3">
              <a:rPr lang="en-GB" smtClean="0"/>
              <a:t>24 January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72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hul_collimatio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rhul_collimation.potx</Template>
  <TotalTime>3231</TotalTime>
  <Words>104</Words>
  <Application>Microsoft Macintosh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rhul_collimation</vt:lpstr>
      <vt:lpstr>BDSIM Update</vt:lpstr>
      <vt:lpstr>BDSIM Tracking</vt:lpstr>
      <vt:lpstr>Status &amp; Direction</vt:lpstr>
    </vt:vector>
  </TitlesOfParts>
  <Company>Oxford University 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 Train Energy Measurements</dc:title>
  <dc:creator>Windows User</dc:creator>
  <cp:lastModifiedBy>Laurie Nevay</cp:lastModifiedBy>
  <cp:revision>119</cp:revision>
  <dcterms:created xsi:type="dcterms:W3CDTF">2011-04-05T19:54:15Z</dcterms:created>
  <dcterms:modified xsi:type="dcterms:W3CDTF">2014-01-24T15:04:48Z</dcterms:modified>
</cp:coreProperties>
</file>