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2" r:id="rId6"/>
    <p:sldId id="269" r:id="rId7"/>
    <p:sldId id="260" r:id="rId8"/>
    <p:sldId id="270" r:id="rId9"/>
    <p:sldId id="263" r:id="rId10"/>
    <p:sldId id="272" r:id="rId11"/>
    <p:sldId id="261" r:id="rId12"/>
    <p:sldId id="264" r:id="rId13"/>
    <p:sldId id="281" r:id="rId14"/>
    <p:sldId id="282" r:id="rId15"/>
    <p:sldId id="283" r:id="rId16"/>
    <p:sldId id="284" r:id="rId17"/>
    <p:sldId id="285" r:id="rId18"/>
    <p:sldId id="273" r:id="rId19"/>
    <p:sldId id="288" r:id="rId20"/>
    <p:sldId id="268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DE0"/>
    <a:srgbClr val="F0F07C"/>
    <a:srgbClr val="F0DAF7"/>
    <a:srgbClr val="D6D66F"/>
    <a:srgbClr val="5BC1E6"/>
    <a:srgbClr val="0089B5"/>
    <a:srgbClr val="005872"/>
    <a:srgbClr val="284579"/>
    <a:srgbClr val="9CB0D5"/>
    <a:srgbClr val="38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1861231"/>
            <a:ext cx="4149834" cy="1998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310" y="1608069"/>
            <a:ext cx="3978489" cy="2506731"/>
          </a:xfrm>
        </p:spPr>
        <p:txBody>
          <a:bodyPr/>
          <a:lstStyle>
            <a:lvl1pPr algn="l">
              <a:lnSpc>
                <a:spcPct val="100000"/>
              </a:lnSpc>
              <a:defRPr b="1" i="0">
                <a:solidFill>
                  <a:srgbClr val="005872"/>
                </a:solidFill>
                <a:effectLst>
                  <a:outerShdw blurRad="63500" dist="3175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229600" cy="1828800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61279" y="1967225"/>
            <a:ext cx="0" cy="1786759"/>
          </a:xfrm>
          <a:prstGeom prst="line">
            <a:avLst/>
          </a:prstGeom>
          <a:ln>
            <a:solidFill>
              <a:srgbClr val="5BC1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92447" y="6117173"/>
            <a:ext cx="768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HiLumi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LHC Design Study (a sub-system of HL-LHC) is co-funded by the European Commission within the Framework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7 Capacities Specific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Grant Agreement 284404.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0" y="6147097"/>
            <a:ext cx="493025" cy="401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90" y="6207140"/>
            <a:ext cx="417381" cy="281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3601" y="171376"/>
            <a:ext cx="1433198" cy="15204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253601" y="171376"/>
            <a:ext cx="1433198" cy="14366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/>
              <a:pPr/>
              <a:t>11/1/13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2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/>
              <a:t>11/1/13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5348922"/>
          </a:xfrm>
        </p:spPr>
        <p:txBody>
          <a:bodyPr/>
          <a:lstStyle>
            <a:lvl1pPr>
              <a:defRPr sz="3200"/>
            </a:lvl1pPr>
            <a:lvl2pPr marL="346075" indent="-228600">
              <a:defRPr sz="3200"/>
            </a:lvl2pPr>
            <a:lvl3pPr marL="452438" indent="-228600">
              <a:defRPr sz="2800"/>
            </a:lvl3pPr>
            <a:lvl4pPr marL="569913" indent="-228600">
              <a:defRPr sz="2800"/>
            </a:lvl4pPr>
            <a:lvl5pPr marL="685800" indent="-228600"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/>
              <a:t>11/1/13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/>
              <a:pPr/>
              <a:t>11/1/13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74638"/>
            <a:ext cx="8229600" cy="6263639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4000" baseline="0">
                <a:solidFill>
                  <a:srgbClr val="005872"/>
                </a:solidFill>
                <a:effectLst>
                  <a:outerShdw blurRad="63500" dist="63500" dir="2700000" algn="tl" rotWithShape="0">
                    <a:srgbClr val="9CB0D5">
                      <a:alpha val="5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51B5-5B00-8D46-BE82-010D8F972854}" type="datetimeFigureOut">
              <a:rPr lang="en-US" smtClean="0"/>
              <a:t>11/1/13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1"/>
            <a:ext cx="9157855" cy="69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31F51B5-5B00-8D46-BE82-010D8F972854}" type="datetimeFigureOut">
              <a:rPr lang="en-US" smtClean="0"/>
              <a:pPr/>
              <a:t>11/1/13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537960"/>
            <a:ext cx="41148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37960"/>
            <a:ext cx="457200" cy="32004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r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19"/>
            <a:ext cx="8229600" cy="534924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2011-10-04_logoHiLumi561px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" y="6163009"/>
            <a:ext cx="777850" cy="374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738171" y="137739"/>
            <a:ext cx="372747" cy="39544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499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9" r:id="rId3"/>
    <p:sldLayoutId id="2147483657" r:id="rId4"/>
    <p:sldLayoutId id="2147483654" r:id="rId5"/>
    <p:sldLayoutId id="2147483658" r:id="rId6"/>
    <p:sldLayoutId id="2147483655" r:id="rId7"/>
    <p:sldLayoutId id="2147483660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120000"/>
        </a:lnSpc>
        <a:spcBef>
          <a:spcPts val="600"/>
        </a:spcBef>
        <a:buClr>
          <a:srgbClr val="0089B5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20000"/>
        </a:lnSpc>
        <a:spcBef>
          <a:spcPts val="400"/>
        </a:spcBef>
        <a:buClr>
          <a:srgbClr val="0089B5"/>
        </a:buClr>
        <a:buSzPct val="95000"/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lnSpc>
          <a:spcPct val="120000"/>
        </a:lnSpc>
        <a:spcBef>
          <a:spcPts val="200"/>
        </a:spcBef>
        <a:buClr>
          <a:srgbClr val="0089B5"/>
        </a:buClr>
        <a:buSzPct val="90000"/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50000"/>
          </a:schemeClr>
        </a:buClr>
        <a:buSzPct val="90000"/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effectLst>
            <a:outerShdw blurRad="63500" dist="63500" dir="2700000" algn="tl" rotWithShape="0">
              <a:schemeClr val="bg1">
                <a:lumMod val="75000"/>
                <a:alpha val="5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64068" cy="2029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Collimator failure losses for various HL-LHC configurations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L. Lari </a:t>
            </a:r>
          </a:p>
          <a:p>
            <a:r>
              <a:rPr lang="en-US" dirty="0" smtClean="0"/>
              <a:t>IFIC (CSIC-UV) &amp; CERN</a:t>
            </a:r>
          </a:p>
          <a:p>
            <a:r>
              <a:rPr lang="en-US" dirty="0" smtClean="0"/>
              <a:t>R. Bruce, S. </a:t>
            </a:r>
            <a:r>
              <a:rPr lang="en-US" dirty="0" err="1" smtClean="0"/>
              <a:t>Redaelli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 to C. </a:t>
            </a:r>
            <a:r>
              <a:rPr lang="en-US" dirty="0" err="1" smtClean="0"/>
              <a:t>Bracco</a:t>
            </a:r>
            <a:r>
              <a:rPr lang="en-US" dirty="0" smtClean="0"/>
              <a:t> and B. Goddard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5829" y="191532"/>
            <a:ext cx="6822926" cy="182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89B5"/>
              </a:buClr>
              <a:buFont typeface="Arial"/>
              <a:buNone/>
              <a:defRPr sz="2500" b="1" kern="1200">
                <a:solidFill>
                  <a:schemeClr val="bg1">
                    <a:lumMod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 </a:t>
            </a:r>
            <a:r>
              <a:rPr lang="en-US" dirty="0" err="1" smtClean="0"/>
              <a:t>ColUSM</a:t>
            </a:r>
            <a:r>
              <a:rPr lang="en-US" dirty="0" smtClean="0"/>
              <a:t> #31</a:t>
            </a:r>
          </a:p>
          <a:p>
            <a:pPr algn="r"/>
            <a:r>
              <a:rPr lang="en-US" dirty="0" smtClean="0"/>
              <a:t>Friday, 1</a:t>
            </a:r>
            <a:r>
              <a:rPr lang="en-US" baseline="30000" dirty="0" smtClean="0"/>
              <a:t>st</a:t>
            </a:r>
            <a:r>
              <a:rPr lang="en-US" dirty="0" smtClean="0"/>
              <a:t>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LHC_ring"/>
          <p:cNvPicPr>
            <a:picLocks noChangeAspect="1" noChangeArrowheads="1"/>
          </p:cNvPicPr>
          <p:nvPr/>
        </p:nvPicPr>
        <p:blipFill>
          <a:blip r:embed="rId2" cstate="print"/>
          <a:srcRect l="771" t="237" b="4347"/>
          <a:stretch>
            <a:fillRect/>
          </a:stretch>
        </p:blipFill>
        <p:spPr bwMode="auto">
          <a:xfrm>
            <a:off x="4933927" y="897889"/>
            <a:ext cx="3603066" cy="246897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301" y="886236"/>
            <a:ext cx="4893209" cy="375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944" y="3201306"/>
            <a:ext cx="4765148" cy="3656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Perfect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Beam1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3818" y="3366860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9131" y="1092974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9492" y="2062230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Zoom in IP7</a:t>
            </a:r>
            <a:endParaRPr lang="en-US" b="1" dirty="0">
              <a:latin typeface="Symbol" charset="2"/>
              <a:cs typeface="Symbol" charset="2"/>
            </a:endParaRPr>
          </a:p>
        </p:txBody>
      </p:sp>
      <p:sp>
        <p:nvSpPr>
          <p:cNvPr id="7" name="Oval 6"/>
          <p:cNvSpPr/>
          <p:nvPr/>
        </p:nvSpPr>
        <p:spPr>
          <a:xfrm rot="1714741">
            <a:off x="7846857" y="2062230"/>
            <a:ext cx="690136" cy="910842"/>
          </a:xfrm>
          <a:prstGeom prst="ellipse">
            <a:avLst/>
          </a:prstGeom>
          <a:solidFill>
            <a:srgbClr val="0000FF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+ </a:t>
            </a:r>
            <a:r>
              <a:rPr lang="en-US" dirty="0"/>
              <a:t>Retraction of 1.2 mm @</a:t>
            </a:r>
            <a:r>
              <a:rPr lang="en-US" dirty="0" smtClean="0"/>
              <a:t>IP6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Beam1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26" y="2876886"/>
            <a:ext cx="4929446" cy="3784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807"/>
            <a:ext cx="4912900" cy="3759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0367" y="1189038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6001" y="3093590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462" y="1766990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0413" y="2136322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0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HC_ring"/>
          <p:cNvPicPr>
            <a:picLocks noChangeAspect="1" noChangeArrowheads="1"/>
          </p:cNvPicPr>
          <p:nvPr/>
        </p:nvPicPr>
        <p:blipFill>
          <a:blip r:embed="rId2" cstate="print"/>
          <a:srcRect l="771" t="237" b="4347"/>
          <a:stretch>
            <a:fillRect/>
          </a:stretch>
        </p:blipFill>
        <p:spPr bwMode="auto">
          <a:xfrm>
            <a:off x="5178727" y="1065637"/>
            <a:ext cx="3358265" cy="2301223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08" y="2979518"/>
            <a:ext cx="5085691" cy="3878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045"/>
            <a:ext cx="4547359" cy="3472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+ </a:t>
            </a:r>
            <a:r>
              <a:rPr lang="en-US" dirty="0"/>
              <a:t>Retraction of 1.2 mm @</a:t>
            </a:r>
            <a:r>
              <a:rPr lang="en-US" dirty="0" smtClean="0"/>
              <a:t>IP6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Beam1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367" y="1004372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7237" y="3278256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3394" y="1956066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Zoom in IP7</a:t>
            </a:r>
            <a:endParaRPr lang="en-US" b="1" dirty="0">
              <a:latin typeface="Symbol" charset="2"/>
              <a:cs typeface="Symbol" charset="2"/>
            </a:endParaRPr>
          </a:p>
        </p:txBody>
      </p:sp>
      <p:sp>
        <p:nvSpPr>
          <p:cNvPr id="14" name="Oval 13"/>
          <p:cNvSpPr/>
          <p:nvPr/>
        </p:nvSpPr>
        <p:spPr>
          <a:xfrm rot="1714741">
            <a:off x="7834304" y="2111516"/>
            <a:ext cx="690136" cy="858358"/>
          </a:xfrm>
          <a:prstGeom prst="ellipse">
            <a:avLst/>
          </a:prstGeom>
          <a:solidFill>
            <a:srgbClr val="0000FF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68561" y="2010323"/>
            <a:ext cx="1834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TCSG.B5L7.B1 (s)</a:t>
            </a:r>
            <a:endParaRPr lang="en-US" dirty="0">
              <a:solidFill>
                <a:schemeClr val="accent6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52208" y="2089085"/>
            <a:ext cx="1834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TCSG.A5L7.B1 (s)</a:t>
            </a:r>
            <a:endParaRPr lang="en-US" dirty="0">
              <a:solidFill>
                <a:schemeClr val="accent6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75431" y="4938908"/>
            <a:ext cx="1834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TCSG.B4L7.B1 (h)</a:t>
            </a:r>
            <a:endParaRPr lang="en-US" dirty="0">
              <a:solidFill>
                <a:schemeClr val="accent6"/>
              </a:solidFill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808717" y="4938907"/>
            <a:ext cx="1834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TCSG.6R7.B1 (h)</a:t>
            </a:r>
            <a:endParaRPr lang="en-US" dirty="0">
              <a:solidFill>
                <a:schemeClr val="accent6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58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773"/>
            <a:ext cx="8229600" cy="9144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+ Retraction of 1mm </a:t>
            </a:r>
            <a:r>
              <a:rPr lang="en-US" dirty="0" smtClean="0"/>
              <a:t>@IP7 </a:t>
            </a:r>
            <a:br>
              <a:rPr lang="en-US" dirty="0" smtClean="0"/>
            </a:br>
            <a:r>
              <a:rPr lang="en-US" dirty="0" smtClean="0"/>
              <a:t>    + </a:t>
            </a:r>
            <a:r>
              <a:rPr lang="en-US" dirty="0"/>
              <a:t>TCTHs @IP1 and @IP5 in of 1 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Beam1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09" y="1082908"/>
            <a:ext cx="4914826" cy="3766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39" y="2981070"/>
            <a:ext cx="4868271" cy="3737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0367" y="1373704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01" y="3093590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682" y="2481902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7594" y="1840610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19994" y="2500602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6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839" y="2980348"/>
            <a:ext cx="4895773" cy="3739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1" y="1246273"/>
            <a:ext cx="4578038" cy="3508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773"/>
            <a:ext cx="8229600" cy="9144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/>
              <a:t>. + Retraction of 1mm </a:t>
            </a:r>
            <a:r>
              <a:rPr lang="en-US" dirty="0" smtClean="0"/>
              <a:t>@IP7 </a:t>
            </a:r>
            <a:br>
              <a:rPr lang="en-US" dirty="0" smtClean="0"/>
            </a:br>
            <a:r>
              <a:rPr lang="en-US" dirty="0" smtClean="0"/>
              <a:t>    + </a:t>
            </a:r>
            <a:r>
              <a:rPr lang="en-US" dirty="0"/>
              <a:t>TCTHs @IP1 and @IP5 in of 1 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Beam1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367" y="1373704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01" y="3093590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4590" y="1668474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Zoom in IP7</a:t>
            </a:r>
            <a:endParaRPr lang="en-US" b="1" dirty="0">
              <a:latin typeface="Symbol" charset="2"/>
              <a:cs typeface="Symbol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6428" y="3472767"/>
            <a:ext cx="1713116" cy="97699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27505" y="4569575"/>
            <a:ext cx="21394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TCLAs and DS </a:t>
            </a:r>
            <a:r>
              <a:rPr lang="en-US" dirty="0" smtClean="0">
                <a:solidFill>
                  <a:srgbClr val="FF0000"/>
                </a:solidFill>
              </a:rPr>
              <a:t>coll.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2544" y="5377507"/>
            <a:ext cx="1713116" cy="97699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Perfect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Beam2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38" y="2817290"/>
            <a:ext cx="4883997" cy="372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9131" y="1223875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6628" y="2817290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9022"/>
            <a:ext cx="4714123" cy="3610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3457" y="2632624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9766" y="4192803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99179" y="2632624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04831" y="4211492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27205" y="1649913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26052" y="3193206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6664" y="3001956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39766" y="4958475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IP1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623636" y="4681255"/>
            <a:ext cx="3443028" cy="5159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Beam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46" y="960333"/>
            <a:ext cx="4853827" cy="3713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Beam2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00" y="2886203"/>
            <a:ext cx="4883997" cy="372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1003" y="3124868"/>
            <a:ext cx="2292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Perfect Machine</a:t>
            </a:r>
            <a:endParaRPr lang="en-US" b="1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674" y="1144999"/>
            <a:ext cx="32639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+ Retraction of 1.2 mm @IP6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414" y="1875569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4654" y="2012180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0327" y="1642848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</a:p>
        </p:txBody>
      </p:sp>
    </p:spTree>
    <p:extLst>
      <p:ext uri="{BB962C8B-B14F-4D97-AF65-F5344CB8AC3E}">
        <p14:creationId xmlns:p14="http://schemas.microsoft.com/office/powerpoint/2010/main" val="41207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19"/>
            <a:ext cx="8229600" cy="40966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As shown, the TCTH@IP5 is the most exposed location for both beams – in particular </a:t>
            </a:r>
            <a:r>
              <a:rPr lang="en-US" b="1" dirty="0" smtClean="0">
                <a:solidFill>
                  <a:srgbClr val="FF0000"/>
                </a:solidFill>
              </a:rPr>
              <a:t>B2</a:t>
            </a:r>
            <a:r>
              <a:rPr lang="en-US" dirty="0" smtClean="0"/>
              <a:t> - for the HLLHCV1 optics.</a:t>
            </a:r>
          </a:p>
          <a:p>
            <a:pPr algn="just"/>
            <a:r>
              <a:rPr lang="en-US" dirty="0" smtClean="0"/>
              <a:t>2 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etraction collimation settings is found as better than the nominal one in terms of protection from an asynchronous dump accident, including setting and error scenarios. </a:t>
            </a:r>
          </a:p>
          <a:p>
            <a:pPr algn="just"/>
            <a:r>
              <a:rPr lang="en-US" dirty="0" smtClean="0"/>
              <a:t>On going studies on optics errors and TCDQs misalignment will give us more complete picture of the failure scenarios.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5345"/>
            <a:ext cx="9144000" cy="1572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4791" y="6280860"/>
            <a:ext cx="2599209" cy="577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6507286"/>
            <a:ext cx="2018326" cy="350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6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Asynchronous dump: what is this?</a:t>
            </a:r>
          </a:p>
          <a:p>
            <a:r>
              <a:rPr lang="en-US" dirty="0" smtClean="0"/>
              <a:t>Tools used in the simulations</a:t>
            </a:r>
          </a:p>
          <a:p>
            <a:r>
              <a:rPr lang="en-US" dirty="0" smtClean="0"/>
              <a:t>Validation of the simulation set-up</a:t>
            </a:r>
          </a:p>
          <a:p>
            <a:r>
              <a:rPr lang="en-US" dirty="0" smtClean="0"/>
              <a:t>Risks by using the </a:t>
            </a:r>
            <a:r>
              <a:rPr lang="en-US" dirty="0" err="1" smtClean="0"/>
              <a:t>HiLumi</a:t>
            </a:r>
            <a:r>
              <a:rPr lang="en-US" dirty="0" smtClean="0"/>
              <a:t> optics with nominal and 2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retraction collimation setting:</a:t>
            </a:r>
          </a:p>
          <a:p>
            <a:pPr lvl="1"/>
            <a:r>
              <a:rPr lang="en-US" i="1" dirty="0" smtClean="0"/>
              <a:t>Beam1 </a:t>
            </a:r>
          </a:p>
          <a:p>
            <a:pPr lvl="1"/>
            <a:r>
              <a:rPr lang="en-US" i="1" dirty="0" smtClean="0"/>
              <a:t>Beam2 + </a:t>
            </a:r>
            <a:r>
              <a:rPr lang="en-US" i="1" dirty="0"/>
              <a:t>including optics </a:t>
            </a:r>
            <a:r>
              <a:rPr lang="en-US" i="1" dirty="0" smtClean="0"/>
              <a:t>errors</a:t>
            </a:r>
            <a:endParaRPr lang="en-US" i="1" dirty="0"/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8183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Asynchronous dump: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99" y="5694744"/>
            <a:ext cx="8229600" cy="876592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Fast losses happens when one  or all of MKDs firing not synchronously with the abort gap.</a:t>
            </a:r>
          </a:p>
        </p:txBody>
      </p:sp>
      <p:pic>
        <p:nvPicPr>
          <p:cNvPr id="4" name="Picture 2" descr="LHC_ring"/>
          <p:cNvPicPr>
            <a:picLocks noChangeAspect="1" noChangeArrowheads="1"/>
          </p:cNvPicPr>
          <p:nvPr/>
        </p:nvPicPr>
        <p:blipFill>
          <a:blip r:embed="rId2" cstate="print"/>
          <a:srcRect l="771" t="237" b="4347"/>
          <a:stretch>
            <a:fillRect/>
          </a:stretch>
        </p:blipFill>
        <p:spPr bwMode="auto">
          <a:xfrm>
            <a:off x="385310" y="1413569"/>
            <a:ext cx="5410560" cy="3707541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169" y="1295791"/>
            <a:ext cx="5775157" cy="2837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609" y="4087643"/>
            <a:ext cx="4335290" cy="17228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36728" y="4393426"/>
            <a:ext cx="1629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dirty="0" smtClean="0"/>
              <a:t>&lt;3 </a:t>
            </a:r>
            <a:r>
              <a:rPr lang="en-US" dirty="0" err="1" smtClean="0">
                <a:latin typeface="Symbol" charset="0"/>
              </a:rPr>
              <a:t>m</a:t>
            </a:r>
            <a:r>
              <a:rPr lang="en-US" dirty="0" err="1" smtClean="0"/>
              <a:t>s</a:t>
            </a:r>
            <a:r>
              <a:rPr lang="en-US" dirty="0" smtClean="0"/>
              <a:t> extraction kicker rise time (abort gap)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6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627E-6 3.49838E-6 L -0.29804 0.012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in the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88719"/>
            <a:ext cx="4362932" cy="18715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b="1" dirty="0" smtClean="0"/>
              <a:t>modified </a:t>
            </a:r>
            <a:r>
              <a:rPr lang="en-US" b="1" dirty="0" err="1" smtClean="0"/>
              <a:t>SixTrack</a:t>
            </a:r>
            <a:r>
              <a:rPr lang="en-US" b="1" dirty="0" smtClean="0"/>
              <a:t> collimation routine </a:t>
            </a:r>
            <a:r>
              <a:rPr lang="en-US" dirty="0" smtClean="0"/>
              <a:t>to allow studies of asynchronous dump with the whole collimation system in place, including </a:t>
            </a:r>
            <a:r>
              <a:rPr lang="en-US" b="1" dirty="0" smtClean="0">
                <a:solidFill>
                  <a:srgbClr val="FF0000"/>
                </a:solidFill>
              </a:rPr>
              <a:t>set-up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optics errors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5924" y="3522355"/>
            <a:ext cx="2324740" cy="25207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collimator are put in place with respect to the optic scenario under study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60099" y="3522356"/>
            <a:ext cx="3206079" cy="25207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6375" y="3130880"/>
            <a:ext cx="2506864" cy="534700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turn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07325" y="3130880"/>
            <a:ext cx="2506864" cy="534700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58140"/>
                </a:solidFill>
              </a:rPr>
              <a:t>IP1</a:t>
            </a:r>
            <a:r>
              <a:rPr lang="en-US" dirty="0" smtClean="0">
                <a:solidFill>
                  <a:srgbClr val="000000"/>
                </a:solidFill>
              </a:rPr>
              <a:t>   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turn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IP8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62" y="3689795"/>
            <a:ext cx="2968220" cy="21527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ounded Rectangle 11"/>
          <p:cNvSpPr/>
          <p:nvPr/>
        </p:nvSpPr>
        <p:spPr>
          <a:xfrm>
            <a:off x="5906393" y="3522356"/>
            <a:ext cx="3206079" cy="25207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093" y="3689797"/>
            <a:ext cx="3010343" cy="21919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Left Arrow 13"/>
          <p:cNvSpPr/>
          <p:nvPr/>
        </p:nvSpPr>
        <p:spPr>
          <a:xfrm rot="5400000">
            <a:off x="3968547" y="5196467"/>
            <a:ext cx="797998" cy="57265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5400000">
            <a:off x="7301469" y="5196469"/>
            <a:ext cx="797998" cy="572653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IP6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316048" y="3130880"/>
            <a:ext cx="2506864" cy="534700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58140"/>
                </a:solidFill>
              </a:rPr>
              <a:t>IP1</a:t>
            </a:r>
            <a:r>
              <a:rPr lang="en-US" dirty="0" smtClean="0">
                <a:solidFill>
                  <a:srgbClr val="000000"/>
                </a:solidFill>
              </a:rPr>
              <a:t>    3</a:t>
            </a:r>
            <a:r>
              <a:rPr lang="en-US" baseline="30000" dirty="0">
                <a:solidFill>
                  <a:srgbClr val="000000"/>
                </a:solidFill>
              </a:rPr>
              <a:t>r</a:t>
            </a:r>
            <a:r>
              <a:rPr lang="en-US" baseline="30000" dirty="0" smtClean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turn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IP8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925" y="1161035"/>
            <a:ext cx="3546987" cy="19698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6018093" y="1960142"/>
            <a:ext cx="2990672" cy="593163"/>
          </a:xfrm>
          <a:prstGeom prst="rect">
            <a:avLst/>
          </a:prstGeom>
        </p:spPr>
        <p:txBody>
          <a:bodyPr vert="horz" lIns="91440" tIns="0" rIns="91440" bIns="0" rtlCol="0">
            <a:normAutofit fontScale="47500" lnSpcReduction="20000"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 dirty="0" smtClean="0"/>
              <a:t>MKD pulse form</a:t>
            </a:r>
          </a:p>
          <a:p>
            <a:pPr marL="0" indent="0" algn="ctr">
              <a:buFont typeface="Arial"/>
              <a:buNone/>
            </a:pPr>
            <a:r>
              <a:rPr lang="en-US" i="1" dirty="0" smtClean="0"/>
              <a:t>Courtesy </a:t>
            </a:r>
            <a:r>
              <a:rPr lang="en-US" i="1" dirty="0" err="1" smtClean="0"/>
              <a:t>B.Goddard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66" y="6084889"/>
            <a:ext cx="511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 also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L.Lari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 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Asynchronous beam dump </a:t>
            </a:r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treatment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Sixtrack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collimation: new available 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features meeting, 7</a:t>
            </a:r>
            <a:r>
              <a:rPr lang="en-GB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June 2013, CERN]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7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the simulation set-up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" y="1979873"/>
            <a:ext cx="4575722" cy="418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39" y="2019877"/>
            <a:ext cx="4498505" cy="41203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0006" y="1021139"/>
            <a:ext cx="441571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5">
                    <a:lumMod val="75000"/>
                  </a:schemeClr>
                </a:solidFill>
              </a:rPr>
              <a:t>June 2012</a:t>
            </a:r>
          </a:p>
          <a:p>
            <a:pPr algn="ctr"/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TeV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nom. Optics + out 1.5 mm @IP6 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+ 1 mm out 3 TCSG +1 TCLA @IP7</a:t>
            </a:r>
          </a:p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+1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in the most exposed TCT @IP1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1297" y="6010166"/>
            <a:ext cx="5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[REF: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L.Lari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 </a:t>
            </a:r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Simulations and Measurements of Beam Losses on LHC Collimators during Beam Abort </a:t>
            </a:r>
            <a:r>
              <a:rPr lang="en-US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Failures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IPAC13, Shanghai, China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5723" y="1104920"/>
            <a:ext cx="4415717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5">
                    <a:lumMod val="75000"/>
                  </a:schemeClr>
                </a:solidFill>
              </a:rPr>
              <a:t>November 2012</a:t>
            </a:r>
          </a:p>
          <a:p>
            <a:pPr algn="ctr"/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TeV 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nom. Optics + out 1.5 mm @IP6 </a:t>
            </a:r>
          </a:p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+1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in the most exposed TCT @IP1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815" y="274638"/>
            <a:ext cx="1804624" cy="1353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studies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95976"/>
            <a:ext cx="3972921" cy="40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004" y="1111146"/>
            <a:ext cx="4415717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+ out 1.5 mm @IP6 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+ 1 mm out 3 TCSGs + 1 TCLA @IP7</a:t>
            </a:r>
          </a:p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+1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in the most exposed TCT @IP1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645782">
            <a:off x="-66252" y="1286783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Beam1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6" y="1895976"/>
            <a:ext cx="3924304" cy="40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55721" y="1111146"/>
            <a:ext cx="44157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+ out 1.5 mm @IP6 </a:t>
            </a:r>
          </a:p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+1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</a:rPr>
              <a:t> in the most exposed TCT @IP5</a:t>
            </a:r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645782">
            <a:off x="4449788" y="1103171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Beam2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127" y="6010166"/>
            <a:ext cx="439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[REF: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L.Lari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al. 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Studies of Thermal Loads on Collimators for HL-LHC Optics in case of Fast </a:t>
            </a:r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Losses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IPAC13, Shanghai, China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004" y="4742958"/>
            <a:ext cx="210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ATS (i.e. SLHC_3.1b)</a:t>
            </a:r>
          </a:p>
        </p:txBody>
      </p:sp>
    </p:spTree>
    <p:extLst>
      <p:ext uri="{BB962C8B-B14F-4D97-AF65-F5344CB8AC3E}">
        <p14:creationId xmlns:p14="http://schemas.microsoft.com/office/powerpoint/2010/main" val="403908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059"/>
            <a:ext cx="8229600" cy="914400"/>
          </a:xfrm>
        </p:spPr>
        <p:txBody>
          <a:bodyPr/>
          <a:lstStyle/>
          <a:p>
            <a:r>
              <a:rPr lang="en-US" dirty="0" smtClean="0"/>
              <a:t>Phase advance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627271"/>
              </p:ext>
            </p:extLst>
          </p:nvPr>
        </p:nvGraphicFramePr>
        <p:xfrm>
          <a:off x="965366" y="2122221"/>
          <a:ext cx="7410370" cy="3681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348"/>
                <a:gridCol w="1761674"/>
                <a:gridCol w="1761674"/>
                <a:gridCol w="1761674"/>
              </a:tblGrid>
              <a:tr h="334707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7TeV nominal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ATS (i.e. SLHC_3.1b)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HLLHCV1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0000FF"/>
                          </a:solidFill>
                        </a:rPr>
                        <a:t>Beam1</a:t>
                      </a:r>
                      <a:endParaRPr lang="en-US" sz="15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6DE0"/>
                          </a:solidFill>
                        </a:rPr>
                        <a:t>TCTH.4L1.B1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55.8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97.2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208.8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TCTH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</a:rPr>
                        <a:t>.4L2.B1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257.3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182.8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265.7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6DE0"/>
                          </a:solidFill>
                        </a:rPr>
                        <a:t>TCTH.4L5.B1</a:t>
                      </a:r>
                      <a:endParaRPr lang="en-US" sz="1500" b="1" dirty="0">
                        <a:solidFill>
                          <a:srgbClr val="FF6DE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47.3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145.6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244.6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TCTH.4L8.B1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335.7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166.5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213.1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Beam2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6DE0"/>
                          </a:solidFill>
                        </a:rPr>
                        <a:t>TCTH.4R1.B2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198.1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303.2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139.6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TCTH</a:t>
                      </a:r>
                      <a:r>
                        <a:rPr lang="en-US" sz="1500" b="0" baseline="0" dirty="0" smtClean="0">
                          <a:solidFill>
                            <a:srgbClr val="000000"/>
                          </a:solidFill>
                        </a:rPr>
                        <a:t>.4R2.B2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170.4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184.7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230.9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6DE0"/>
                          </a:solidFill>
                        </a:rPr>
                        <a:t>TCTH.4R5.B2</a:t>
                      </a:r>
                      <a:endParaRPr lang="en-US" sz="1500" b="1" dirty="0">
                        <a:solidFill>
                          <a:srgbClr val="FF6DE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175.8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220.4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103.5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TCTH.4R8.B2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18.7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225.2</a:t>
                      </a:r>
                      <a:endParaRPr lang="en-US" sz="15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0000"/>
                          </a:solidFill>
                        </a:rPr>
                        <a:t>215.2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AF7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65366" y="1447503"/>
            <a:ext cx="74103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Calculated form the MKD.4O6 (the furthest away form TCDQs)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5981" y="3454602"/>
            <a:ext cx="1188020" cy="314055"/>
          </a:xfrm>
          <a:prstGeom prst="ellipse">
            <a:avLst/>
          </a:prstGeom>
          <a:noFill/>
          <a:ln w="28575" cmpd="sng">
            <a:solidFill>
              <a:srgbClr val="FF6D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95981" y="5149967"/>
            <a:ext cx="1188020" cy="314055"/>
          </a:xfrm>
          <a:prstGeom prst="ellipse">
            <a:avLst/>
          </a:prstGeom>
          <a:noFill/>
          <a:ln w="28575" cmpd="sng">
            <a:solidFill>
              <a:srgbClr val="FF6DE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48730" y="6010166"/>
            <a:ext cx="602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[See also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R.Bruce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al. 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Collimation requirements </a:t>
            </a:r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IR1/5 </a:t>
            </a:r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layout and on-going 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WP5 </a:t>
            </a:r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studies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8</a:t>
            </a:r>
            <a:r>
              <a:rPr lang="en-GB" sz="12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HL-LHC Extended Steering Committee meeting, 13/08/2013, CERN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12" y="2783099"/>
            <a:ext cx="354574" cy="3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059"/>
            <a:ext cx="8229600" cy="914400"/>
          </a:xfrm>
        </p:spPr>
        <p:txBody>
          <a:bodyPr/>
          <a:lstStyle/>
          <a:p>
            <a:r>
              <a:rPr lang="en-US" dirty="0" smtClean="0"/>
              <a:t>Collimation system aperture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71760"/>
              </p:ext>
            </p:extLst>
          </p:nvPr>
        </p:nvGraphicFramePr>
        <p:xfrm>
          <a:off x="4576754" y="2090145"/>
          <a:ext cx="4303490" cy="4351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258"/>
                <a:gridCol w="1117616"/>
                <a:gridCol w="1117616"/>
              </a:tblGrid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TCP.IP7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6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5.7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TCSG.IP7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7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7.7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TCLA.IP7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10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10.7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2*80cm W DS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@IP7 </a:t>
                      </a:r>
                      <a:endParaRPr lang="en-US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10.7</a:t>
                      </a:r>
                      <a:endParaRPr lang="en-US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TCP.IP3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TCSG.IP3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TCLA.IP3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TCT.IP1/IP5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8.3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10.5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TCT.IP2/IP8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TCL.IP1/IP5 (2 Cu +1 W)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TCLI/TDI.IP2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Tot</a:t>
                      </a:r>
                      <a:r>
                        <a:rPr lang="en-US" sz="1500" baseline="0" dirty="0" smtClean="0"/>
                        <a:t> opened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</a:t>
                      </a:r>
                      <a:r>
                        <a:rPr lang="en-US" sz="1500" baseline="0" dirty="0" smtClean="0"/>
                        <a:t>t opened</a:t>
                      </a:r>
                      <a:endParaRPr lang="en-US" sz="15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TCDQ.IP6</a:t>
                      </a:r>
                      <a:endParaRPr lang="en-US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8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9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47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TCSG.IP6</a:t>
                      </a:r>
                      <a:endParaRPr lang="en-US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7.5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E46C0A"/>
                          </a:solidFill>
                        </a:rPr>
                        <a:t>8.5</a:t>
                      </a:r>
                      <a:endParaRPr lang="en-US" sz="1500" b="1" dirty="0">
                        <a:solidFill>
                          <a:srgbClr val="E46C0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30116" y="1013449"/>
            <a:ext cx="46501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Updated ATS optics for Hi-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Lumi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(i.e. HLLHCV1 optics)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3026" y="1637533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196" y="1156772"/>
            <a:ext cx="30728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Beam1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Beam2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3374" y="1626743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92" y="1801564"/>
            <a:ext cx="4362932" cy="432178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Asynchronous dump accident scenarios studied: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7933C"/>
                </a:solidFill>
              </a:rPr>
              <a:t>Perfect machine;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7933C"/>
                </a:solidFill>
              </a:rPr>
              <a:t>+ Retraction of 1.2 mm @IP6;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7933C"/>
                </a:solidFill>
              </a:rPr>
              <a:t>+ Retraction of 1mm of the of 11 most critical coll. (TCSGs) @ IP7 + TCTHs @IP1 and @IP5 in of 1 </a:t>
            </a:r>
            <a:r>
              <a:rPr lang="en-US" dirty="0" smtClean="0">
                <a:solidFill>
                  <a:srgbClr val="77933C"/>
                </a:solidFill>
                <a:latin typeface="Symbol" charset="2"/>
                <a:cs typeface="Symbol" charset="2"/>
              </a:rPr>
              <a:t>s </a:t>
            </a:r>
            <a:r>
              <a:rPr lang="en-US" dirty="0" smtClean="0">
                <a:solidFill>
                  <a:srgbClr val="77933C"/>
                </a:solidFill>
              </a:rPr>
              <a:t>more;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Optics error (for the most critical </a:t>
            </a:r>
            <a:r>
              <a:rPr lang="en-US" dirty="0">
                <a:solidFill>
                  <a:srgbClr val="FF0000"/>
                </a:solidFill>
              </a:rPr>
              <a:t>Beam2</a:t>
            </a:r>
            <a:r>
              <a:rPr lang="en-US" dirty="0"/>
              <a:t>) for 1. and 3. </a:t>
            </a:r>
            <a:r>
              <a:rPr lang="en-US" dirty="0" smtClean="0"/>
              <a:t>scenarios</a:t>
            </a:r>
            <a:r>
              <a:rPr lang="en-US" dirty="0"/>
              <a:t>;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TCDQs misalignment (precision in alignment = 100urad </a:t>
            </a:r>
            <a:r>
              <a:rPr lang="en-US" dirty="0" smtClean="0">
                <a:sym typeface="Wingdings"/>
              </a:rPr>
              <a:t> max offset of ~0.946 mm</a:t>
            </a:r>
            <a:r>
              <a:rPr lang="en-US" dirty="0" smtClean="0"/>
              <a:t> (2 preliminary cases studied);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2" name="Right Triangle 11"/>
          <p:cNvSpPr/>
          <p:nvPr/>
        </p:nvSpPr>
        <p:spPr>
          <a:xfrm>
            <a:off x="1312694" y="6274205"/>
            <a:ext cx="2655039" cy="583795"/>
          </a:xfrm>
          <a:prstGeom prst="rtTriangl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12049" y="5919799"/>
            <a:ext cx="2655684" cy="354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0DA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3TCDQs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2695" y="5894996"/>
            <a:ext cx="951768" cy="354406"/>
          </a:xfrm>
          <a:prstGeom prst="rect">
            <a:avLst/>
          </a:prstGeom>
          <a:solidFill>
            <a:srgbClr val="BFBFBF"/>
          </a:solidFill>
          <a:ln>
            <a:solidFill>
              <a:srgbClr val="F0DA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TCDQ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4463" y="6123346"/>
            <a:ext cx="847358" cy="354406"/>
          </a:xfrm>
          <a:prstGeom prst="rect">
            <a:avLst/>
          </a:prstGeom>
          <a:solidFill>
            <a:srgbClr val="BFBFBF"/>
          </a:solidFill>
          <a:ln>
            <a:solidFill>
              <a:srgbClr val="F0DA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TCDQ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1821" y="6321277"/>
            <a:ext cx="855912" cy="354406"/>
          </a:xfrm>
          <a:prstGeom prst="rect">
            <a:avLst/>
          </a:prstGeom>
          <a:solidFill>
            <a:srgbClr val="BFBFBF"/>
          </a:solidFill>
          <a:ln>
            <a:solidFill>
              <a:srgbClr val="F0DA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TCDQ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9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Perfect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3950" y="96695"/>
            <a:ext cx="1382850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</a:rPr>
              <a:t>Beam1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211"/>
            <a:ext cx="4996996" cy="3788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74" y="3209815"/>
            <a:ext cx="4917272" cy="3750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1501" y="3467686"/>
            <a:ext cx="1537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BC1E6"/>
                </a:solidFill>
              </a:rPr>
              <a:t>Nom. setting</a:t>
            </a:r>
            <a:endParaRPr lang="en-US" b="1" dirty="0">
              <a:solidFill>
                <a:srgbClr val="5BC1E6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9131" y="1092974"/>
            <a:ext cx="169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64A2"/>
                </a:solidFill>
              </a:rPr>
              <a:t>2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s </a:t>
            </a:r>
            <a:r>
              <a:rPr lang="en-US" b="1" dirty="0" smtClean="0">
                <a:solidFill>
                  <a:srgbClr val="8064A2"/>
                </a:solidFill>
                <a:latin typeface="Calibri (Body)"/>
                <a:cs typeface="Calibri (Body)"/>
              </a:rPr>
              <a:t>retraction   </a:t>
            </a:r>
            <a:r>
              <a:rPr lang="en-US" b="1" dirty="0" smtClean="0">
                <a:solidFill>
                  <a:srgbClr val="8064A2"/>
                </a:solidFill>
                <a:latin typeface="Symbol" charset="2"/>
                <a:cs typeface="Symbol" charset="2"/>
              </a:rPr>
              <a:t>  </a:t>
            </a:r>
            <a:endParaRPr lang="en-US" b="1" dirty="0">
              <a:solidFill>
                <a:srgbClr val="8064A2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2687" y="1955811"/>
            <a:ext cx="439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[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REF: A.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Bertarelli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al. </a:t>
            </a:r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Updated robustness limits for collimator material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LHC Machine Protection Workshop, Annecy, France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3288" y="2424906"/>
            <a:ext cx="3837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Onset of plastic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damage on Tungsten collimators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: 5x10</a:t>
            </a:r>
            <a:r>
              <a:rPr lang="en-US" b="1" baseline="30000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p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4482364" y="2551260"/>
            <a:ext cx="1029263" cy="306813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20462" y="1582324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49177" y="2240240"/>
            <a:ext cx="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IP7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44674" y="4315704"/>
            <a:ext cx="3700200" cy="5159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Beam 1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2772" y="5223101"/>
            <a:ext cx="291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b="1" dirty="0" smtClean="0">
                <a:solidFill>
                  <a:srgbClr val="FF0000"/>
                </a:solidFill>
              </a:rPr>
              <a:t>Results are normalized to </a:t>
            </a:r>
            <a:r>
              <a:rPr lang="en-US" b="1" dirty="0" smtClean="0">
                <a:solidFill>
                  <a:srgbClr val="FF0000"/>
                </a:solidFill>
              </a:rPr>
              <a:t>2.2</a:t>
            </a:r>
            <a:r>
              <a:rPr lang="en-US" b="1" dirty="0" smtClean="0">
                <a:solidFill>
                  <a:srgbClr val="FF0000"/>
                </a:solidFill>
              </a:rPr>
              <a:t>x10</a:t>
            </a:r>
            <a:r>
              <a:rPr lang="en-US" b="1" baseline="30000" dirty="0" smtClean="0">
                <a:solidFill>
                  <a:srgbClr val="FF0000"/>
                </a:solidFill>
              </a:rPr>
              <a:t>11</a:t>
            </a:r>
            <a:r>
              <a:rPr lang="en-US" b="1" dirty="0" smtClean="0">
                <a:solidFill>
                  <a:srgbClr val="FF0000"/>
                </a:solidFill>
              </a:rPr>
              <a:t> p+ (25 ns)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LumiLHC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5F00B9AFF9D4DB8D423D62D364FE5" ma:contentTypeVersion="0" ma:contentTypeDescription="Create a new document." ma:contentTypeScope="" ma:versionID="1f5c5222447e6795847028ce554a3f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125E1-CCB4-4909-BE88-A72A822A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553D58-F42B-43B9-BDA1-90638D0CBA0D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7ED259-6AEE-4E24-A95A-9729541A6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HiLumiLHC_PresentationTemplate</Template>
  <TotalTime>9343</TotalTime>
  <Words>976</Words>
  <Application>Microsoft Macintosh PowerPoint</Application>
  <PresentationFormat>On-screen Show (4:3)</PresentationFormat>
  <Paragraphs>211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HiLumiLHC_PresentationTemplate</vt:lpstr>
      <vt:lpstr>Collimator failure losses for various HL-LHC configurations</vt:lpstr>
      <vt:lpstr>Outline</vt:lpstr>
      <vt:lpstr>Asynchronous dump: what is it?</vt:lpstr>
      <vt:lpstr>Tools used in the simulations</vt:lpstr>
      <vt:lpstr>Validation of the simulation set-up</vt:lpstr>
      <vt:lpstr>Past studies</vt:lpstr>
      <vt:lpstr>Phase advance </vt:lpstr>
      <vt:lpstr>Collimation system aperture </vt:lpstr>
      <vt:lpstr>1. Perfect machine</vt:lpstr>
      <vt:lpstr>1. Perfect machine</vt:lpstr>
      <vt:lpstr>2. + Retraction of 1.2 mm @IP6</vt:lpstr>
      <vt:lpstr>2. + Retraction of 1.2 mm @IP6</vt:lpstr>
      <vt:lpstr>3. + Retraction of 1mm @IP7      + TCTHs @IP1 and @IP5 in of 1 s. </vt:lpstr>
      <vt:lpstr>3. + Retraction of 1mm @IP7      + TCTHs @IP1 and @IP5 in of 1 s. </vt:lpstr>
      <vt:lpstr>1. Perfect machine</vt:lpstr>
      <vt:lpstr>Nom. setting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Luisella Lari</cp:lastModifiedBy>
  <cp:revision>86</cp:revision>
  <cp:lastPrinted>2013-10-31T00:46:34Z</cp:lastPrinted>
  <dcterms:created xsi:type="dcterms:W3CDTF">2011-12-13T14:40:13Z</dcterms:created>
  <dcterms:modified xsi:type="dcterms:W3CDTF">2013-11-01T17:05:43Z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0x0101003D65F00B9AFF9D4DB8D423D62D364FE5</vt:lpwstr>
  </property>
</Properties>
</file>