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404" r:id="rId4"/>
    <p:sldId id="405" r:id="rId5"/>
    <p:sldId id="406" r:id="rId6"/>
    <p:sldId id="400" r:id="rId7"/>
    <p:sldId id="407" r:id="rId8"/>
    <p:sldId id="408" r:id="rId9"/>
    <p:sldId id="409" r:id="rId10"/>
    <p:sldId id="398" r:id="rId11"/>
    <p:sldId id="340" r:id="rId12"/>
  </p:sldIdLst>
  <p:sldSz cx="9906000" cy="6858000" type="A4"/>
  <p:notesSz cx="67310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io Ramos" initials="dr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EEA"/>
    <a:srgbClr val="78D6B9"/>
    <a:srgbClr val="BEFAD1"/>
    <a:srgbClr val="0EBE44"/>
    <a:srgbClr val="0080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85185" autoAdjust="0"/>
  </p:normalViewPr>
  <p:slideViewPr>
    <p:cSldViewPr>
      <p:cViewPr varScale="1">
        <p:scale>
          <a:sx n="135" d="100"/>
          <a:sy n="135" d="100"/>
        </p:scale>
        <p:origin x="-582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3774" y="-102"/>
      </p:cViewPr>
      <p:guideLst>
        <p:guide orient="horz" pos="3104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7825" cy="493633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1589" y="1"/>
            <a:ext cx="2917825" cy="493633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DF9BBD-343B-479F-9234-A5B5F9154047}" type="datetimeFigureOut">
              <a:rPr lang="en-US"/>
              <a:pPr>
                <a:defRPr/>
              </a:pPr>
              <a:t>10/18/2013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59980"/>
            <a:ext cx="2917825" cy="493632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1589" y="9359980"/>
            <a:ext cx="2917825" cy="493632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F1198E-F340-4A60-B1AF-73B5257596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8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2046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3175" y="0"/>
            <a:ext cx="2916238" cy="492046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A96B3F-63B0-4F72-BB0B-81F25A770E4E}" type="datetimeFigureOut">
              <a:rPr lang="en-US"/>
              <a:pPr>
                <a:defRPr/>
              </a:pPr>
              <a:t>10/18/2013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739775"/>
            <a:ext cx="53371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0784"/>
            <a:ext cx="5384800" cy="443476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59980"/>
            <a:ext cx="2916238" cy="49363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3175" y="9359980"/>
            <a:ext cx="2916238" cy="49363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A43379-55C1-4680-B3F4-78125C16F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7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43379-55C1-4680-B3F4-78125C16F5E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43379-55C1-4680-B3F4-78125C16F5E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43379-55C1-4680-B3F4-78125C16F5E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43379-55C1-4680-B3F4-78125C16F5E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43379-55C1-4680-B3F4-78125C16F5E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43379-55C1-4680-B3F4-78125C16F5E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43379-55C1-4680-B3F4-78125C16F5E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43379-55C1-4680-B3F4-78125C16F5E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43379-55C1-4680-B3F4-78125C16F5E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43379-55C1-4680-B3F4-78125C16F5E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43379-55C1-4680-B3F4-78125C16F5E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 userDrawn="1"/>
        </p:nvSpPr>
        <p:spPr>
          <a:xfrm>
            <a:off x="2881313" y="6572272"/>
            <a:ext cx="40005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Luca Gentini EN/MME    18/10/2013</a:t>
            </a:r>
            <a:endParaRPr lang="en-US" sz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9"/>
          <p:cNvSpPr txBox="1"/>
          <p:nvPr userDrawn="1"/>
        </p:nvSpPr>
        <p:spPr>
          <a:xfrm>
            <a:off x="9057456" y="6581001"/>
            <a:ext cx="59528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C2157AC-7D7A-44A8-AA64-9D4110A57B16}" type="slidenum">
              <a:rPr lang="en-US" sz="1200" b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18/10/2013</a:t>
            </a:r>
            <a:endParaRPr lang="en-US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F671E9-D9D1-48AF-AF2B-8C390BFA09AA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4" cstate="print"/>
          <a:srcRect t="45860" r="295"/>
          <a:stretch>
            <a:fillRect/>
          </a:stretch>
        </p:blipFill>
        <p:spPr bwMode="auto">
          <a:xfrm>
            <a:off x="60" y="180000"/>
            <a:ext cx="9897325" cy="105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_web_09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91" y="71414"/>
            <a:ext cx="809625" cy="801529"/>
          </a:xfrm>
          <a:prstGeom prst="rect">
            <a:avLst/>
          </a:prstGeom>
        </p:spPr>
      </p:pic>
      <p:pic>
        <p:nvPicPr>
          <p:cNvPr id="7" name="Picture 6" descr="en_h_6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778" y="6600849"/>
            <a:ext cx="1757363" cy="2571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  <a:ea typeface="+mn-ea"/>
          <a:cs typeface="ＭＳ Ｐゴシック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ＭＳ Ｐゴシック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1628800"/>
            <a:ext cx="9906000" cy="36724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Updated Design of TCLD</a:t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rgbClr val="002060"/>
                </a:solidFill>
              </a:rPr>
              <a:t>whit reduced jaw length</a:t>
            </a:r>
            <a:r>
              <a:rPr lang="en-US" sz="2400" b="1" dirty="0" smtClean="0">
                <a:solidFill>
                  <a:srgbClr val="002060"/>
                </a:solidFill>
              </a:rPr>
              <a:t/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en-GB" sz="2400" dirty="0"/>
              <a:t>  </a:t>
            </a:r>
            <a:r>
              <a:rPr lang="en-US" sz="2400" b="1" dirty="0" smtClean="0">
                <a:solidFill>
                  <a:srgbClr val="002060"/>
                </a:solidFill>
              </a:rPr>
              <a:t/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Collimation Upgrade Specification meeting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18-10-2013</a:t>
            </a: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L. GENTINI</a:t>
            </a:r>
            <a:r>
              <a:rPr lang="en-US" sz="2400" b="1" dirty="0" smtClean="0">
                <a:solidFill>
                  <a:srgbClr val="002060"/>
                </a:solidFill>
              </a:rPr>
              <a:t/>
            </a:r>
            <a:br>
              <a:rPr lang="en-US" sz="2400" b="1" dirty="0" smtClean="0">
                <a:solidFill>
                  <a:srgbClr val="002060"/>
                </a:solidFill>
              </a:rPr>
            </a:br>
            <a:endParaRPr lang="en-US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66720" y="71414"/>
            <a:ext cx="9239280" cy="609600"/>
          </a:xfrm>
          <a:prstGeom prst="rect">
            <a:avLst/>
          </a:prstGeom>
        </p:spPr>
        <p:txBody>
          <a:bodyPr rtlCol="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Tcld</a:t>
            </a:r>
            <a:r>
              <a:rPr kumimoji="0" lang="en-US" sz="2800" b="1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updated design status</a:t>
            </a:r>
            <a:endParaRPr kumimoji="0" lang="en-US" sz="2800" b="1" i="0" u="none" strike="noStrike" kern="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516077"/>
              </p:ext>
            </p:extLst>
          </p:nvPr>
        </p:nvGraphicFramePr>
        <p:xfrm>
          <a:off x="416496" y="1844824"/>
          <a:ext cx="9073007" cy="29818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0239"/>
                <a:gridCol w="1080120"/>
                <a:gridCol w="1440160"/>
                <a:gridCol w="1296144"/>
                <a:gridCol w="1224136"/>
                <a:gridCol w="1872208"/>
              </a:tblGrid>
              <a:tr h="425979">
                <a:tc>
                  <a:txBody>
                    <a:bodyPr/>
                    <a:lstStyle/>
                    <a:p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18-10-2013</a:t>
                      </a:r>
                    </a:p>
                  </a:txBody>
                  <a:tcPr marL="91439" marR="91439" marT="45723" marB="4572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Study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3D models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Drawings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Controls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Manufacturing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</a:tr>
              <a:tr h="425979">
                <a:tc>
                  <a:txBody>
                    <a:bodyPr/>
                    <a:lstStyle/>
                    <a:p>
                      <a:r>
                        <a:rPr lang="en-GB" sz="1800" b="1" noProof="0" dirty="0" smtClean="0">
                          <a:solidFill>
                            <a:srgbClr val="002060"/>
                          </a:solidFill>
                        </a:rPr>
                        <a:t>Actuation</a:t>
                      </a:r>
                      <a:r>
                        <a:rPr lang="en-GB" sz="1800" b="1" baseline="0" noProof="0" dirty="0" smtClean="0">
                          <a:solidFill>
                            <a:srgbClr val="002060"/>
                          </a:solidFill>
                        </a:rPr>
                        <a:t> System</a:t>
                      </a:r>
                    </a:p>
                  </a:txBody>
                  <a:tcPr marL="91439" marR="91439" marT="45723" marB="4572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100%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95%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70%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70%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60%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</a:tr>
              <a:tr h="425979">
                <a:tc>
                  <a:txBody>
                    <a:bodyPr/>
                    <a:lstStyle/>
                    <a:p>
                      <a:r>
                        <a:rPr lang="en-GB" sz="1800" b="1" baseline="0" noProof="0" dirty="0" smtClean="0">
                          <a:solidFill>
                            <a:srgbClr val="002060"/>
                          </a:solidFill>
                        </a:rPr>
                        <a:t>Jaws</a:t>
                      </a:r>
                    </a:p>
                  </a:txBody>
                  <a:tcPr marL="91439" marR="91439" marT="45723" marB="4572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80%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70%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30%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</a:tr>
              <a:tr h="425979">
                <a:tc>
                  <a:txBody>
                    <a:bodyPr/>
                    <a:lstStyle/>
                    <a:p>
                      <a:r>
                        <a:rPr lang="en-GB" sz="1800" b="1" baseline="0" noProof="0" dirty="0" smtClean="0">
                          <a:solidFill>
                            <a:srgbClr val="002060"/>
                          </a:solidFill>
                        </a:rPr>
                        <a:t>Tank</a:t>
                      </a:r>
                    </a:p>
                  </a:txBody>
                  <a:tcPr marL="91439" marR="91439" marT="45723" marB="4572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100%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100%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50%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</a:tr>
              <a:tr h="425979">
                <a:tc>
                  <a:txBody>
                    <a:bodyPr/>
                    <a:lstStyle/>
                    <a:p>
                      <a:r>
                        <a:rPr lang="en-GB" sz="1800" b="1" noProof="0" dirty="0" smtClean="0">
                          <a:solidFill>
                            <a:srgbClr val="002060"/>
                          </a:solidFill>
                        </a:rPr>
                        <a:t>Support</a:t>
                      </a:r>
                      <a:endParaRPr lang="en-GB" sz="18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100%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100%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</a:tr>
              <a:tr h="425979">
                <a:tc>
                  <a:txBody>
                    <a:bodyPr/>
                    <a:lstStyle/>
                    <a:p>
                      <a:r>
                        <a:rPr lang="en-GB" sz="1800" b="1" noProof="0" dirty="0" smtClean="0">
                          <a:solidFill>
                            <a:srgbClr val="002060"/>
                          </a:solidFill>
                        </a:rPr>
                        <a:t>Jacks</a:t>
                      </a:r>
                      <a:endParaRPr lang="en-GB" sz="18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70%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70%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70%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70%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70%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</a:tr>
              <a:tr h="425979">
                <a:tc>
                  <a:txBody>
                    <a:bodyPr/>
                    <a:lstStyle/>
                    <a:p>
                      <a:r>
                        <a:rPr lang="en-GB" sz="1800" b="1" noProof="0" dirty="0" smtClean="0">
                          <a:solidFill>
                            <a:srgbClr val="002060"/>
                          </a:solidFill>
                        </a:rPr>
                        <a:t>Test</a:t>
                      </a:r>
                      <a:r>
                        <a:rPr lang="en-GB" sz="1800" b="1" baseline="0" noProof="0" dirty="0" smtClean="0">
                          <a:solidFill>
                            <a:srgbClr val="002060"/>
                          </a:solidFill>
                        </a:rPr>
                        <a:t> tools</a:t>
                      </a:r>
                      <a:endParaRPr lang="en-GB" sz="18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30%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30%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20%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20%</a:t>
                      </a:r>
                      <a:endParaRPr lang="en-GB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20%</a:t>
                      </a:r>
                    </a:p>
                  </a:txBody>
                  <a:tcPr marL="91439" marR="91439"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4528" y="3068960"/>
            <a:ext cx="8929750" cy="520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ts val="3000"/>
              </a:lnSpc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6654" y="-24"/>
            <a:ext cx="9410700" cy="609600"/>
          </a:xfrm>
          <a:prstGeom prst="rect">
            <a:avLst/>
          </a:prstGeom>
        </p:spPr>
        <p:txBody>
          <a:bodyPr rtlCol="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all" spc="0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Contents</a:t>
            </a:r>
            <a:endParaRPr kumimoji="0" lang="en-US" sz="3200" b="1" i="0" u="none" strike="noStrike" kern="0" cap="all" spc="0" normalizeH="0" baseline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528" y="1484784"/>
            <a:ext cx="8568952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lvl="1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Overview</a:t>
            </a:r>
          </a:p>
          <a:p>
            <a:pPr marL="719138" lvl="1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Preliminary design study</a:t>
            </a:r>
          </a:p>
          <a:p>
            <a:pPr marL="1176338" lvl="2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Actuation system</a:t>
            </a:r>
            <a:endParaRPr lang="en-US" sz="280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1176338" lvl="2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Vacuum tank</a:t>
            </a:r>
          </a:p>
          <a:p>
            <a:pPr marL="1176338" lvl="2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Jaws</a:t>
            </a:r>
          </a:p>
          <a:p>
            <a:pPr marL="1176338" lvl="2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Cooling system</a:t>
            </a:r>
          </a:p>
          <a:p>
            <a:pPr marL="1176338" lvl="2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Instrumentation</a:t>
            </a:r>
          </a:p>
          <a:p>
            <a:pPr marL="719138" lvl="1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66720" y="71414"/>
            <a:ext cx="9239280" cy="609600"/>
          </a:xfrm>
          <a:prstGeom prst="rect">
            <a:avLst/>
          </a:prstGeom>
        </p:spPr>
        <p:txBody>
          <a:bodyPr rtlCol="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Overview</a:t>
            </a:r>
          </a:p>
        </p:txBody>
      </p:sp>
      <p:pic>
        <p:nvPicPr>
          <p:cNvPr id="2050" name="Picture 2" descr="C:\A   DISEGNI\Collimateur\TCLD collimator DS\SHORT TCLD\2013-10-16 presentation CWG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5233" r="11451" b="8162"/>
          <a:stretch/>
        </p:blipFill>
        <p:spPr bwMode="auto">
          <a:xfrm>
            <a:off x="1394370" y="1052735"/>
            <a:ext cx="7128792" cy="491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1"/>
          <p:cNvSpPr>
            <a:spLocks/>
          </p:cNvSpPr>
          <p:nvPr/>
        </p:nvSpPr>
        <p:spPr bwMode="auto">
          <a:xfrm>
            <a:off x="87659" y="1628799"/>
            <a:ext cx="861648" cy="257369"/>
          </a:xfrm>
          <a:prstGeom prst="borderCallout2">
            <a:avLst>
              <a:gd name="adj1" fmla="val 50004"/>
              <a:gd name="adj2" fmla="val 100124"/>
              <a:gd name="adj3" fmla="val 49419"/>
              <a:gd name="adj4" fmla="val 122866"/>
              <a:gd name="adj5" fmla="val 313045"/>
              <a:gd name="adj6" fmla="val 164711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QTC</a:t>
            </a:r>
          </a:p>
        </p:txBody>
      </p:sp>
      <p:sp>
        <p:nvSpPr>
          <p:cNvPr id="25" name="AutoShape 1"/>
          <p:cNvSpPr>
            <a:spLocks/>
          </p:cNvSpPr>
          <p:nvPr/>
        </p:nvSpPr>
        <p:spPr bwMode="auto">
          <a:xfrm>
            <a:off x="7947099" y="924050"/>
            <a:ext cx="1635182" cy="257369"/>
          </a:xfrm>
          <a:prstGeom prst="borderCallout2">
            <a:avLst>
              <a:gd name="adj1" fmla="val 52779"/>
              <a:gd name="adj2" fmla="val 516"/>
              <a:gd name="adj3" fmla="val 52194"/>
              <a:gd name="adj4" fmla="val -23488"/>
              <a:gd name="adj5" fmla="val 766976"/>
              <a:gd name="adj6" fmla="val -157510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TCLD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7033469" y="5703841"/>
            <a:ext cx="1129654" cy="74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8163123" y="3557684"/>
            <a:ext cx="0" cy="29523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8170886" y="5426842"/>
            <a:ext cx="162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Unchanged length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7041232" y="3469516"/>
            <a:ext cx="0" cy="26804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8163123" y="5711243"/>
            <a:ext cx="141915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1746648" y="5711243"/>
            <a:ext cx="1138867" cy="41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900188" y="3507762"/>
            <a:ext cx="0" cy="26422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57250" y="5350642"/>
            <a:ext cx="162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Unchanged length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1754411" y="3638076"/>
            <a:ext cx="0" cy="28719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V="1">
            <a:off x="234480" y="5715436"/>
            <a:ext cx="1512168" cy="45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3159618" y="6086775"/>
            <a:ext cx="3593582" cy="54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6753200" y="3469516"/>
            <a:ext cx="0" cy="26804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3709594" y="5815200"/>
            <a:ext cx="2478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New collimator length 1280 mm</a:t>
            </a:r>
            <a:endParaRPr lang="en-GB" dirty="0"/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3159618" y="3429000"/>
            <a:ext cx="0" cy="27209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6753200" y="6086775"/>
            <a:ext cx="288032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7033469" y="5812488"/>
            <a:ext cx="162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100 mm</a:t>
            </a:r>
            <a:endParaRPr lang="en-GB" dirty="0"/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7041232" y="6086775"/>
            <a:ext cx="648072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2893278" y="6086776"/>
            <a:ext cx="266339" cy="54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2208037" y="5809776"/>
            <a:ext cx="162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100 mm</a:t>
            </a:r>
            <a:endParaRPr lang="en-GB" dirty="0"/>
          </a:p>
        </p:txBody>
      </p:sp>
      <p:cxnSp>
        <p:nvCxnSpPr>
          <p:cNvPr id="75" name="Straight Connector 74"/>
          <p:cNvCxnSpPr/>
          <p:nvPr/>
        </p:nvCxnSpPr>
        <p:spPr bwMode="auto">
          <a:xfrm>
            <a:off x="2228230" y="6092199"/>
            <a:ext cx="67195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AutoShape 1"/>
          <p:cNvSpPr>
            <a:spLocks/>
          </p:cNvSpPr>
          <p:nvPr/>
        </p:nvSpPr>
        <p:spPr bwMode="auto">
          <a:xfrm>
            <a:off x="61192" y="1052735"/>
            <a:ext cx="2198984" cy="442035"/>
          </a:xfrm>
          <a:prstGeom prst="borderCallout2">
            <a:avLst>
              <a:gd name="adj1" fmla="val 50004"/>
              <a:gd name="adj2" fmla="val 100124"/>
              <a:gd name="adj3" fmla="val 49419"/>
              <a:gd name="adj4" fmla="val 122866"/>
              <a:gd name="adj5" fmla="val 488945"/>
              <a:gd name="adj6" fmla="val 127852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Manual quick connecting flange: </a:t>
            </a:r>
            <a:b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</a:br>
            <a:r>
              <a:rPr lang="en-GB" sz="12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unavailable remote handling</a:t>
            </a:r>
            <a:endParaRPr kumimoji="0" lang="en-GB" sz="1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83" name="AutoShape 1"/>
          <p:cNvSpPr>
            <a:spLocks/>
          </p:cNvSpPr>
          <p:nvPr/>
        </p:nvSpPr>
        <p:spPr bwMode="auto">
          <a:xfrm>
            <a:off x="7947099" y="1237401"/>
            <a:ext cx="1635182" cy="257369"/>
          </a:xfrm>
          <a:prstGeom prst="borderCallout2">
            <a:avLst>
              <a:gd name="adj1" fmla="val 52779"/>
              <a:gd name="adj2" fmla="val 516"/>
              <a:gd name="adj3" fmla="val 52194"/>
              <a:gd name="adj4" fmla="val -23488"/>
              <a:gd name="adj5" fmla="val 195782"/>
              <a:gd name="adj6" fmla="val -37067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Sector valves</a:t>
            </a:r>
          </a:p>
        </p:txBody>
      </p:sp>
      <p:sp>
        <p:nvSpPr>
          <p:cNvPr id="84" name="AutoShape 1"/>
          <p:cNvSpPr>
            <a:spLocks/>
          </p:cNvSpPr>
          <p:nvPr/>
        </p:nvSpPr>
        <p:spPr bwMode="auto">
          <a:xfrm>
            <a:off x="7947099" y="1618711"/>
            <a:ext cx="1635182" cy="257369"/>
          </a:xfrm>
          <a:prstGeom prst="borderCallout2">
            <a:avLst>
              <a:gd name="adj1" fmla="val 52779"/>
              <a:gd name="adj2" fmla="val 516"/>
              <a:gd name="adj3" fmla="val 52194"/>
              <a:gd name="adj4" fmla="val -23488"/>
              <a:gd name="adj5" fmla="val 797038"/>
              <a:gd name="adj6" fmla="val -102881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Ion pumps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1754411" y="6437021"/>
            <a:ext cx="6416475" cy="73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536071" y="6149972"/>
            <a:ext cx="1065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Current QTC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0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A   DISEGNI\Collimateur\TCLD collimator DS\SHORT TCLD\2013-10-16 presentation CWG\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3" r="25584"/>
          <a:stretch/>
        </p:blipFill>
        <p:spPr bwMode="auto">
          <a:xfrm>
            <a:off x="3080792" y="908720"/>
            <a:ext cx="4160338" cy="560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6720" y="71414"/>
            <a:ext cx="9239280" cy="609600"/>
          </a:xfrm>
          <a:prstGeom prst="rect">
            <a:avLst/>
          </a:prstGeom>
        </p:spPr>
        <p:txBody>
          <a:bodyPr rtlCol="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Collimator assembly</a:t>
            </a:r>
          </a:p>
        </p:txBody>
      </p:sp>
      <p:sp>
        <p:nvSpPr>
          <p:cNvPr id="24" name="AutoShape 1"/>
          <p:cNvSpPr>
            <a:spLocks/>
          </p:cNvSpPr>
          <p:nvPr/>
        </p:nvSpPr>
        <p:spPr bwMode="auto">
          <a:xfrm>
            <a:off x="677246" y="2276869"/>
            <a:ext cx="1635182" cy="257369"/>
          </a:xfrm>
          <a:prstGeom prst="borderCallout2">
            <a:avLst>
              <a:gd name="adj1" fmla="val 50004"/>
              <a:gd name="adj2" fmla="val 100124"/>
              <a:gd name="adj3" fmla="val 49419"/>
              <a:gd name="adj4" fmla="val 122866"/>
              <a:gd name="adj5" fmla="val 179128"/>
              <a:gd name="adj6" fmla="val 228120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Actuation system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AutoShape 1"/>
          <p:cNvSpPr>
            <a:spLocks/>
          </p:cNvSpPr>
          <p:nvPr/>
        </p:nvSpPr>
        <p:spPr bwMode="auto">
          <a:xfrm>
            <a:off x="7930290" y="3084986"/>
            <a:ext cx="1975709" cy="626701"/>
          </a:xfrm>
          <a:prstGeom prst="borderCallout2">
            <a:avLst>
              <a:gd name="adj1" fmla="val 52779"/>
              <a:gd name="adj2" fmla="val 516"/>
              <a:gd name="adj3" fmla="val 52194"/>
              <a:gd name="adj4" fmla="val -23488"/>
              <a:gd name="adj5" fmla="val 131236"/>
              <a:gd name="adj6" fmla="val -72551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“V” interconnection points.</a:t>
            </a:r>
            <a:b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</a:br>
            <a:r>
              <a:rPr lang="en-GB" sz="12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Collimator replacement without realignment</a:t>
            </a:r>
            <a:endParaRPr kumimoji="0" lang="en-GB" sz="1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29" name="AutoShape 1"/>
          <p:cNvSpPr>
            <a:spLocks/>
          </p:cNvSpPr>
          <p:nvPr/>
        </p:nvSpPr>
        <p:spPr bwMode="auto">
          <a:xfrm>
            <a:off x="677246" y="2686349"/>
            <a:ext cx="1635182" cy="257369"/>
          </a:xfrm>
          <a:prstGeom prst="borderCallout2">
            <a:avLst>
              <a:gd name="adj1" fmla="val 50004"/>
              <a:gd name="adj2" fmla="val 100124"/>
              <a:gd name="adj3" fmla="val 49419"/>
              <a:gd name="adj4" fmla="val 122866"/>
              <a:gd name="adj5" fmla="val 261118"/>
              <a:gd name="adj6" fmla="val 213064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Collimator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32" name="AutoShape 1"/>
          <p:cNvSpPr>
            <a:spLocks/>
          </p:cNvSpPr>
          <p:nvPr/>
        </p:nvSpPr>
        <p:spPr bwMode="auto">
          <a:xfrm>
            <a:off x="666720" y="3140968"/>
            <a:ext cx="1635182" cy="257369"/>
          </a:xfrm>
          <a:prstGeom prst="borderCallout2">
            <a:avLst>
              <a:gd name="adj1" fmla="val 50004"/>
              <a:gd name="adj2" fmla="val 100124"/>
              <a:gd name="adj3" fmla="val 49419"/>
              <a:gd name="adj4" fmla="val 122866"/>
              <a:gd name="adj5" fmla="val 463359"/>
              <a:gd name="adj6" fmla="val 182093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Support assembly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AutoShape 1"/>
          <p:cNvSpPr>
            <a:spLocks/>
          </p:cNvSpPr>
          <p:nvPr/>
        </p:nvSpPr>
        <p:spPr bwMode="auto">
          <a:xfrm>
            <a:off x="666720" y="1844824"/>
            <a:ext cx="1635182" cy="257369"/>
          </a:xfrm>
          <a:prstGeom prst="borderCallout2">
            <a:avLst>
              <a:gd name="adj1" fmla="val 50004"/>
              <a:gd name="adj2" fmla="val 100124"/>
              <a:gd name="adj3" fmla="val 49419"/>
              <a:gd name="adj4" fmla="val 122866"/>
              <a:gd name="adj5" fmla="val 105337"/>
              <a:gd name="adj6" fmla="val 186825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Alignment assembly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149080"/>
            <a:ext cx="2840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lvl="1">
              <a:spcAft>
                <a:spcPts val="600"/>
              </a:spcAft>
            </a:pPr>
            <a:r>
              <a:rPr lang="en-US" sz="1200" b="1" dirty="0" smtClean="0">
                <a:solidFill>
                  <a:schemeClr val="tx2"/>
                </a:solidFill>
              </a:rPr>
              <a:t>The support assembly will be the same of the TCDQ</a:t>
            </a:r>
          </a:p>
        </p:txBody>
      </p:sp>
    </p:spTree>
    <p:extLst>
      <p:ext uri="{BB962C8B-B14F-4D97-AF65-F5344CB8AC3E}">
        <p14:creationId xmlns:p14="http://schemas.microsoft.com/office/powerpoint/2010/main" val="15440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A   DISEGNI\Collimateur\TCLD collimator DS\SHORT TCLD\2013-10-16 presentation CWG\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7" t="8327" r="19535" b="6225"/>
          <a:stretch/>
        </p:blipFill>
        <p:spPr bwMode="auto">
          <a:xfrm>
            <a:off x="4768860" y="2132856"/>
            <a:ext cx="5158129" cy="447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6720" y="71414"/>
            <a:ext cx="9239280" cy="609600"/>
          </a:xfrm>
          <a:prstGeom prst="rect">
            <a:avLst/>
          </a:prstGeom>
        </p:spPr>
        <p:txBody>
          <a:bodyPr rtlCol="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Actuation system</a:t>
            </a:r>
          </a:p>
        </p:txBody>
      </p:sp>
      <p:sp>
        <p:nvSpPr>
          <p:cNvPr id="32" name="AutoShape 1"/>
          <p:cNvSpPr>
            <a:spLocks/>
          </p:cNvSpPr>
          <p:nvPr/>
        </p:nvSpPr>
        <p:spPr bwMode="auto">
          <a:xfrm>
            <a:off x="4520952" y="5568677"/>
            <a:ext cx="1635182" cy="257369"/>
          </a:xfrm>
          <a:prstGeom prst="borderCallout2">
            <a:avLst>
              <a:gd name="adj1" fmla="val 50004"/>
              <a:gd name="adj2" fmla="val 100124"/>
              <a:gd name="adj3" fmla="val 49419"/>
              <a:gd name="adj4" fmla="val 122866"/>
              <a:gd name="adj5" fmla="val -299954"/>
              <a:gd name="adj6" fmla="val 134036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To be changed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AutoShape 1"/>
          <p:cNvSpPr>
            <a:spLocks/>
          </p:cNvSpPr>
          <p:nvPr/>
        </p:nvSpPr>
        <p:spPr bwMode="auto">
          <a:xfrm>
            <a:off x="8581007" y="978236"/>
            <a:ext cx="1008112" cy="257369"/>
          </a:xfrm>
          <a:prstGeom prst="borderCallout2">
            <a:avLst>
              <a:gd name="adj1" fmla="val 50004"/>
              <a:gd name="adj2" fmla="val -358"/>
              <a:gd name="adj3" fmla="val 49419"/>
              <a:gd name="adj4" fmla="val -20867"/>
              <a:gd name="adj5" fmla="val 682679"/>
              <a:gd name="adj6" fmla="val -176873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Recovered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0" t="15054" r="9525" b="34364"/>
          <a:stretch>
            <a:fillRect/>
          </a:stretch>
        </p:blipFill>
        <p:spPr bwMode="auto">
          <a:xfrm>
            <a:off x="272480" y="4400261"/>
            <a:ext cx="3828802" cy="168706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1106921"/>
            <a:ext cx="8568952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lvl="1">
              <a:spcAft>
                <a:spcPts val="600"/>
              </a:spcAft>
            </a:pPr>
            <a:r>
              <a:rPr lang="en-US" sz="1200" b="1" dirty="0" smtClean="0">
                <a:solidFill>
                  <a:schemeClr val="tx2"/>
                </a:solidFill>
              </a:rPr>
              <a:t>Frame</a:t>
            </a:r>
          </a:p>
          <a:p>
            <a:pPr marL="530225" lvl="1" indent="-171450">
              <a:spcAft>
                <a:spcPts val="600"/>
              </a:spcAft>
              <a:buFontTx/>
              <a:buChar char="-"/>
            </a:pPr>
            <a:r>
              <a:rPr lang="en-US" sz="1200" dirty="0" smtClean="0">
                <a:solidFill>
                  <a:schemeClr val="tx2"/>
                </a:solidFill>
                <a:sym typeface="Wingdings" panose="05000000000000000000" pitchFamily="2" charset="2"/>
              </a:rPr>
              <a:t>Partially </a:t>
            </a:r>
            <a:r>
              <a:rPr lang="en-US" sz="1200" dirty="0">
                <a:solidFill>
                  <a:schemeClr val="tx2"/>
                </a:solidFill>
                <a:sym typeface="Wingdings" panose="05000000000000000000" pitchFamily="2" charset="2"/>
              </a:rPr>
              <a:t>recovered from existing TCLD actuation system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358775" lvl="1">
              <a:spcAft>
                <a:spcPts val="600"/>
              </a:spcAft>
            </a:pPr>
            <a:r>
              <a:rPr lang="en-US" sz="1200" b="1" dirty="0" smtClean="0">
                <a:solidFill>
                  <a:schemeClr val="tx2"/>
                </a:solidFill>
              </a:rPr>
              <a:t>Movement</a:t>
            </a:r>
            <a:endParaRPr lang="en-US" sz="1200" b="1" dirty="0">
              <a:solidFill>
                <a:schemeClr val="tx2"/>
              </a:solidFill>
            </a:endParaRPr>
          </a:p>
          <a:p>
            <a:pPr marL="530225" lvl="1" indent="-171450">
              <a:spcAft>
                <a:spcPts val="600"/>
              </a:spcAft>
              <a:buFontTx/>
              <a:buChar char="-"/>
            </a:pPr>
            <a:r>
              <a:rPr lang="en-US" sz="1200" dirty="0" smtClean="0">
                <a:solidFill>
                  <a:schemeClr val="tx2"/>
                </a:solidFill>
              </a:rPr>
              <a:t>No </a:t>
            </a:r>
            <a:r>
              <a:rPr lang="en-US" sz="1200" dirty="0">
                <a:solidFill>
                  <a:schemeClr val="tx2"/>
                </a:solidFill>
              </a:rPr>
              <a:t>jaw tilting 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530225" lvl="1" indent="-171450">
              <a:spcAft>
                <a:spcPts val="600"/>
              </a:spcAft>
              <a:buFontTx/>
              <a:buChar char="-"/>
            </a:pPr>
            <a:r>
              <a:rPr lang="en-US" sz="1200" dirty="0" smtClean="0">
                <a:solidFill>
                  <a:schemeClr val="tx2"/>
                </a:solidFill>
              </a:rPr>
              <a:t>Stroke: 0 </a:t>
            </a:r>
            <a:r>
              <a:rPr lang="en-US" sz="12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25 mm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530225" lvl="1" indent="-171450">
              <a:spcAft>
                <a:spcPts val="600"/>
              </a:spcAft>
              <a:buFontTx/>
              <a:buChar char="-"/>
            </a:pPr>
            <a:r>
              <a:rPr lang="en-US" sz="1200" dirty="0" smtClean="0">
                <a:solidFill>
                  <a:schemeClr val="tx2"/>
                </a:solidFill>
              </a:rPr>
              <a:t>One step motor each jaw</a:t>
            </a:r>
          </a:p>
          <a:p>
            <a:pPr marL="530225" lvl="1" indent="-171450">
              <a:spcAft>
                <a:spcPts val="600"/>
              </a:spcAft>
              <a:buFontTx/>
              <a:buChar char="-"/>
            </a:pPr>
            <a:r>
              <a:rPr lang="en-US" sz="1200" dirty="0" smtClean="0">
                <a:solidFill>
                  <a:schemeClr val="tx2"/>
                </a:solidFill>
              </a:rPr>
              <a:t>Spring-back: </a:t>
            </a:r>
            <a:r>
              <a:rPr lang="en-US" sz="1200" dirty="0">
                <a:solidFill>
                  <a:schemeClr val="tx2"/>
                </a:solidFill>
              </a:rPr>
              <a:t>in case of </a:t>
            </a:r>
            <a:r>
              <a:rPr lang="en-US" sz="1200" dirty="0" smtClean="0">
                <a:solidFill>
                  <a:schemeClr val="tx2"/>
                </a:solidFill>
              </a:rPr>
              <a:t>electrical short-cut </a:t>
            </a:r>
            <a:r>
              <a:rPr lang="en-US" sz="1200" dirty="0">
                <a:solidFill>
                  <a:schemeClr val="tx2"/>
                </a:solidFill>
              </a:rPr>
              <a:t>the jaws must not </a:t>
            </a:r>
            <a:r>
              <a:rPr lang="en-US" sz="1200" dirty="0" smtClean="0">
                <a:solidFill>
                  <a:schemeClr val="tx2"/>
                </a:solidFill>
              </a:rPr>
              <a:t>go </a:t>
            </a:r>
            <a:r>
              <a:rPr lang="en-US" sz="1200" dirty="0">
                <a:solidFill>
                  <a:schemeClr val="tx2"/>
                </a:solidFill>
              </a:rPr>
              <a:t>in beam direction</a:t>
            </a:r>
          </a:p>
          <a:p>
            <a:pPr marL="358775" lvl="1">
              <a:spcAft>
                <a:spcPts val="600"/>
              </a:spcAft>
            </a:pPr>
            <a:r>
              <a:rPr lang="en-US" sz="1200" b="1" dirty="0" smtClean="0">
                <a:solidFill>
                  <a:schemeClr val="tx2"/>
                </a:solidFill>
              </a:rPr>
              <a:t>Instrumentation</a:t>
            </a:r>
            <a:endParaRPr lang="en-US" sz="1200" b="1" dirty="0">
              <a:solidFill>
                <a:schemeClr val="tx2"/>
              </a:solidFill>
            </a:endParaRPr>
          </a:p>
          <a:p>
            <a:pPr marL="530225" lvl="1" indent="-171450">
              <a:spcAft>
                <a:spcPts val="600"/>
              </a:spcAft>
              <a:buFontTx/>
              <a:buChar char="-"/>
            </a:pPr>
            <a:r>
              <a:rPr lang="en-US" sz="1200" dirty="0" smtClean="0">
                <a:solidFill>
                  <a:schemeClr val="tx2"/>
                </a:solidFill>
              </a:rPr>
              <a:t>3x </a:t>
            </a:r>
            <a:r>
              <a:rPr lang="en-US" sz="1200" dirty="0">
                <a:solidFill>
                  <a:schemeClr val="tx2"/>
                </a:solidFill>
              </a:rPr>
              <a:t>LVDT (</a:t>
            </a:r>
            <a:r>
              <a:rPr lang="en-US" sz="1200" dirty="0" smtClean="0">
                <a:solidFill>
                  <a:schemeClr val="tx2"/>
                </a:solidFill>
              </a:rPr>
              <a:t>1x </a:t>
            </a:r>
            <a:r>
              <a:rPr lang="en-US" sz="1200" dirty="0">
                <a:solidFill>
                  <a:schemeClr val="tx2"/>
                </a:solidFill>
              </a:rPr>
              <a:t>each </a:t>
            </a:r>
            <a:r>
              <a:rPr lang="en-US" sz="1200" dirty="0" smtClean="0">
                <a:solidFill>
                  <a:schemeClr val="tx2"/>
                </a:solidFill>
              </a:rPr>
              <a:t>jaw, 1x </a:t>
            </a:r>
            <a:r>
              <a:rPr lang="en-US" sz="1200" dirty="0">
                <a:solidFill>
                  <a:schemeClr val="tx2"/>
                </a:solidFill>
              </a:rPr>
              <a:t>anti-collision)</a:t>
            </a:r>
          </a:p>
          <a:p>
            <a:pPr marL="530225" lvl="1" indent="-171450">
              <a:spcAft>
                <a:spcPts val="600"/>
              </a:spcAft>
              <a:buFontTx/>
              <a:buChar char="-"/>
            </a:pPr>
            <a:r>
              <a:rPr lang="en-US" sz="1200" dirty="0" smtClean="0">
                <a:solidFill>
                  <a:schemeClr val="tx2"/>
                </a:solidFill>
              </a:rPr>
              <a:t>3x </a:t>
            </a:r>
            <a:r>
              <a:rPr lang="en-US" sz="1200" dirty="0">
                <a:solidFill>
                  <a:schemeClr val="tx2"/>
                </a:solidFill>
              </a:rPr>
              <a:t>switch assemblies (</a:t>
            </a:r>
            <a:r>
              <a:rPr lang="en-US" sz="1200" dirty="0" smtClean="0">
                <a:solidFill>
                  <a:schemeClr val="tx2"/>
                </a:solidFill>
              </a:rPr>
              <a:t>1x </a:t>
            </a:r>
            <a:r>
              <a:rPr lang="en-US" sz="1200" dirty="0">
                <a:solidFill>
                  <a:schemeClr val="tx2"/>
                </a:solidFill>
              </a:rPr>
              <a:t>each </a:t>
            </a:r>
            <a:r>
              <a:rPr lang="en-US" sz="1200" dirty="0" smtClean="0">
                <a:solidFill>
                  <a:schemeClr val="tx2"/>
                </a:solidFill>
              </a:rPr>
              <a:t>jaw, 1x </a:t>
            </a:r>
            <a:r>
              <a:rPr lang="en-US" sz="1200" dirty="0">
                <a:solidFill>
                  <a:schemeClr val="tx2"/>
                </a:solidFill>
              </a:rPr>
              <a:t>anti-collision)</a:t>
            </a:r>
          </a:p>
          <a:p>
            <a:pPr marL="358775" lvl="1">
              <a:spcAft>
                <a:spcPts val="600"/>
              </a:spcAft>
            </a:pPr>
            <a:r>
              <a:rPr lang="en-US" sz="1200" b="1" dirty="0" smtClean="0">
                <a:solidFill>
                  <a:schemeClr val="tx2"/>
                </a:solidFill>
              </a:rPr>
              <a:t>Alignment</a:t>
            </a:r>
            <a:endParaRPr lang="en-US" sz="1200" b="1" dirty="0">
              <a:solidFill>
                <a:schemeClr val="tx2"/>
              </a:solidFill>
            </a:endParaRPr>
          </a:p>
          <a:p>
            <a:pPr marL="530225" lvl="1" indent="-171450">
              <a:spcAft>
                <a:spcPts val="600"/>
              </a:spcAft>
              <a:buFontTx/>
              <a:buChar char="-"/>
            </a:pPr>
            <a:r>
              <a:rPr lang="en-US" sz="1200" dirty="0" smtClean="0">
                <a:solidFill>
                  <a:schemeClr val="tx2"/>
                </a:solidFill>
              </a:rPr>
              <a:t>Adjusting </a:t>
            </a:r>
            <a:r>
              <a:rPr lang="en-US" sz="1200" dirty="0">
                <a:solidFill>
                  <a:schemeClr val="tx2"/>
                </a:solidFill>
              </a:rPr>
              <a:t>assembly with 2x laser </a:t>
            </a:r>
            <a:r>
              <a:rPr lang="en-US" sz="1200" dirty="0" smtClean="0">
                <a:solidFill>
                  <a:schemeClr val="tx2"/>
                </a:solidFill>
              </a:rPr>
              <a:t>trackers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4" name="AutoShape 1"/>
          <p:cNvSpPr>
            <a:spLocks/>
          </p:cNvSpPr>
          <p:nvPr/>
        </p:nvSpPr>
        <p:spPr bwMode="auto">
          <a:xfrm>
            <a:off x="4520952" y="5849761"/>
            <a:ext cx="1635182" cy="257369"/>
          </a:xfrm>
          <a:prstGeom prst="borderCallout2">
            <a:avLst>
              <a:gd name="adj1" fmla="val 50004"/>
              <a:gd name="adj2" fmla="val 100124"/>
              <a:gd name="adj3" fmla="val 49419"/>
              <a:gd name="adj4" fmla="val 122866"/>
              <a:gd name="adj5" fmla="val -352692"/>
              <a:gd name="adj6" fmla="val 153696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To be changed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AutoShape 1"/>
          <p:cNvSpPr>
            <a:spLocks/>
          </p:cNvSpPr>
          <p:nvPr/>
        </p:nvSpPr>
        <p:spPr bwMode="auto">
          <a:xfrm>
            <a:off x="4520952" y="6154841"/>
            <a:ext cx="1635182" cy="257369"/>
          </a:xfrm>
          <a:prstGeom prst="borderCallout2">
            <a:avLst>
              <a:gd name="adj1" fmla="val 50004"/>
              <a:gd name="adj2" fmla="val 100124"/>
              <a:gd name="adj3" fmla="val 49419"/>
              <a:gd name="adj4" fmla="val 122866"/>
              <a:gd name="adj5" fmla="val -405430"/>
              <a:gd name="adj6" fmla="val 176413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To be changed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AutoShape 1"/>
          <p:cNvSpPr>
            <a:spLocks/>
          </p:cNvSpPr>
          <p:nvPr/>
        </p:nvSpPr>
        <p:spPr bwMode="auto">
          <a:xfrm>
            <a:off x="4520952" y="5288810"/>
            <a:ext cx="1635182" cy="257369"/>
          </a:xfrm>
          <a:prstGeom prst="borderCallout2">
            <a:avLst>
              <a:gd name="adj1" fmla="val 42"/>
              <a:gd name="adj2" fmla="val 51194"/>
              <a:gd name="adj3" fmla="val -92141"/>
              <a:gd name="adj4" fmla="val 51218"/>
              <a:gd name="adj5" fmla="val -391552"/>
              <a:gd name="adj6" fmla="val 85543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To be changed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AutoShape 1"/>
          <p:cNvSpPr>
            <a:spLocks/>
          </p:cNvSpPr>
          <p:nvPr/>
        </p:nvSpPr>
        <p:spPr bwMode="auto">
          <a:xfrm>
            <a:off x="8586191" y="1282869"/>
            <a:ext cx="1008112" cy="257369"/>
          </a:xfrm>
          <a:prstGeom prst="borderCallout2">
            <a:avLst>
              <a:gd name="adj1" fmla="val 50004"/>
              <a:gd name="adj2" fmla="val -358"/>
              <a:gd name="adj3" fmla="val 49419"/>
              <a:gd name="adj4" fmla="val -20867"/>
              <a:gd name="adj5" fmla="val 752071"/>
              <a:gd name="adj6" fmla="val -118057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Recovered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AutoShape 1"/>
          <p:cNvSpPr>
            <a:spLocks/>
          </p:cNvSpPr>
          <p:nvPr/>
        </p:nvSpPr>
        <p:spPr bwMode="auto">
          <a:xfrm>
            <a:off x="8568952" y="1628800"/>
            <a:ext cx="1008112" cy="257369"/>
          </a:xfrm>
          <a:prstGeom prst="borderCallout2">
            <a:avLst>
              <a:gd name="adj1" fmla="val 50004"/>
              <a:gd name="adj2" fmla="val -358"/>
              <a:gd name="adj3" fmla="val 49419"/>
              <a:gd name="adj4" fmla="val -20867"/>
              <a:gd name="adj5" fmla="val 777052"/>
              <a:gd name="adj6" fmla="val -81917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Recovered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5645" y="6087327"/>
            <a:ext cx="18122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lvl="1">
              <a:spcAft>
                <a:spcPts val="600"/>
              </a:spcAft>
            </a:pPr>
            <a:r>
              <a:rPr lang="en-US" sz="1200" b="1" dirty="0" smtClean="0">
                <a:solidFill>
                  <a:schemeClr val="tx2"/>
                </a:solidFill>
              </a:rPr>
              <a:t>Jaw actuation</a:t>
            </a:r>
          </a:p>
        </p:txBody>
      </p:sp>
    </p:spTree>
    <p:extLst>
      <p:ext uri="{BB962C8B-B14F-4D97-AF65-F5344CB8AC3E}">
        <p14:creationId xmlns:p14="http://schemas.microsoft.com/office/powerpoint/2010/main" val="3288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A   DISEGNI\Collimateur\TCLD collimator DS\SHORT TCLD\2013-10-16 presentation CWG\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21567" r="9786"/>
          <a:stretch/>
        </p:blipFill>
        <p:spPr bwMode="auto">
          <a:xfrm>
            <a:off x="3720516" y="2348880"/>
            <a:ext cx="6160545" cy="423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6720" y="71414"/>
            <a:ext cx="9239280" cy="609600"/>
          </a:xfrm>
          <a:prstGeom prst="rect">
            <a:avLst/>
          </a:prstGeom>
        </p:spPr>
        <p:txBody>
          <a:bodyPr rtlCol="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jaws</a:t>
            </a:r>
            <a:endParaRPr kumimoji="0" lang="en-US" sz="2800" b="1" i="0" u="none" strike="noStrike" kern="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AutoShape 1"/>
          <p:cNvSpPr>
            <a:spLocks/>
          </p:cNvSpPr>
          <p:nvPr/>
        </p:nvSpPr>
        <p:spPr bwMode="auto">
          <a:xfrm>
            <a:off x="8265368" y="5414497"/>
            <a:ext cx="1296144" cy="257369"/>
          </a:xfrm>
          <a:prstGeom prst="borderCallout2">
            <a:avLst>
              <a:gd name="adj1" fmla="val 50004"/>
              <a:gd name="adj2" fmla="val 516"/>
              <a:gd name="adj3" fmla="val 52195"/>
              <a:gd name="adj4" fmla="val -19993"/>
              <a:gd name="adj5" fmla="val -239061"/>
              <a:gd name="adj6" fmla="val -87637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BPM</a:t>
            </a:r>
            <a:r>
              <a:rPr kumimoji="0" lang="en-GB" sz="1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cables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AutoShape 1"/>
          <p:cNvSpPr>
            <a:spLocks/>
          </p:cNvSpPr>
          <p:nvPr/>
        </p:nvSpPr>
        <p:spPr bwMode="auto">
          <a:xfrm>
            <a:off x="1712640" y="6205293"/>
            <a:ext cx="1635182" cy="257369"/>
          </a:xfrm>
          <a:prstGeom prst="borderCallout2">
            <a:avLst>
              <a:gd name="adj1" fmla="val 50004"/>
              <a:gd name="adj2" fmla="val 100124"/>
              <a:gd name="adj3" fmla="val 49419"/>
              <a:gd name="adj4" fmla="val 122866"/>
              <a:gd name="adj5" fmla="val -193410"/>
              <a:gd name="adj6" fmla="val 149266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Extremity RF contacts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49851"/>
            <a:ext cx="8568952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lvl="1">
              <a:spcAft>
                <a:spcPts val="600"/>
              </a:spcAft>
            </a:pPr>
            <a:r>
              <a:rPr lang="en-US" sz="1200" b="1" dirty="0" smtClean="0">
                <a:solidFill>
                  <a:schemeClr val="tx2"/>
                </a:solidFill>
              </a:rPr>
              <a:t>General</a:t>
            </a:r>
            <a:endParaRPr lang="en-US" sz="1200" b="1" dirty="0">
              <a:solidFill>
                <a:schemeClr val="tx2"/>
              </a:solidFill>
            </a:endParaRPr>
          </a:p>
          <a:p>
            <a:pPr marL="530225" lvl="1" indent="-171450">
              <a:spcAft>
                <a:spcPts val="600"/>
              </a:spcAft>
              <a:buFontTx/>
              <a:buChar char="-"/>
            </a:pPr>
            <a:r>
              <a:rPr lang="en-US" sz="1200" dirty="0" smtClean="0">
                <a:solidFill>
                  <a:schemeClr val="tx2"/>
                </a:solidFill>
              </a:rPr>
              <a:t>Active length reduced by 200 mm (1000 </a:t>
            </a:r>
            <a:r>
              <a:rPr lang="en-US" sz="12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800 mm)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530225" lvl="1" indent="-171450">
              <a:spcAft>
                <a:spcPts val="600"/>
              </a:spcAft>
              <a:buFontTx/>
              <a:buChar char="-"/>
            </a:pPr>
            <a:r>
              <a:rPr lang="en-US" sz="1200" dirty="0" smtClean="0">
                <a:solidFill>
                  <a:schemeClr val="tx2"/>
                </a:solidFill>
              </a:rPr>
              <a:t>Brazed jaws</a:t>
            </a:r>
          </a:p>
          <a:p>
            <a:pPr marL="530225" lvl="1" indent="-171450">
              <a:spcAft>
                <a:spcPts val="600"/>
              </a:spcAft>
              <a:buFontTx/>
              <a:buChar char="-"/>
            </a:pPr>
            <a:r>
              <a:rPr lang="en-US" sz="1200" dirty="0" smtClean="0">
                <a:solidFill>
                  <a:schemeClr val="tx2"/>
                </a:solidFill>
              </a:rPr>
              <a:t>4x screwed tungsten blocs each jaw</a:t>
            </a:r>
          </a:p>
          <a:p>
            <a:pPr marL="530225" lvl="1" indent="-171450">
              <a:spcAft>
                <a:spcPts val="600"/>
              </a:spcAft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Tapering slopes 10°and 15</a:t>
            </a:r>
            <a:r>
              <a:rPr lang="en-US" sz="1200" dirty="0" smtClean="0">
                <a:solidFill>
                  <a:schemeClr val="tx2"/>
                </a:solidFill>
              </a:rPr>
              <a:t>°</a:t>
            </a:r>
          </a:p>
          <a:p>
            <a:pPr marL="530225" lvl="1" indent="-171450">
              <a:spcAft>
                <a:spcPts val="600"/>
              </a:spcAft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Cantilever jaws</a:t>
            </a:r>
          </a:p>
          <a:p>
            <a:pPr marL="358775" lvl="1">
              <a:spcAft>
                <a:spcPts val="600"/>
              </a:spcAft>
            </a:pPr>
            <a:r>
              <a:rPr lang="en-US" sz="1200" b="1" dirty="0" smtClean="0">
                <a:solidFill>
                  <a:schemeClr val="tx2"/>
                </a:solidFill>
              </a:rPr>
              <a:t>Cooling system</a:t>
            </a:r>
            <a:endParaRPr lang="en-US" sz="1200" dirty="0">
              <a:solidFill>
                <a:schemeClr val="tx2"/>
              </a:solidFill>
            </a:endParaRPr>
          </a:p>
          <a:p>
            <a:pPr marL="530225" lvl="1" indent="-171450">
              <a:spcAft>
                <a:spcPts val="600"/>
              </a:spcAft>
              <a:buFontTx/>
              <a:buChar char="-"/>
            </a:pPr>
            <a:r>
              <a:rPr lang="en-US" sz="1200" dirty="0" smtClean="0">
                <a:solidFill>
                  <a:schemeClr val="tx2"/>
                </a:solidFill>
              </a:rPr>
              <a:t>Square </a:t>
            </a:r>
            <a:r>
              <a:rPr lang="en-US" sz="1200" dirty="0">
                <a:solidFill>
                  <a:schemeClr val="tx2"/>
                </a:solidFill>
              </a:rPr>
              <a:t>pipes (9 mm edge, CuNi</a:t>
            </a:r>
            <a:r>
              <a:rPr lang="en-US" sz="1200" dirty="0" smtClean="0">
                <a:solidFill>
                  <a:schemeClr val="tx2"/>
                </a:solidFill>
              </a:rPr>
              <a:t>)</a:t>
            </a:r>
          </a:p>
          <a:p>
            <a:pPr marL="530225" lvl="1" indent="-171450">
              <a:spcAft>
                <a:spcPts val="600"/>
              </a:spcAft>
              <a:buFontTx/>
              <a:buChar char="-"/>
            </a:pPr>
            <a:r>
              <a:rPr lang="en-US" sz="1200" dirty="0" smtClean="0">
                <a:solidFill>
                  <a:schemeClr val="tx2"/>
                </a:solidFill>
              </a:rPr>
              <a:t>3x cooling </a:t>
            </a:r>
            <a:r>
              <a:rPr lang="en-US" sz="1200" dirty="0">
                <a:solidFill>
                  <a:schemeClr val="tx2"/>
                </a:solidFill>
              </a:rPr>
              <a:t>pipes in the central cross-section</a:t>
            </a:r>
            <a:endParaRPr lang="en-US" sz="1200" b="1" dirty="0" smtClean="0">
              <a:solidFill>
                <a:schemeClr val="tx2"/>
              </a:solidFill>
            </a:endParaRPr>
          </a:p>
          <a:p>
            <a:pPr marL="358775" lvl="1">
              <a:spcAft>
                <a:spcPts val="600"/>
              </a:spcAft>
            </a:pPr>
            <a:r>
              <a:rPr lang="en-US" sz="1200" b="1" dirty="0" smtClean="0">
                <a:solidFill>
                  <a:schemeClr val="tx2"/>
                </a:solidFill>
              </a:rPr>
              <a:t>Instrumentation</a:t>
            </a:r>
            <a:endParaRPr lang="en-US" sz="1200" b="1" dirty="0">
              <a:solidFill>
                <a:schemeClr val="tx2"/>
              </a:solidFill>
            </a:endParaRPr>
          </a:p>
          <a:p>
            <a:pPr marL="530225" lvl="1" indent="-171450">
              <a:spcAft>
                <a:spcPts val="600"/>
              </a:spcAft>
              <a:buFontTx/>
              <a:buChar char="-"/>
            </a:pPr>
            <a:r>
              <a:rPr lang="en-US" sz="1200" dirty="0" smtClean="0">
                <a:solidFill>
                  <a:schemeClr val="tx2"/>
                </a:solidFill>
              </a:rPr>
              <a:t>2x temperature probes (TP100) each jaw</a:t>
            </a:r>
            <a:endParaRPr lang="en-US" sz="1200" dirty="0">
              <a:solidFill>
                <a:schemeClr val="tx2"/>
              </a:solidFill>
            </a:endParaRPr>
          </a:p>
          <a:p>
            <a:pPr marL="530225" lvl="1" indent="-171450">
              <a:spcAft>
                <a:spcPts val="600"/>
              </a:spcAft>
              <a:buFontTx/>
              <a:buChar char="-"/>
            </a:pPr>
            <a:r>
              <a:rPr lang="en-US" sz="1200" dirty="0" smtClean="0">
                <a:solidFill>
                  <a:schemeClr val="tx2"/>
                </a:solidFill>
              </a:rPr>
              <a:t>2x Beam Position Monitor each jaw</a:t>
            </a:r>
          </a:p>
          <a:p>
            <a:pPr marL="530225" lvl="1" indent="-171450">
              <a:spcAft>
                <a:spcPts val="600"/>
              </a:spcAft>
              <a:buFontTx/>
              <a:buChar char="-"/>
            </a:pPr>
            <a:r>
              <a:rPr lang="en-US" sz="1200" dirty="0" smtClean="0">
                <a:solidFill>
                  <a:schemeClr val="tx2"/>
                </a:solidFill>
              </a:rPr>
              <a:t>BPM cables: same electrical length of TCTP </a:t>
            </a:r>
            <a:br>
              <a:rPr lang="en-US" sz="1200" dirty="0" smtClean="0">
                <a:solidFill>
                  <a:schemeClr val="tx2"/>
                </a:solidFill>
              </a:rPr>
            </a:br>
            <a:r>
              <a:rPr lang="en-US" sz="1200" dirty="0" smtClean="0">
                <a:solidFill>
                  <a:schemeClr val="tx2"/>
                </a:solidFill>
              </a:rPr>
              <a:t>with different shape</a:t>
            </a:r>
            <a:endParaRPr lang="en-US" sz="1200" dirty="0">
              <a:solidFill>
                <a:schemeClr val="tx2"/>
              </a:solidFill>
            </a:endParaRPr>
          </a:p>
          <a:p>
            <a:pPr marL="358775" lvl="1">
              <a:spcAft>
                <a:spcPts val="600"/>
              </a:spcAft>
            </a:pPr>
            <a:r>
              <a:rPr lang="en-US" sz="1200" b="1" dirty="0" smtClean="0">
                <a:solidFill>
                  <a:schemeClr val="tx2"/>
                </a:solidFill>
              </a:rPr>
              <a:t>RF system</a:t>
            </a:r>
            <a:endParaRPr lang="en-US" sz="1200" b="1" dirty="0">
              <a:solidFill>
                <a:schemeClr val="tx2"/>
              </a:solidFill>
            </a:endParaRPr>
          </a:p>
          <a:p>
            <a:pPr marL="530225" lvl="1" indent="-171450">
              <a:spcAft>
                <a:spcPts val="600"/>
              </a:spcAft>
              <a:buFontTx/>
              <a:buChar char="-"/>
            </a:pPr>
            <a:r>
              <a:rPr lang="en-US" sz="1200" dirty="0" smtClean="0">
                <a:solidFill>
                  <a:schemeClr val="tx2"/>
                </a:solidFill>
              </a:rPr>
              <a:t>Ferrite tiles + St. steel screens</a:t>
            </a:r>
          </a:p>
          <a:p>
            <a:pPr marL="358775" lvl="1">
              <a:spcAft>
                <a:spcPts val="600"/>
              </a:spcAft>
            </a:pPr>
            <a:r>
              <a:rPr lang="en-US" sz="1200" b="1" dirty="0" smtClean="0">
                <a:solidFill>
                  <a:schemeClr val="tx2"/>
                </a:solidFill>
              </a:rPr>
              <a:t>Vacuum tank based on </a:t>
            </a:r>
            <a:r>
              <a:rPr lang="en-US" sz="1200" b="1" dirty="0" err="1" smtClean="0">
                <a:solidFill>
                  <a:schemeClr val="tx2"/>
                </a:solidFill>
              </a:rPr>
              <a:t>Ph.II</a:t>
            </a:r>
            <a:r>
              <a:rPr lang="en-US" sz="1200" b="1" dirty="0" smtClean="0">
                <a:solidFill>
                  <a:schemeClr val="tx2"/>
                </a:solidFill>
              </a:rPr>
              <a:t> collimator</a:t>
            </a:r>
            <a:endParaRPr lang="en-US" sz="1200" b="1" dirty="0">
              <a:solidFill>
                <a:schemeClr val="tx2"/>
              </a:solidFill>
            </a:endParaRPr>
          </a:p>
          <a:p>
            <a:pPr marL="358775" lvl="1">
              <a:spcAft>
                <a:spcPts val="600"/>
              </a:spcAft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AutoShape 1"/>
          <p:cNvSpPr>
            <a:spLocks/>
          </p:cNvSpPr>
          <p:nvPr/>
        </p:nvSpPr>
        <p:spPr bwMode="auto">
          <a:xfrm>
            <a:off x="8265368" y="5792751"/>
            <a:ext cx="1296144" cy="257369"/>
          </a:xfrm>
          <a:prstGeom prst="borderCallout2">
            <a:avLst>
              <a:gd name="adj1" fmla="val 50004"/>
              <a:gd name="adj2" fmla="val 516"/>
              <a:gd name="adj3" fmla="val 52195"/>
              <a:gd name="adj4" fmla="val -19993"/>
              <a:gd name="adj5" fmla="val -71196"/>
              <a:gd name="adj6" fmla="val -254224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BPM</a:t>
            </a:r>
            <a:r>
              <a:rPr kumimoji="0" lang="en-GB" sz="1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6" name="Picture 2" descr="C:\A   DISEGNI\Collimateur\TCLD collimator DS\SHORT TCLD\2013-10-16 presentation CUSM\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3" t="53612" r="1724" b="32165"/>
          <a:stretch/>
        </p:blipFill>
        <p:spPr bwMode="auto">
          <a:xfrm>
            <a:off x="3939186" y="1173138"/>
            <a:ext cx="5743347" cy="57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A   DISEGNI\Collimateur\TCLD collimator DS\SHORT TCLD\2013-10-16 presentation CUSM\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t="42593" r="6733" b="47103"/>
          <a:stretch/>
        </p:blipFill>
        <p:spPr bwMode="auto">
          <a:xfrm>
            <a:off x="4354021" y="1572056"/>
            <a:ext cx="4913675" cy="35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5278640" y="2199225"/>
            <a:ext cx="3053034" cy="54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331674" y="1847874"/>
            <a:ext cx="0" cy="4145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407653" y="1922226"/>
            <a:ext cx="774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800 mm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5278640" y="1847875"/>
            <a:ext cx="2018" cy="4145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868557" y="1165652"/>
            <a:ext cx="388460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8763722" y="1055787"/>
            <a:ext cx="0" cy="2613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306829" y="888653"/>
            <a:ext cx="955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1000 mm</a:t>
            </a:r>
            <a:endParaRPr lang="en-GB" dirty="0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868557" y="1055787"/>
            <a:ext cx="8543" cy="2586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AutoShape 1"/>
          <p:cNvSpPr>
            <a:spLocks/>
          </p:cNvSpPr>
          <p:nvPr/>
        </p:nvSpPr>
        <p:spPr bwMode="auto">
          <a:xfrm>
            <a:off x="2530231" y="1332810"/>
            <a:ext cx="1296144" cy="257369"/>
          </a:xfrm>
          <a:prstGeom prst="borderCallout2">
            <a:avLst>
              <a:gd name="adj1" fmla="val 50004"/>
              <a:gd name="adj2" fmla="val 516"/>
              <a:gd name="adj3" fmla="val 47569"/>
              <a:gd name="adj4" fmla="val 262"/>
              <a:gd name="adj5" fmla="val 49753"/>
              <a:gd name="adj6" fmla="val 293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Old design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33" name="AutoShape 1"/>
          <p:cNvSpPr>
            <a:spLocks/>
          </p:cNvSpPr>
          <p:nvPr/>
        </p:nvSpPr>
        <p:spPr bwMode="auto">
          <a:xfrm>
            <a:off x="3052124" y="1621167"/>
            <a:ext cx="1296144" cy="257369"/>
          </a:xfrm>
          <a:prstGeom prst="borderCallout2">
            <a:avLst>
              <a:gd name="adj1" fmla="val 50004"/>
              <a:gd name="adj2" fmla="val 516"/>
              <a:gd name="adj3" fmla="val 48494"/>
              <a:gd name="adj4" fmla="val 262"/>
              <a:gd name="adj5" fmla="val 50678"/>
              <a:gd name="adj6" fmla="val 293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New design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A   DISEGNI\Collimateur\TCLD collimator DS\SHORT TCLD\2013-10-16 presentation CWG\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31439" b="10153"/>
          <a:stretch/>
        </p:blipFill>
        <p:spPr bwMode="auto">
          <a:xfrm>
            <a:off x="1679251" y="1820968"/>
            <a:ext cx="7553559" cy="309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6720" y="71414"/>
            <a:ext cx="9239280" cy="609600"/>
          </a:xfrm>
          <a:prstGeom prst="rect">
            <a:avLst/>
          </a:prstGeom>
        </p:spPr>
        <p:txBody>
          <a:bodyPr rtlCol="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Jaw details</a:t>
            </a:r>
            <a:endParaRPr kumimoji="0" lang="en-US" sz="2800" b="1" i="0" u="none" strike="noStrike" kern="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AutoShape 1"/>
          <p:cNvSpPr>
            <a:spLocks/>
          </p:cNvSpPr>
          <p:nvPr/>
        </p:nvSpPr>
        <p:spPr bwMode="auto">
          <a:xfrm>
            <a:off x="6537175" y="4893996"/>
            <a:ext cx="1635182" cy="257369"/>
          </a:xfrm>
          <a:prstGeom prst="borderCallout2">
            <a:avLst>
              <a:gd name="adj1" fmla="val 50004"/>
              <a:gd name="adj2" fmla="val 516"/>
              <a:gd name="adj3" fmla="val 52195"/>
              <a:gd name="adj4" fmla="val -19993"/>
              <a:gd name="adj5" fmla="val -468375"/>
              <a:gd name="adj6" fmla="val -90378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Tungsten blocs</a:t>
            </a:r>
          </a:p>
        </p:txBody>
      </p:sp>
      <p:sp>
        <p:nvSpPr>
          <p:cNvPr id="11" name="AutoShape 1"/>
          <p:cNvSpPr>
            <a:spLocks/>
          </p:cNvSpPr>
          <p:nvPr/>
        </p:nvSpPr>
        <p:spPr bwMode="auto">
          <a:xfrm>
            <a:off x="6537175" y="5273155"/>
            <a:ext cx="1635182" cy="257369"/>
          </a:xfrm>
          <a:prstGeom prst="borderCallout2">
            <a:avLst>
              <a:gd name="adj1" fmla="val 50004"/>
              <a:gd name="adj2" fmla="val 516"/>
              <a:gd name="adj3" fmla="val 52195"/>
              <a:gd name="adj4" fmla="val -19993"/>
              <a:gd name="adj5" fmla="val -496132"/>
              <a:gd name="adj6" fmla="val -94747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F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errite tiles</a:t>
            </a:r>
          </a:p>
        </p:txBody>
      </p:sp>
      <p:sp>
        <p:nvSpPr>
          <p:cNvPr id="12" name="AutoShape 1"/>
          <p:cNvSpPr>
            <a:spLocks/>
          </p:cNvSpPr>
          <p:nvPr/>
        </p:nvSpPr>
        <p:spPr bwMode="auto">
          <a:xfrm>
            <a:off x="5601072" y="1579752"/>
            <a:ext cx="1635182" cy="257369"/>
          </a:xfrm>
          <a:prstGeom prst="borderCallout2">
            <a:avLst>
              <a:gd name="adj1" fmla="val 50004"/>
              <a:gd name="adj2" fmla="val 516"/>
              <a:gd name="adj3" fmla="val 52195"/>
              <a:gd name="adj4" fmla="val -19993"/>
              <a:gd name="adj5" fmla="val 456056"/>
              <a:gd name="adj6" fmla="val -47416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F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errite tiles</a:t>
            </a:r>
          </a:p>
        </p:txBody>
      </p:sp>
      <p:sp>
        <p:nvSpPr>
          <p:cNvPr id="13" name="AutoShape 1"/>
          <p:cNvSpPr>
            <a:spLocks/>
          </p:cNvSpPr>
          <p:nvPr/>
        </p:nvSpPr>
        <p:spPr bwMode="auto">
          <a:xfrm>
            <a:off x="1679251" y="1471266"/>
            <a:ext cx="1635182" cy="442035"/>
          </a:xfrm>
          <a:prstGeom prst="borderCallout2">
            <a:avLst>
              <a:gd name="adj1" fmla="val 50004"/>
              <a:gd name="adj2" fmla="val 100124"/>
              <a:gd name="adj3" fmla="val 49419"/>
              <a:gd name="adj4" fmla="val 122866"/>
              <a:gd name="adj5" fmla="val 259167"/>
              <a:gd name="adj6" fmla="val 153137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RF screens</a:t>
            </a:r>
            <a:b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1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St. Steel</a:t>
            </a:r>
          </a:p>
        </p:txBody>
      </p:sp>
      <p:sp>
        <p:nvSpPr>
          <p:cNvPr id="14" name="AutoShape 1"/>
          <p:cNvSpPr>
            <a:spLocks/>
          </p:cNvSpPr>
          <p:nvPr/>
        </p:nvSpPr>
        <p:spPr bwMode="auto">
          <a:xfrm>
            <a:off x="1689591" y="4997182"/>
            <a:ext cx="1635182" cy="442035"/>
          </a:xfrm>
          <a:prstGeom prst="borderCallout2">
            <a:avLst>
              <a:gd name="adj1" fmla="val 50004"/>
              <a:gd name="adj2" fmla="val 100124"/>
              <a:gd name="adj3" fmla="val 49419"/>
              <a:gd name="adj4" fmla="val 122866"/>
              <a:gd name="adj5" fmla="val -192304"/>
              <a:gd name="adj6" fmla="val 156148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RF screens</a:t>
            </a:r>
            <a:b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1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St. Steel</a:t>
            </a:r>
          </a:p>
        </p:txBody>
      </p:sp>
      <p:sp>
        <p:nvSpPr>
          <p:cNvPr id="15" name="AutoShape 1"/>
          <p:cNvSpPr>
            <a:spLocks/>
          </p:cNvSpPr>
          <p:nvPr/>
        </p:nvSpPr>
        <p:spPr bwMode="auto">
          <a:xfrm>
            <a:off x="255582" y="4221088"/>
            <a:ext cx="1635182" cy="442035"/>
          </a:xfrm>
          <a:prstGeom prst="borderCallout2">
            <a:avLst>
              <a:gd name="adj1" fmla="val 50004"/>
              <a:gd name="adj2" fmla="val 100124"/>
              <a:gd name="adj3" fmla="val 49419"/>
              <a:gd name="adj4" fmla="val 122866"/>
              <a:gd name="adj5" fmla="val -109219"/>
              <a:gd name="adj6" fmla="val 173785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Bloc Support</a:t>
            </a:r>
            <a:b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12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Glidcop</a:t>
            </a:r>
            <a:endParaRPr kumimoji="0" lang="en-GB" sz="1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AutoShape 1"/>
          <p:cNvSpPr>
            <a:spLocks/>
          </p:cNvSpPr>
          <p:nvPr/>
        </p:nvSpPr>
        <p:spPr bwMode="auto">
          <a:xfrm>
            <a:off x="255582" y="3655362"/>
            <a:ext cx="1635182" cy="442035"/>
          </a:xfrm>
          <a:prstGeom prst="borderCallout2">
            <a:avLst>
              <a:gd name="adj1" fmla="val 50004"/>
              <a:gd name="adj2" fmla="val 100124"/>
              <a:gd name="adj3" fmla="val 49419"/>
              <a:gd name="adj4" fmla="val 122866"/>
              <a:gd name="adj5" fmla="val -51367"/>
              <a:gd name="adj6" fmla="val 147115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Back stiffener</a:t>
            </a:r>
            <a:b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12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Glidcop</a:t>
            </a:r>
            <a:endParaRPr kumimoji="0" lang="en-GB" sz="1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AutoShape 1"/>
          <p:cNvSpPr>
            <a:spLocks/>
          </p:cNvSpPr>
          <p:nvPr/>
        </p:nvSpPr>
        <p:spPr bwMode="auto">
          <a:xfrm>
            <a:off x="5601072" y="1052736"/>
            <a:ext cx="1635182" cy="257369"/>
          </a:xfrm>
          <a:prstGeom prst="borderCallout2">
            <a:avLst>
              <a:gd name="adj1" fmla="val 50004"/>
              <a:gd name="adj2" fmla="val 100124"/>
              <a:gd name="adj3" fmla="val 49419"/>
              <a:gd name="adj4" fmla="val 122866"/>
              <a:gd name="adj5" fmla="val 806860"/>
              <a:gd name="adj6" fmla="val 184539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Tank axis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AutoShape 1"/>
          <p:cNvSpPr>
            <a:spLocks/>
          </p:cNvSpPr>
          <p:nvPr/>
        </p:nvSpPr>
        <p:spPr bwMode="auto">
          <a:xfrm>
            <a:off x="255582" y="3150003"/>
            <a:ext cx="1635182" cy="442035"/>
          </a:xfrm>
          <a:prstGeom prst="borderCallout2">
            <a:avLst>
              <a:gd name="adj1" fmla="val 50004"/>
              <a:gd name="adj2" fmla="val 100124"/>
              <a:gd name="adj3" fmla="val 49419"/>
              <a:gd name="adj4" fmla="val 122866"/>
              <a:gd name="adj5" fmla="val -21763"/>
              <a:gd name="adj6" fmla="val 155288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Cooling pipes </a:t>
            </a:r>
            <a:b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12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CuNi</a:t>
            </a:r>
            <a:endParaRPr kumimoji="0" lang="en-GB" sz="1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9705528" y="2852937"/>
            <a:ext cx="0" cy="10361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 rot="16200000">
            <a:off x="9241995" y="3043203"/>
            <a:ext cx="744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40</a:t>
            </a:r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662579" y="2857475"/>
            <a:ext cx="411495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5646167" y="3889106"/>
            <a:ext cx="411495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55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A   DISEGNI\Collimateur\TCLD collimator DS\SHORT TCLD\2013-10-16 presentation CWG\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9975" r="14345" b="16181"/>
          <a:stretch/>
        </p:blipFill>
        <p:spPr bwMode="auto">
          <a:xfrm>
            <a:off x="558127" y="1074667"/>
            <a:ext cx="8283720" cy="482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6720" y="71414"/>
            <a:ext cx="9239280" cy="609600"/>
          </a:xfrm>
          <a:prstGeom prst="rect">
            <a:avLst/>
          </a:prstGeom>
        </p:spPr>
        <p:txBody>
          <a:bodyPr rtlCol="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Jaw details</a:t>
            </a:r>
            <a:endParaRPr kumimoji="0" lang="en-US" sz="2800" b="1" i="0" u="none" strike="noStrike" kern="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AutoShape 1"/>
          <p:cNvSpPr>
            <a:spLocks/>
          </p:cNvSpPr>
          <p:nvPr/>
        </p:nvSpPr>
        <p:spPr bwMode="auto">
          <a:xfrm>
            <a:off x="5727326" y="5589240"/>
            <a:ext cx="1635182" cy="257369"/>
          </a:xfrm>
          <a:prstGeom prst="borderCallout2">
            <a:avLst>
              <a:gd name="adj1" fmla="val 50004"/>
              <a:gd name="adj2" fmla="val 516"/>
              <a:gd name="adj3" fmla="val 52195"/>
              <a:gd name="adj4" fmla="val -19993"/>
              <a:gd name="adj5" fmla="val -594093"/>
              <a:gd name="adj6" fmla="val -132104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BPM</a:t>
            </a:r>
          </a:p>
        </p:txBody>
      </p:sp>
      <p:sp>
        <p:nvSpPr>
          <p:cNvPr id="11" name="AutoShape 1"/>
          <p:cNvSpPr>
            <a:spLocks/>
          </p:cNvSpPr>
          <p:nvPr/>
        </p:nvSpPr>
        <p:spPr bwMode="auto">
          <a:xfrm>
            <a:off x="5727326" y="5968399"/>
            <a:ext cx="1961978" cy="257369"/>
          </a:xfrm>
          <a:prstGeom prst="borderCallout2">
            <a:avLst>
              <a:gd name="adj1" fmla="val 50004"/>
              <a:gd name="adj2" fmla="val 516"/>
              <a:gd name="adj3" fmla="val 52195"/>
              <a:gd name="adj4" fmla="val -19993"/>
              <a:gd name="adj5" fmla="val -695640"/>
              <a:gd name="adj6" fmla="val -136971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Tapering slope  : 10° 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AutoShape 1"/>
          <p:cNvSpPr>
            <a:spLocks/>
          </p:cNvSpPr>
          <p:nvPr/>
        </p:nvSpPr>
        <p:spPr bwMode="auto">
          <a:xfrm>
            <a:off x="1208584" y="1700808"/>
            <a:ext cx="1635182" cy="442035"/>
          </a:xfrm>
          <a:prstGeom prst="borderCallout2">
            <a:avLst>
              <a:gd name="adj1" fmla="val 50004"/>
              <a:gd name="adj2" fmla="val 100124"/>
              <a:gd name="adj3" fmla="val 49419"/>
              <a:gd name="adj4" fmla="val 122866"/>
              <a:gd name="adj5" fmla="val 344969"/>
              <a:gd name="adj6" fmla="val 190130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RF screen</a:t>
            </a:r>
            <a:b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1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St. Steel</a:t>
            </a:r>
          </a:p>
        </p:txBody>
      </p:sp>
      <p:sp>
        <p:nvSpPr>
          <p:cNvPr id="18" name="AutoShape 1"/>
          <p:cNvSpPr>
            <a:spLocks/>
          </p:cNvSpPr>
          <p:nvPr/>
        </p:nvSpPr>
        <p:spPr bwMode="auto">
          <a:xfrm>
            <a:off x="5727326" y="5229200"/>
            <a:ext cx="1961978" cy="257369"/>
          </a:xfrm>
          <a:prstGeom prst="borderCallout2">
            <a:avLst>
              <a:gd name="adj1" fmla="val 50004"/>
              <a:gd name="adj2" fmla="val 516"/>
              <a:gd name="adj3" fmla="val 52195"/>
              <a:gd name="adj4" fmla="val -19993"/>
              <a:gd name="adj5" fmla="val -490667"/>
              <a:gd name="adj6" fmla="val -83195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Tapering slope  : 15° 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AutoShape 1"/>
          <p:cNvSpPr>
            <a:spLocks/>
          </p:cNvSpPr>
          <p:nvPr/>
        </p:nvSpPr>
        <p:spPr bwMode="auto">
          <a:xfrm>
            <a:off x="1208584" y="2281796"/>
            <a:ext cx="1635182" cy="442035"/>
          </a:xfrm>
          <a:prstGeom prst="borderCallout2">
            <a:avLst>
              <a:gd name="adj1" fmla="val 50004"/>
              <a:gd name="adj2" fmla="val 100124"/>
              <a:gd name="adj3" fmla="val 49419"/>
              <a:gd name="adj4" fmla="val 122866"/>
              <a:gd name="adj5" fmla="val 276267"/>
              <a:gd name="adj6" fmla="val 151847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Screen RF contact</a:t>
            </a:r>
            <a:b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lang="en-GB" sz="1200" dirty="0" err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CuBe</a:t>
            </a:r>
            <a:r>
              <a:rPr lang="en-GB" sz="120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GB" sz="12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C17410</a:t>
            </a:r>
            <a:endParaRPr lang="en-GB" sz="1200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AutoShape 1"/>
          <p:cNvSpPr>
            <a:spLocks/>
          </p:cNvSpPr>
          <p:nvPr/>
        </p:nvSpPr>
        <p:spPr bwMode="auto">
          <a:xfrm>
            <a:off x="3064805" y="5906676"/>
            <a:ext cx="1635182" cy="442035"/>
          </a:xfrm>
          <a:prstGeom prst="borderCallout2">
            <a:avLst>
              <a:gd name="adj1" fmla="val 50004"/>
              <a:gd name="adj2" fmla="val 516"/>
              <a:gd name="adj3" fmla="val 52195"/>
              <a:gd name="adj4" fmla="val -19993"/>
              <a:gd name="adj5" fmla="val -285105"/>
              <a:gd name="adj6" fmla="val -89948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Extremity RF contact</a:t>
            </a:r>
            <a:r>
              <a:rPr lang="en-GB" sz="12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en-GB" sz="12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</a:br>
            <a:r>
              <a:rPr lang="en-GB" sz="1200" dirty="0" err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CuBe</a:t>
            </a:r>
            <a:r>
              <a:rPr lang="en-GB" sz="12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sz="1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C17410</a:t>
            </a:r>
          </a:p>
        </p:txBody>
      </p:sp>
      <p:sp>
        <p:nvSpPr>
          <p:cNvPr id="23" name="AutoShape 1"/>
          <p:cNvSpPr>
            <a:spLocks/>
          </p:cNvSpPr>
          <p:nvPr/>
        </p:nvSpPr>
        <p:spPr bwMode="auto">
          <a:xfrm>
            <a:off x="7545288" y="1092914"/>
            <a:ext cx="1635182" cy="442035"/>
          </a:xfrm>
          <a:prstGeom prst="borderCallout2">
            <a:avLst>
              <a:gd name="adj1" fmla="val 50004"/>
              <a:gd name="adj2" fmla="val 516"/>
              <a:gd name="adj3" fmla="val 52195"/>
              <a:gd name="adj4" fmla="val -19993"/>
              <a:gd name="adj5" fmla="val 667573"/>
              <a:gd name="adj6" fmla="val -74462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spcAft>
                <a:spcPts val="0"/>
              </a:spcAft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RF contact</a:t>
            </a:r>
            <a:b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lang="en-GB" sz="1200" dirty="0" err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CuBe</a:t>
            </a:r>
            <a:r>
              <a:rPr lang="en-GB" sz="120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C17410</a:t>
            </a:r>
            <a:endParaRPr kumimoji="0" lang="en-GB" sz="1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AutoShape 1"/>
          <p:cNvSpPr>
            <a:spLocks/>
          </p:cNvSpPr>
          <p:nvPr/>
        </p:nvSpPr>
        <p:spPr bwMode="auto">
          <a:xfrm>
            <a:off x="1208584" y="1185247"/>
            <a:ext cx="1635182" cy="442035"/>
          </a:xfrm>
          <a:prstGeom prst="borderCallout2">
            <a:avLst>
              <a:gd name="adj1" fmla="val 50004"/>
              <a:gd name="adj2" fmla="val 100124"/>
              <a:gd name="adj3" fmla="val 49419"/>
              <a:gd name="adj4" fmla="val 122866"/>
              <a:gd name="adj5" fmla="val 401975"/>
              <a:gd name="adj6" fmla="val 267558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Screen RF contact</a:t>
            </a:r>
            <a:b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lang="en-GB" sz="1200" dirty="0" err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CuBe</a:t>
            </a:r>
            <a:r>
              <a:rPr lang="en-GB" sz="120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GB" sz="12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C17410</a:t>
            </a:r>
            <a:endParaRPr lang="en-GB" sz="1200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A   DISEGNI\Collimateur\TCLD collimator DS\SHORT TCLD\2013-10-16 presentation CWG\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0" r="9510" b="8261"/>
          <a:stretch/>
        </p:blipFill>
        <p:spPr bwMode="auto">
          <a:xfrm>
            <a:off x="848544" y="1770108"/>
            <a:ext cx="8640960" cy="444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6720" y="71414"/>
            <a:ext cx="9239280" cy="609600"/>
          </a:xfrm>
          <a:prstGeom prst="rect">
            <a:avLst/>
          </a:prstGeom>
        </p:spPr>
        <p:txBody>
          <a:bodyPr rtlCol="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Jaw details</a:t>
            </a:r>
            <a:endParaRPr kumimoji="0" lang="en-US" sz="2800" b="1" i="0" u="none" strike="noStrike" kern="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AutoShape 1"/>
          <p:cNvSpPr>
            <a:spLocks/>
          </p:cNvSpPr>
          <p:nvPr/>
        </p:nvSpPr>
        <p:spPr bwMode="auto">
          <a:xfrm>
            <a:off x="2339710" y="5445224"/>
            <a:ext cx="1635182" cy="257369"/>
          </a:xfrm>
          <a:prstGeom prst="borderCallout2">
            <a:avLst>
              <a:gd name="adj1" fmla="val 50004"/>
              <a:gd name="adj2" fmla="val 100124"/>
              <a:gd name="adj3" fmla="val 49419"/>
              <a:gd name="adj4" fmla="val 122866"/>
              <a:gd name="adj5" fmla="val -556897"/>
              <a:gd name="adj6" fmla="val 205185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Ferrite tiles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AutoShape 1"/>
          <p:cNvSpPr>
            <a:spLocks/>
          </p:cNvSpPr>
          <p:nvPr/>
        </p:nvSpPr>
        <p:spPr bwMode="auto">
          <a:xfrm>
            <a:off x="704528" y="5013176"/>
            <a:ext cx="1635182" cy="257369"/>
          </a:xfrm>
          <a:prstGeom prst="borderCallout2">
            <a:avLst>
              <a:gd name="adj1" fmla="val 50004"/>
              <a:gd name="adj2" fmla="val 100124"/>
              <a:gd name="adj3" fmla="val 49419"/>
              <a:gd name="adj4" fmla="val 122866"/>
              <a:gd name="adj5" fmla="val -362855"/>
              <a:gd name="adj6" fmla="val 165181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Tungsten blocs</a:t>
            </a:r>
          </a:p>
        </p:txBody>
      </p:sp>
      <p:sp>
        <p:nvSpPr>
          <p:cNvPr id="8" name="AutoShape 1"/>
          <p:cNvSpPr>
            <a:spLocks/>
          </p:cNvSpPr>
          <p:nvPr/>
        </p:nvSpPr>
        <p:spPr bwMode="auto">
          <a:xfrm>
            <a:off x="2340636" y="5445224"/>
            <a:ext cx="1635182" cy="257369"/>
          </a:xfrm>
          <a:prstGeom prst="borderCallout2">
            <a:avLst>
              <a:gd name="adj1" fmla="val 50004"/>
              <a:gd name="adj2" fmla="val 100124"/>
              <a:gd name="adj3" fmla="val 49419"/>
              <a:gd name="adj4" fmla="val 122866"/>
              <a:gd name="adj5" fmla="val -119620"/>
              <a:gd name="adj6" fmla="val 205615"/>
            </a:avLst>
          </a:prstGeom>
          <a:ln w="15875">
            <a:solidFill>
              <a:srgbClr val="3366C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Ferrite tiles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late6">
      <a:majorFont>
        <a:latin typeface="Arial"/>
        <a:ea typeface="ＭＳ Ｐゴシック"/>
        <a:cs typeface="ＭＳ Ｐゴシック"/>
      </a:majorFont>
      <a:minorFont>
        <a:latin typeface="Optima Medium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Template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Powerpoint_presentation</Template>
  <TotalTime>21316</TotalTime>
  <Words>391</Words>
  <Application>Microsoft Office PowerPoint</Application>
  <PresentationFormat>A4 Paper (210x297 mm)</PresentationFormat>
  <Paragraphs>153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Powerpoint_presentation</vt:lpstr>
      <vt:lpstr>Updated Design of TCLD whit reduced jaw length     Collimation Upgrade Specification meeting 18-10-2013   L. GENTINI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Author  Date</dc:title>
  <dc:creator>Alessandro Bertarelli</dc:creator>
  <cp:lastModifiedBy>Luca Gentini</cp:lastModifiedBy>
  <cp:revision>1087</cp:revision>
  <dcterms:created xsi:type="dcterms:W3CDTF">2009-09-14T15:56:01Z</dcterms:created>
  <dcterms:modified xsi:type="dcterms:W3CDTF">2013-10-18T13:38:46Z</dcterms:modified>
</cp:coreProperties>
</file>