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70" r:id="rId4"/>
    <p:sldId id="267" r:id="rId5"/>
    <p:sldId id="264" r:id="rId6"/>
    <p:sldId id="283" r:id="rId7"/>
    <p:sldId id="263" r:id="rId8"/>
    <p:sldId id="282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144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FEAA9-C327-4CBA-91A2-D692AEF187D5}" type="datetimeFigureOut">
              <a:rPr lang="en-GB" smtClean="0"/>
              <a:pPr/>
              <a:t>9/20/13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2EF53-9050-4DF2-888C-8E65C18F91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618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Accelerators </a:t>
            </a:r>
            <a:r>
              <a:rPr lang="en-GB" dirty="0" smtClean="0"/>
              <a:t>as for the CERN projects of LIU and HL-LHC, and other projects such as FAIR or future neutrino facilities.</a:t>
            </a:r>
          </a:p>
          <a:p>
            <a:r>
              <a:rPr lang="en-GB" dirty="0" err="1" smtClean="0"/>
              <a:t>Contesto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L’hc</a:t>
            </a:r>
            <a:r>
              <a:rPr lang="en-GB" dirty="0" smtClean="0"/>
              <a:t>: challenges</a:t>
            </a:r>
            <a:r>
              <a:rPr lang="en-GB" baseline="0" dirty="0" smtClean="0"/>
              <a:t> 500MJ + 10e16p/y in ir7 irradiation</a:t>
            </a:r>
          </a:p>
          <a:p>
            <a:r>
              <a:rPr lang="en-GB" baseline="0" dirty="0" smtClean="0"/>
              <a:t>In 2012-13 tight collimator setting (cleaning </a:t>
            </a:r>
            <a:r>
              <a:rPr lang="en-GB" baseline="0" dirty="0" err="1" smtClean="0"/>
              <a:t>ineff</a:t>
            </a:r>
            <a:r>
              <a:rPr lang="en-GB" baseline="0" dirty="0" smtClean="0"/>
              <a:t> 1E-5 in most cold apertures of LHC) required to reach smaller beta* caused shorter beam lifetime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2EF53-9050-4DF2-888C-8E65C18F91D6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Accelerators </a:t>
            </a:r>
            <a:r>
              <a:rPr lang="en-GB" dirty="0" smtClean="0"/>
              <a:t>as for the CERN projects of LIU and HL-LHC, and other projects such as FAIR or future neutrino facilities.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2EF53-9050-4DF2-888C-8E65C18F91D6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2EF53-9050-4DF2-888C-8E65C18F91D6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2EF53-9050-4DF2-888C-8E65C18F91D6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2EF53-9050-4DF2-888C-8E65C18F91D6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051" name="Picture 3" descr="\\cern.ch\dfs\Users\a\ASZEBERE\Documents\DG-EU\eu flags\FP7-Capacities\colour\FP7-cap-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0999"/>
            <a:ext cx="11241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2327"/>
            <a:ext cx="9144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\\cern.ch\dfs\Users\a\ASZEBERE\Documents\DG-EU\eu flags\eu flag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32" y="6324600"/>
            <a:ext cx="458788" cy="31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ooter Placeholder 4"/>
          <p:cNvSpPr txBox="1">
            <a:spLocks/>
          </p:cNvSpPr>
          <p:nvPr userDrawn="1"/>
        </p:nvSpPr>
        <p:spPr>
          <a:xfrm>
            <a:off x="1066800" y="6389181"/>
            <a:ext cx="7543800" cy="1825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EuCARD-2 is co-funded by the partners and the European Commission under Capacities 7th Framework Programme, Grant Agreement 312453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020762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26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\\cern.ch\dfs\Users\a\ASZEBERE\Documents\DG-EU\EuCARD2\EuCARD2-logo-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76200"/>
            <a:ext cx="2514600" cy="177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5.png"/><Relationship Id="rId14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jpe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5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jpeg"/><Relationship Id="rId9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1.png"/><Relationship Id="rId5" Type="http://schemas.openxmlformats.org/officeDocument/2006/relationships/image" Target="../media/image12.jpe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adiation_material_science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EuCARD</a:t>
            </a:r>
            <a:r>
              <a:rPr lang="en-GB" baseline="30000" dirty="0" smtClean="0"/>
              <a:t>2 </a:t>
            </a:r>
            <a:r>
              <a:rPr lang="en-GB" dirty="0" err="1" smtClean="0"/>
              <a:t>ColMat</a:t>
            </a:r>
            <a:r>
              <a:rPr lang="en-GB" dirty="0" smtClean="0"/>
              <a:t>-HDED </a:t>
            </a:r>
            <a:r>
              <a:rPr lang="en-US" dirty="0" smtClean="0"/>
              <a:t>kick</a:t>
            </a:r>
            <a:r>
              <a:rPr lang="en-US" dirty="0"/>
              <a:t>-off meeting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Adriana </a:t>
            </a:r>
            <a:r>
              <a:rPr lang="en-GB" dirty="0" smtClean="0"/>
              <a:t>Rossi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66800" y="6370637"/>
            <a:ext cx="7543800" cy="1825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 descr="ColMat-HDED-LOGO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5528505"/>
            <a:ext cx="2732528" cy="872295"/>
          </a:xfrm>
          <a:prstGeom prst="rect">
            <a:avLst/>
          </a:prstGeom>
        </p:spPr>
      </p:pic>
      <p:pic>
        <p:nvPicPr>
          <p:cNvPr id="6" name="Picture 5" descr="lcoll_logo3_smal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707791"/>
            <a:ext cx="1524000" cy="161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25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6096000" cy="1020762"/>
          </a:xfr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prstClr val="white"/>
              </a:gs>
            </a:gsLst>
            <a:path path="rect">
              <a:fillToRect l="100000" t="100000"/>
            </a:path>
            <a:tileRect r="-100000" b="-100000"/>
          </a:gradFill>
          <a:effectLst/>
        </p:spPr>
        <p:txBody>
          <a:bodyPr/>
          <a:lstStyle/>
          <a:p>
            <a:r>
              <a:rPr lang="en-US" dirty="0" err="1" smtClean="0"/>
              <a:t>ColMat</a:t>
            </a:r>
            <a:r>
              <a:rPr lang="en-US" dirty="0" smtClean="0"/>
              <a:t>-HDED</a:t>
            </a:r>
            <a:br>
              <a:rPr lang="en-US" dirty="0" smtClean="0"/>
            </a:br>
            <a:r>
              <a:rPr lang="en-US" sz="1800" dirty="0" smtClean="0"/>
              <a:t>(Collimator Materials for fast High Density Energy Deposition)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A.Rossi</a:t>
            </a:r>
            <a:r>
              <a:rPr lang="en-US" dirty="0" smtClean="0"/>
              <a:t> 		       EuCARD</a:t>
            </a:r>
            <a:r>
              <a:rPr lang="en-US" baseline="30000" dirty="0" smtClean="0"/>
              <a:t>2</a:t>
            </a:r>
            <a:r>
              <a:rPr lang="en-US" dirty="0" smtClean="0"/>
              <a:t> Kick off meeting June 2013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Accelerator performance with ever increasing beam brightness and stored energies pushes material requirements for collimators into more challenging grounds.</a:t>
            </a:r>
          </a:p>
          <a:p>
            <a:r>
              <a:rPr lang="en-GB" dirty="0" smtClean="0"/>
              <a:t>Accidental energy deposition can be very fast (over a few nanoseconds) and with high density: </a:t>
            </a:r>
            <a:r>
              <a:rPr lang="en-GB" b="1" dirty="0" smtClean="0"/>
              <a:t>peak energy densities of 15 GJ/mm</a:t>
            </a:r>
            <a:r>
              <a:rPr lang="en-GB" b="1" baseline="30000" dirty="0" smtClean="0"/>
              <a:t>2</a:t>
            </a:r>
            <a:r>
              <a:rPr lang="en-GB" b="1" dirty="0" smtClean="0"/>
              <a:t> are now imaginable in the LHC beam</a:t>
            </a:r>
            <a:r>
              <a:rPr lang="en-GB" dirty="0" smtClean="0"/>
              <a:t>, so even a small fraction of it would cause discontinuous change in the medium pressure, temperature and density. </a:t>
            </a:r>
          </a:p>
          <a:p>
            <a:r>
              <a:rPr lang="en-GB" dirty="0" smtClean="0"/>
              <a:t>Requirements on </a:t>
            </a:r>
            <a:r>
              <a:rPr lang="en-GB" b="1" dirty="0" smtClean="0"/>
              <a:t>impedance </a:t>
            </a:r>
            <a:r>
              <a:rPr lang="en-GB" dirty="0" smtClean="0"/>
              <a:t>are even more strict.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4800" y="1440000"/>
            <a:ext cx="8839200" cy="5403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indent="-2772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600" dirty="0" smtClean="0">
                <a:solidFill>
                  <a:srgbClr val="0000FF"/>
                </a:solidFill>
                <a:latin typeface="Helvetica" charset="0"/>
                <a:ea typeface="ＭＳ Ｐゴシック" charset="-128"/>
                <a:sym typeface="Helvetica" charset="0"/>
              </a:rPr>
              <a:t>The collimators determine the </a:t>
            </a:r>
            <a:r>
              <a:rPr lang="en-US" sz="2600" b="1" dirty="0" smtClean="0">
                <a:solidFill>
                  <a:srgbClr val="0000FF"/>
                </a:solidFill>
                <a:latin typeface="Helvetica" charset="0"/>
                <a:ea typeface="ＭＳ Ｐゴシック" charset="-128"/>
                <a:sym typeface="Helvetica" charset="0"/>
              </a:rPr>
              <a:t>LHC impedance</a:t>
            </a:r>
          </a:p>
          <a:p>
            <a:pPr lvl="1" indent="-277200">
              <a:spcBef>
                <a:spcPts val="600"/>
              </a:spcBef>
              <a:spcAft>
                <a:spcPts val="600"/>
              </a:spcAft>
              <a:buFont typeface="Lucida Grande"/>
              <a:buChar char="-"/>
            </a:pPr>
            <a:r>
              <a:rPr lang="en-US" sz="2000" i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Tight </a:t>
            </a:r>
            <a:r>
              <a:rPr lang="en-US" sz="2000" i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collimator settings (2012-13) necessary to improve cleaning performance limited beam lifetime.</a:t>
            </a:r>
            <a:endParaRPr lang="en-US" altLang="ja-JP" sz="2000" dirty="0" smtClean="0">
              <a:solidFill>
                <a:srgbClr val="0000FF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indent="-277200">
              <a:spcBef>
                <a:spcPts val="300"/>
              </a:spcBef>
              <a:spcAft>
                <a:spcPts val="600"/>
              </a:spcAft>
              <a:buFont typeface="Arial"/>
              <a:buChar char="•"/>
            </a:pPr>
            <a:r>
              <a:rPr lang="en-US" sz="2600" dirty="0" smtClean="0">
                <a:solidFill>
                  <a:srgbClr val="0000FF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The </a:t>
            </a:r>
            <a:r>
              <a:rPr lang="en-US" sz="2600" b="1" i="1" dirty="0" err="1" smtClean="0">
                <a:solidFill>
                  <a:srgbClr val="0000FF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β</a:t>
            </a:r>
            <a:r>
              <a:rPr lang="en-US" sz="2600" b="1" i="1" baseline="32000" dirty="0" smtClean="0">
                <a:solidFill>
                  <a:srgbClr val="0000FF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*</a:t>
            </a:r>
            <a:r>
              <a:rPr lang="en-US" sz="2600" b="1" dirty="0" smtClean="0">
                <a:solidFill>
                  <a:srgbClr val="0000FF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reach</a:t>
            </a:r>
            <a:r>
              <a:rPr lang="en-US" sz="2600" dirty="0" smtClean="0">
                <a:solidFill>
                  <a:srgbClr val="0000FF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is determined by collimation constraints</a:t>
            </a:r>
          </a:p>
          <a:p>
            <a:pPr lvl="1" indent="-277200">
              <a:spcBef>
                <a:spcPts val="600"/>
              </a:spcBef>
              <a:spcAft>
                <a:spcPts val="600"/>
              </a:spcAft>
              <a:buFont typeface="Lucida Grande"/>
              <a:buChar char="-"/>
            </a:pPr>
            <a:r>
              <a:rPr lang="en-US" sz="2000" i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Retraction between beam dump and horizontal </a:t>
            </a:r>
            <a:r>
              <a:rPr lang="en-US" sz="2000" i="1" dirty="0" err="1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TCTs</a:t>
            </a:r>
            <a:r>
              <a:rPr lang="en-US" sz="2000" i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(BPM collimators) and TCT robustness.</a:t>
            </a:r>
          </a:p>
          <a:p>
            <a:pPr marL="277200" lvl="1" indent="-277200">
              <a:spcBef>
                <a:spcPts val="300"/>
              </a:spcBef>
              <a:spcAft>
                <a:spcPts val="600"/>
              </a:spcAft>
              <a:buFont typeface="Arial"/>
              <a:buChar char="•"/>
            </a:pPr>
            <a:r>
              <a:rPr lang="en-US" sz="2600" dirty="0" smtClean="0">
                <a:solidFill>
                  <a:srgbClr val="0000FF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LHC challenges: 360MJ design </a:t>
            </a:r>
            <a:r>
              <a:rPr lang="en-US" sz="2600" dirty="0" err="1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Helvetica" charset="0"/>
              </a:rPr>
              <a:t></a:t>
            </a:r>
            <a:r>
              <a:rPr lang="en-US" sz="2600" dirty="0" smtClean="0">
                <a:solidFill>
                  <a:srgbClr val="0000FF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500MJ </a:t>
            </a:r>
            <a:r>
              <a:rPr lang="en-US" sz="2600" dirty="0" err="1" smtClean="0">
                <a:solidFill>
                  <a:srgbClr val="0000FF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HiLumi</a:t>
            </a:r>
            <a:r>
              <a:rPr lang="en-US" sz="2600" dirty="0" smtClean="0">
                <a:solidFill>
                  <a:srgbClr val="0000FF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and 1E16 </a:t>
            </a:r>
            <a:r>
              <a:rPr lang="en-US" sz="2600" dirty="0" err="1" smtClean="0">
                <a:solidFill>
                  <a:srgbClr val="0000FF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p/y</a:t>
            </a:r>
            <a:r>
              <a:rPr lang="en-US" sz="2600" dirty="0" smtClean="0">
                <a:solidFill>
                  <a:srgbClr val="0000FF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doses in IR7 (betatron cleaning)</a:t>
            </a:r>
          </a:p>
          <a:p>
            <a:pPr indent="-277200">
              <a:spcBef>
                <a:spcPts val="600"/>
              </a:spcBef>
              <a:spcAft>
                <a:spcPts val="600"/>
              </a:spcAft>
              <a:buFont typeface="Lucida Grande"/>
              <a:buChar char="➲"/>
            </a:pPr>
            <a:r>
              <a:rPr lang="en-US" sz="2600" dirty="0" smtClean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Improve </a:t>
            </a:r>
            <a:r>
              <a:rPr lang="en-US" sz="2600" b="1" dirty="0" smtClean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impedance </a:t>
            </a:r>
            <a:r>
              <a:rPr lang="en-US" sz="2600" dirty="0" smtClean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and </a:t>
            </a:r>
            <a:r>
              <a:rPr lang="en-US" sz="2600" b="1" dirty="0" smtClean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robustness</a:t>
            </a:r>
          </a:p>
          <a:p>
            <a:pPr lvl="1" indent="-277200">
              <a:buFont typeface="Lucida Grande"/>
              <a:buChar char="-"/>
            </a:pPr>
            <a:r>
              <a:rPr lang="en-US" sz="2000" i="1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State-of-the-art material and new design for secondary collimator jaws</a:t>
            </a:r>
          </a:p>
          <a:p>
            <a:pPr lvl="1" indent="-277200">
              <a:buFont typeface="Lucida Grande"/>
              <a:buChar char="-"/>
            </a:pPr>
            <a:r>
              <a:rPr lang="en-US" sz="2000" i="1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Improved robustness at critical locations (like tertiary collimators - close to experimental </a:t>
            </a:r>
            <a:r>
              <a:rPr lang="en-US" sz="2000" i="1" dirty="0" err="1" smtClean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IRs</a:t>
            </a:r>
            <a:r>
              <a:rPr lang="en-US" sz="2000" i="1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)</a:t>
            </a:r>
          </a:p>
          <a:p>
            <a:endParaRPr lang="en-US" dirty="0"/>
          </a:p>
        </p:txBody>
      </p:sp>
      <p:pic>
        <p:nvPicPr>
          <p:cNvPr id="29" name="Picture 28" descr="ColMat-HDED-LOGO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578" y="6214305"/>
            <a:ext cx="2016422" cy="643695"/>
          </a:xfrm>
          <a:prstGeom prst="rect">
            <a:avLst/>
          </a:prstGeom>
        </p:spPr>
      </p:pic>
      <p:pic>
        <p:nvPicPr>
          <p:cNvPr id="30" name="Picture 29" descr="lcoll_logo3_small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411" y="4419600"/>
            <a:ext cx="1077389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6096000" cy="1020762"/>
          </a:xfr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prstClr val="white"/>
              </a:gs>
            </a:gsLst>
            <a:path path="rect">
              <a:fillToRect l="100000" t="100000"/>
            </a:path>
            <a:tileRect r="-100000" b="-100000"/>
          </a:gradFill>
          <a:effectLst/>
        </p:spPr>
        <p:txBody>
          <a:bodyPr/>
          <a:lstStyle/>
          <a:p>
            <a:r>
              <a:rPr lang="en-US" dirty="0" err="1" smtClean="0"/>
              <a:t>ColMat</a:t>
            </a:r>
            <a:r>
              <a:rPr lang="en-US" dirty="0" smtClean="0"/>
              <a:t>-HDED</a:t>
            </a:r>
            <a:br>
              <a:rPr lang="en-US" dirty="0" smtClean="0"/>
            </a:br>
            <a:r>
              <a:rPr lang="en-US" sz="1800" dirty="0" smtClean="0"/>
              <a:t>(Collimator Materials for fast High Density Energy Deposition)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A.Rossi</a:t>
            </a:r>
            <a:r>
              <a:rPr lang="en-US" dirty="0" smtClean="0"/>
              <a:t> 		       EuCARD</a:t>
            </a:r>
            <a:r>
              <a:rPr lang="en-US" baseline="30000" dirty="0" smtClean="0"/>
              <a:t>2</a:t>
            </a:r>
            <a:r>
              <a:rPr lang="en-US" dirty="0" smtClean="0"/>
              <a:t> Kick off meeting June 2013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Building upon the results of </a:t>
            </a:r>
            <a:r>
              <a:rPr lang="en-GB" dirty="0" err="1" smtClean="0"/>
              <a:t>EuCARD</a:t>
            </a:r>
            <a:r>
              <a:rPr lang="en-GB" dirty="0" smtClean="0"/>
              <a:t> and pushing them into a new and even more innovative regime, the collimation WP in EuCARD</a:t>
            </a:r>
            <a:r>
              <a:rPr lang="en-GB" baseline="30000" dirty="0" smtClean="0"/>
              <a:t>2</a:t>
            </a:r>
            <a:r>
              <a:rPr lang="en-GB" dirty="0" smtClean="0"/>
              <a:t> will support </a:t>
            </a:r>
            <a:r>
              <a:rPr lang="en-GB" b="1" dirty="0" smtClean="0"/>
              <a:t>progress with material developments for collimators and targets</a:t>
            </a:r>
            <a:r>
              <a:rPr lang="en-GB" dirty="0" smtClean="0"/>
              <a:t>. </a:t>
            </a:r>
          </a:p>
          <a:p>
            <a:r>
              <a:rPr lang="en-GB" dirty="0" smtClean="0"/>
              <a:t>The new availability of irradiation facility such as </a:t>
            </a:r>
            <a:r>
              <a:rPr lang="en-GB" dirty="0" err="1" smtClean="0"/>
              <a:t>HiRadMat</a:t>
            </a:r>
            <a:r>
              <a:rPr lang="en-GB" dirty="0" smtClean="0"/>
              <a:t> (in 2012 at CERN) and </a:t>
            </a:r>
            <a:r>
              <a:rPr lang="en-GB" dirty="0" smtClean="0">
                <a:solidFill>
                  <a:srgbClr val="FF6600"/>
                </a:solidFill>
              </a:rPr>
              <a:t>M-branch (2011 in GSI)</a:t>
            </a:r>
            <a:r>
              <a:rPr lang="en-GB" dirty="0" smtClean="0"/>
              <a:t>, together with well-established irradiation facilities (</a:t>
            </a:r>
            <a:r>
              <a:rPr lang="en-GB" dirty="0" err="1" smtClean="0"/>
              <a:t>Kurchatov</a:t>
            </a:r>
            <a:r>
              <a:rPr lang="en-GB" dirty="0" smtClean="0"/>
              <a:t>), will allow to fully characterising promising candidate materials like metal-diamond and metal-graphite composites and new types of silicon carbide. </a:t>
            </a:r>
          </a:p>
          <a:p>
            <a:r>
              <a:rPr lang="en-GB" dirty="0" smtClean="0"/>
              <a:t>These studied have also </a:t>
            </a:r>
            <a:r>
              <a:rPr lang="en-GB" b="1" dirty="0" smtClean="0"/>
              <a:t>a wide range of possible applications </a:t>
            </a:r>
            <a:r>
              <a:rPr lang="en-GB" dirty="0" smtClean="0"/>
              <a:t>starting from </a:t>
            </a:r>
            <a:r>
              <a:rPr lang="en-GB" b="1" dirty="0" smtClean="0"/>
              <a:t>thermal management for electronics</a:t>
            </a:r>
            <a:r>
              <a:rPr lang="en-GB" dirty="0" smtClean="0"/>
              <a:t>, to </a:t>
            </a:r>
            <a:r>
              <a:rPr lang="en-GB" b="1" dirty="0" smtClean="0"/>
              <a:t>nuclear industry</a:t>
            </a:r>
            <a:r>
              <a:rPr lang="en-GB" dirty="0" smtClean="0"/>
              <a:t>, </a:t>
            </a:r>
            <a:r>
              <a:rPr lang="en-GB" b="1" dirty="0" smtClean="0"/>
              <a:t>fusion research</a:t>
            </a:r>
            <a:r>
              <a:rPr lang="en-GB" dirty="0" smtClean="0"/>
              <a:t>, and </a:t>
            </a:r>
            <a:r>
              <a:rPr lang="en-GB" b="1" dirty="0" smtClean="0"/>
              <a:t>high temperature space applications</a:t>
            </a:r>
            <a:r>
              <a:rPr lang="en-GB" dirty="0" smtClean="0"/>
              <a:t>.</a:t>
            </a:r>
          </a:p>
        </p:txBody>
      </p:sp>
      <p:pic>
        <p:nvPicPr>
          <p:cNvPr id="7" name="Picture 6" descr="ColMat-HDED-LOGO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71224"/>
            <a:ext cx="1447800" cy="46217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57200" y="2895601"/>
            <a:ext cx="8686800" cy="1886400"/>
            <a:chOff x="457200" y="2895601"/>
            <a:chExt cx="8686800" cy="2336169"/>
          </a:xfrm>
        </p:grpSpPr>
        <p:sp>
          <p:nvSpPr>
            <p:cNvPr id="12" name="TextBox 11"/>
            <p:cNvSpPr txBox="1"/>
            <p:nvPr/>
          </p:nvSpPr>
          <p:spPr>
            <a:xfrm>
              <a:off x="457200" y="2895601"/>
              <a:ext cx="8686800" cy="233616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91000"/>
              </a:schemeClr>
            </a:solidFill>
          </p:spPr>
          <p:txBody>
            <a:bodyPr wrap="square" rtlCol="0">
              <a:spAutoFit/>
            </a:bodyPr>
            <a:lstStyle/>
            <a:p>
              <a:pPr marL="288000" indent="-288000">
                <a:spcBef>
                  <a:spcPts val="600"/>
                </a:spcBef>
                <a:spcAft>
                  <a:spcPts val="600"/>
                </a:spcAft>
                <a:buFont typeface="Arial"/>
                <a:buChar char="•"/>
              </a:pPr>
              <a:r>
                <a:rPr lang="en-US" sz="2200" dirty="0" smtClean="0">
                  <a:solidFill>
                    <a:srgbClr val="0000FF"/>
                  </a:solidFill>
                  <a:latin typeface="Helvetica" charset="0"/>
                  <a:ea typeface="ＭＳ Ｐゴシック" charset="-128"/>
                  <a:sym typeface="Helvetica" charset="0"/>
                </a:rPr>
                <a:t>Note complementarity with irradiation tests at BLN, different energies and additional materials tested (</a:t>
              </a:r>
              <a:r>
                <a:rPr lang="en-US" sz="2000" dirty="0" smtClean="0">
                  <a:solidFill>
                    <a:srgbClr val="0000FF"/>
                  </a:solidFill>
                  <a:latin typeface="Helvetica" charset="0"/>
                  <a:ea typeface="ＭＳ Ｐゴシック" charset="-128"/>
                  <a:sym typeface="Helvetica" charset="0"/>
                </a:rPr>
                <a:t>see </a:t>
              </a:r>
              <a:r>
                <a:rPr lang="en-US" sz="2000" dirty="0" err="1" smtClean="0">
                  <a:solidFill>
                    <a:srgbClr val="0000FF"/>
                  </a:solidFill>
                  <a:latin typeface="Helvetica" charset="0"/>
                  <a:ea typeface="ＭＳ Ｐゴシック" charset="-128"/>
                  <a:sym typeface="Helvetica" charset="0"/>
                </a:rPr>
                <a:t>A.Bertarelli</a:t>
              </a:r>
              <a:r>
                <a:rPr lang="en-US" sz="2000" dirty="0" smtClean="0">
                  <a:solidFill>
                    <a:srgbClr val="0000FF"/>
                  </a:solidFill>
                  <a:latin typeface="Helvetica" charset="0"/>
                  <a:ea typeface="ＭＳ Ｐゴシック" charset="-128"/>
                  <a:sym typeface="Helvetica" charset="0"/>
                </a:rPr>
                <a:t> presentation</a:t>
              </a:r>
              <a:r>
                <a:rPr lang="en-US" sz="2400" dirty="0" smtClean="0">
                  <a:solidFill>
                    <a:srgbClr val="0000FF"/>
                  </a:solidFill>
                  <a:latin typeface="Helvetica" charset="0"/>
                  <a:ea typeface="ＭＳ Ｐゴシック" charset="-128"/>
                  <a:sym typeface="Helvetica" charset="0"/>
                </a:rPr>
                <a:t>) </a:t>
              </a:r>
              <a:r>
                <a:rPr lang="en-US" sz="2200" dirty="0" smtClean="0">
                  <a:solidFill>
                    <a:srgbClr val="0000FF"/>
                  </a:solidFill>
                  <a:latin typeface="Helvetica" charset="0"/>
                  <a:ea typeface="ＭＳ Ｐゴシック" charset="-128"/>
                  <a:sym typeface="Helvetica" charset="0"/>
                </a:rPr>
                <a:t>within the USLARP program</a:t>
              </a:r>
            </a:p>
            <a:p>
              <a:pPr marL="288000" indent="-288000">
                <a:spcBef>
                  <a:spcPts val="600"/>
                </a:spcBef>
                <a:spcAft>
                  <a:spcPts val="600"/>
                </a:spcAft>
              </a:pPr>
              <a:endParaRPr lang="en-US" sz="2400" dirty="0" smtClean="0">
                <a:solidFill>
                  <a:srgbClr val="0000FF"/>
                </a:solidFill>
                <a:latin typeface="Helvetica" charset="0"/>
                <a:ea typeface="ＭＳ Ｐゴシック" charset="-128"/>
                <a:sym typeface="Helvetica" charset="0"/>
              </a:endParaRPr>
            </a:p>
            <a:p>
              <a:pPr marL="288000" indent="-288000">
                <a:spcBef>
                  <a:spcPts val="600"/>
                </a:spcBef>
                <a:spcAft>
                  <a:spcPts val="600"/>
                </a:spcAft>
              </a:pPr>
              <a:r>
                <a:rPr lang="en-US" sz="2800" dirty="0" smtClean="0">
                  <a:solidFill>
                    <a:srgbClr val="0000FF"/>
                  </a:solidFill>
                  <a:latin typeface="Helvetica" charset="0"/>
                  <a:ea typeface="ＭＳ Ｐゴシック" charset="-128"/>
                  <a:sym typeface="Helvetica" charset="0"/>
                </a:rPr>
                <a:t>  </a:t>
              </a:r>
              <a:endParaRPr lang="en-US" altLang="ja-JP" sz="2000" dirty="0" smtClean="0">
                <a:solidFill>
                  <a:srgbClr val="0000FF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endParaRPr>
            </a:p>
          </p:txBody>
        </p:sp>
        <p:pic>
          <p:nvPicPr>
            <p:cNvPr id="13" name="Picture 12" descr="BNL_Logo_Small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95288" y="4056328"/>
              <a:ext cx="1810512" cy="82100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6096000" cy="1020762"/>
          </a:xfr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prstClr val="white"/>
              </a:gs>
            </a:gsLst>
            <a:path path="rect">
              <a:fillToRect l="100000" t="100000"/>
            </a:path>
            <a:tileRect r="-100000" b="-100000"/>
          </a:gradFill>
          <a:effectLst/>
        </p:spPr>
        <p:txBody>
          <a:bodyPr/>
          <a:lstStyle/>
          <a:p>
            <a:r>
              <a:rPr lang="en-US" dirty="0" err="1" smtClean="0"/>
              <a:t>ColMat</a:t>
            </a:r>
            <a:r>
              <a:rPr lang="en-US" dirty="0" smtClean="0"/>
              <a:t>-HDED collaboration</a:t>
            </a:r>
            <a:br>
              <a:rPr lang="en-US" dirty="0" smtClean="0"/>
            </a:br>
            <a:r>
              <a:rPr lang="en-US" sz="1800" dirty="0" smtClean="0"/>
              <a:t>(Collimator Materials for fast High Density Energy Deposition)</a:t>
            </a:r>
            <a:endParaRPr lang="en-US" sz="1800" dirty="0"/>
          </a:p>
        </p:txBody>
      </p:sp>
      <p:pic>
        <p:nvPicPr>
          <p:cNvPr id="10" name="Content Placeholder 9" descr="HUD_homepage-logo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0670" r="-20670"/>
          <a:stretch>
            <a:fillRect/>
          </a:stretch>
        </p:blipFill>
        <p:spPr>
          <a:xfrm>
            <a:off x="6477000" y="4648200"/>
            <a:ext cx="2362200" cy="129911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A.Rossi</a:t>
            </a:r>
            <a:r>
              <a:rPr lang="en-US" dirty="0" smtClean="0"/>
              <a:t> 		       EuCARD</a:t>
            </a:r>
            <a:r>
              <a:rPr lang="en-US" baseline="30000" dirty="0" smtClean="0"/>
              <a:t>2</a:t>
            </a:r>
            <a:r>
              <a:rPr lang="en-US" dirty="0" smtClean="0"/>
              <a:t> Kick off meeting June 2013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3846" t="4824" r="77923" b="78235"/>
          <a:stretch>
            <a:fillRect/>
          </a:stretch>
        </p:blipFill>
        <p:spPr>
          <a:xfrm>
            <a:off x="2743200" y="1856772"/>
            <a:ext cx="1600200" cy="8102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1828800"/>
            <a:ext cx="3276600" cy="910167"/>
          </a:xfrm>
          <a:prstGeom prst="rect">
            <a:avLst/>
          </a:prstGeom>
        </p:spPr>
      </p:pic>
      <p:pic>
        <p:nvPicPr>
          <p:cNvPr id="12" name="Content Placeholder 9" descr="HUD_homepage-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1" y="3260820"/>
            <a:ext cx="1904999" cy="777780"/>
          </a:xfrm>
          <a:prstGeom prst="rect">
            <a:avLst/>
          </a:prstGeom>
        </p:spPr>
      </p:pic>
      <p:pic>
        <p:nvPicPr>
          <p:cNvPr id="15" name="Content Placeholder 9" descr="HUD_homepage-log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16" y="1676400"/>
            <a:ext cx="1373884" cy="13715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801" y="3208534"/>
            <a:ext cx="920721" cy="906266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 cstate="print"/>
          <a:srcRect l="57389"/>
          <a:stretch>
            <a:fillRect/>
          </a:stretch>
        </p:blipFill>
        <p:spPr bwMode="auto">
          <a:xfrm>
            <a:off x="685800" y="3276600"/>
            <a:ext cx="1371600" cy="133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73800"/>
            <a:ext cx="1903662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Content Placeholder 9" descr="HUD_homepage-logo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6626" y="4648200"/>
            <a:ext cx="947174" cy="1295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800" y="4876800"/>
            <a:ext cx="1651000" cy="1066800"/>
          </a:xfrm>
          <a:prstGeom prst="rect">
            <a:avLst/>
          </a:prstGeom>
        </p:spPr>
      </p:pic>
      <p:pic>
        <p:nvPicPr>
          <p:cNvPr id="24" name="Picture 23" descr="RHULBrandLogo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84486" y="4648200"/>
            <a:ext cx="2392514" cy="685422"/>
          </a:xfrm>
          <a:prstGeom prst="rect">
            <a:avLst/>
          </a:prstGeom>
        </p:spPr>
      </p:pic>
      <p:pic>
        <p:nvPicPr>
          <p:cNvPr id="18" name="Picture 17" descr="ColMat-HDED-LOGO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96200" y="71224"/>
            <a:ext cx="1447800" cy="462176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609600" y="3124200"/>
            <a:ext cx="8001000" cy="2895600"/>
            <a:chOff x="609600" y="3124200"/>
            <a:chExt cx="8001000" cy="2895600"/>
          </a:xfrm>
        </p:grpSpPr>
        <p:sp>
          <p:nvSpPr>
            <p:cNvPr id="27" name="Rectangle 26"/>
            <p:cNvSpPr/>
            <p:nvPr/>
          </p:nvSpPr>
          <p:spPr>
            <a:xfrm>
              <a:off x="3962400" y="4495800"/>
              <a:ext cx="2667000" cy="990600"/>
            </a:xfrm>
            <a:prstGeom prst="rect">
              <a:avLst/>
            </a:prstGeom>
            <a:noFill/>
            <a:ln w="57150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477000" y="3124200"/>
              <a:ext cx="2133600" cy="1066800"/>
            </a:xfrm>
            <a:prstGeom prst="rect">
              <a:avLst/>
            </a:prstGeom>
            <a:noFill/>
            <a:ln w="57150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705600" y="4572000"/>
              <a:ext cx="1905000" cy="1447800"/>
            </a:xfrm>
            <a:prstGeom prst="rect">
              <a:avLst/>
            </a:prstGeom>
            <a:noFill/>
            <a:ln w="57150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09600" y="4800600"/>
              <a:ext cx="1828800" cy="1219200"/>
            </a:xfrm>
            <a:prstGeom prst="rect">
              <a:avLst/>
            </a:prstGeom>
            <a:noFill/>
            <a:ln w="57150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743200" y="5181600"/>
            <a:ext cx="3429000" cy="962757"/>
            <a:chOff x="2743200" y="5181600"/>
            <a:chExt cx="3429000" cy="962757"/>
          </a:xfrm>
        </p:grpSpPr>
        <p:sp>
          <p:nvSpPr>
            <p:cNvPr id="22" name="TextBox 21"/>
            <p:cNvSpPr txBox="1"/>
            <p:nvPr/>
          </p:nvSpPr>
          <p:spPr>
            <a:xfrm>
              <a:off x="2743200" y="5181600"/>
              <a:ext cx="3429000" cy="923330"/>
            </a:xfrm>
            <a:prstGeom prst="rect">
              <a:avLst/>
            </a:prstGeom>
            <a:solidFill>
              <a:schemeClr val="bg2">
                <a:alpha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Main founding to </a:t>
              </a:r>
              <a:r>
                <a:rPr lang="en-US" dirty="0" err="1" smtClean="0"/>
                <a:t>Kurchatov</a:t>
              </a:r>
              <a:r>
                <a:rPr lang="en-US" dirty="0" smtClean="0"/>
                <a:t> lab. From CERN Collimation </a:t>
              </a:r>
              <a:br>
                <a:rPr lang="en-US" dirty="0" smtClean="0"/>
              </a:br>
              <a:r>
                <a:rPr lang="en-US" dirty="0" smtClean="0"/>
                <a:t>Project</a:t>
              </a:r>
              <a:endParaRPr lang="en-US" dirty="0"/>
            </a:p>
          </p:txBody>
        </p:sp>
        <p:pic>
          <p:nvPicPr>
            <p:cNvPr id="23" name="Picture 22" descr="lcoll_logo3_small.gif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552011" y="5486400"/>
              <a:ext cx="620189" cy="65795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6096000" cy="1020762"/>
          </a:xfr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prstClr val="white"/>
              </a:gs>
            </a:gsLst>
            <a:path path="rect">
              <a:fillToRect l="100000" t="100000"/>
            </a:path>
            <a:tileRect r="-100000" b="-100000"/>
          </a:gradFill>
          <a:effectLst/>
        </p:spPr>
        <p:txBody>
          <a:bodyPr/>
          <a:lstStyle/>
          <a:p>
            <a:r>
              <a:rPr lang="en-US" dirty="0" smtClean="0"/>
              <a:t>WP11 Objectives</a:t>
            </a:r>
            <a:endParaRPr lang="en-US" sz="1800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Autofit/>
          </a:bodyPr>
          <a:lstStyle/>
          <a:p>
            <a:r>
              <a:rPr lang="en-GB" sz="2400" b="1" dirty="0" smtClean="0"/>
              <a:t>Task 11.1. Coordination and Communication </a:t>
            </a:r>
            <a:br>
              <a:rPr lang="en-GB" sz="2400" b="1" dirty="0" smtClean="0"/>
            </a:br>
            <a:r>
              <a:rPr lang="en-GB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(A. Rossi and J. </a:t>
            </a:r>
            <a:r>
              <a:rPr lang="en-GB" sz="24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Stadlmann</a:t>
            </a:r>
            <a:r>
              <a:rPr lang="en-GB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)</a:t>
            </a:r>
          </a:p>
          <a:p>
            <a:endParaRPr lang="en-GB" sz="2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r>
              <a:rPr lang="en-GB" sz="2400" b="1" dirty="0"/>
              <a:t>Task 11.2. Material testing for fast energy density deposition and high irradiation doses </a:t>
            </a:r>
            <a:r>
              <a:rPr lang="en-GB" sz="2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(A. </a:t>
            </a:r>
            <a:r>
              <a:rPr lang="en-GB" sz="24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Bertarelli</a:t>
            </a:r>
            <a:r>
              <a:rPr lang="en-GB" sz="2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) </a:t>
            </a:r>
            <a:endParaRPr lang="en-GB" sz="240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sz="1800" dirty="0"/>
              <a:t>Aim of this task is to review the best modern materials and to perform experimental tests on material robustness and mechanical </a:t>
            </a:r>
            <a:r>
              <a:rPr lang="en-US" sz="1800" dirty="0" err="1" smtClean="0"/>
              <a:t>behaviour</a:t>
            </a:r>
            <a:r>
              <a:rPr lang="en-US" sz="1800" dirty="0" smtClean="0"/>
              <a:t> after high energetic beam impact and high thermal stresses. </a:t>
            </a:r>
          </a:p>
          <a:p>
            <a:pPr lvl="1"/>
            <a:endParaRPr lang="en-GB" sz="180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r>
              <a:rPr lang="en-GB" sz="2400" b="1" dirty="0"/>
              <a:t>Task 11.3. Material mechanical modelling  </a:t>
            </a:r>
            <a:r>
              <a:rPr lang="en-GB" sz="2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(A. </a:t>
            </a:r>
            <a:r>
              <a:rPr lang="en-GB" sz="24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Bertarelli</a:t>
            </a:r>
            <a:r>
              <a:rPr lang="en-GB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1"/>
            <a:r>
              <a:rPr lang="en-GB" sz="1800" dirty="0"/>
              <a:t>Theoretical modelling of new materials and composites, the calculation of energy deposition following accidents and the modelling of shock-induced and radiation damage. </a:t>
            </a:r>
            <a:endParaRPr lang="en-GB" sz="180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3846" t="4824" r="77923" b="78235"/>
          <a:stretch>
            <a:fillRect/>
          </a:stretch>
        </p:blipFill>
        <p:spPr>
          <a:xfrm>
            <a:off x="7642273" y="2024639"/>
            <a:ext cx="815927" cy="413128"/>
          </a:xfrm>
          <a:prstGeom prst="rect">
            <a:avLst/>
          </a:prstGeom>
        </p:spPr>
      </p:pic>
      <p:pic>
        <p:nvPicPr>
          <p:cNvPr id="6" name="Content Placeholder 9" descr="HUD_homepage-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954" y="1739035"/>
            <a:ext cx="700530" cy="699365"/>
          </a:xfrm>
          <a:prstGeom prst="rect">
            <a:avLst/>
          </a:prstGeom>
        </p:spPr>
      </p:pic>
      <p:pic>
        <p:nvPicPr>
          <p:cNvPr id="7" name="Picture 6" descr="ColMat-HDED-LOGO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71224"/>
            <a:ext cx="1447800" cy="462176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3581400" y="3657600"/>
            <a:ext cx="5181600" cy="914400"/>
            <a:chOff x="3581400" y="3352800"/>
            <a:chExt cx="5181600" cy="914400"/>
          </a:xfrm>
        </p:grpSpPr>
        <p:sp>
          <p:nvSpPr>
            <p:cNvPr id="3" name="Rectangle 2"/>
            <p:cNvSpPr/>
            <p:nvPr/>
          </p:nvSpPr>
          <p:spPr>
            <a:xfrm>
              <a:off x="3581400" y="3352800"/>
              <a:ext cx="51816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/>
            <a:srcRect l="3846" t="4824" r="77923" b="78235"/>
            <a:stretch>
              <a:fillRect/>
            </a:stretch>
          </p:blipFill>
          <p:spPr>
            <a:xfrm>
              <a:off x="5575456" y="3429001"/>
              <a:ext cx="807281" cy="408750"/>
            </a:xfrm>
            <a:prstGeom prst="rect">
              <a:avLst/>
            </a:prstGeom>
          </p:spPr>
        </p:pic>
        <p:pic>
          <p:nvPicPr>
            <p:cNvPr id="31" name="Content Placeholder 9" descr="HUD_homepage-logo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91749" y="3429001"/>
              <a:ext cx="693107" cy="691954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08823" y="3429000"/>
              <a:ext cx="625577" cy="615756"/>
            </a:xfrm>
            <a:prstGeom prst="rect">
              <a:avLst/>
            </a:prstGeom>
          </p:spPr>
        </p:pic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 l="57389"/>
            <a:stretch>
              <a:fillRect/>
            </a:stretch>
          </p:blipFill>
          <p:spPr bwMode="auto">
            <a:xfrm>
              <a:off x="4737256" y="3429001"/>
              <a:ext cx="691955" cy="674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9256" y="3933186"/>
              <a:ext cx="960371" cy="181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Content Placeholder 9" descr="HUD_homepage-logo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89856" y="3429001"/>
              <a:ext cx="505945" cy="691955"/>
            </a:xfrm>
            <a:prstGeom prst="rect">
              <a:avLst/>
            </a:prstGeom>
          </p:spPr>
        </p:pic>
        <p:pic>
          <p:nvPicPr>
            <p:cNvPr id="36" name="Picture 35" descr="UM-logo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72001" y="3429000"/>
              <a:ext cx="762000" cy="76200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3581400" y="5334000"/>
            <a:ext cx="5181600" cy="914400"/>
            <a:chOff x="3581400" y="4953000"/>
            <a:chExt cx="5181600" cy="914400"/>
          </a:xfrm>
        </p:grpSpPr>
        <p:sp>
          <p:nvSpPr>
            <p:cNvPr id="29" name="Rectangle 28"/>
            <p:cNvSpPr/>
            <p:nvPr/>
          </p:nvSpPr>
          <p:spPr>
            <a:xfrm>
              <a:off x="3581400" y="4953000"/>
              <a:ext cx="51816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/>
            <a:srcRect l="3846" t="4824" r="77923" b="78235"/>
            <a:stretch>
              <a:fillRect/>
            </a:stretch>
          </p:blipFill>
          <p:spPr>
            <a:xfrm>
              <a:off x="5646107" y="5029201"/>
              <a:ext cx="807281" cy="408750"/>
            </a:xfrm>
            <a:prstGeom prst="rect">
              <a:avLst/>
            </a:prstGeom>
          </p:spPr>
        </p:pic>
        <p:pic>
          <p:nvPicPr>
            <p:cNvPr id="39" name="Content Placeholder 9" descr="HUD_homepage-logo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2400" y="5029201"/>
              <a:ext cx="693107" cy="691954"/>
            </a:xfrm>
            <a:prstGeom prst="rect">
              <a:avLst/>
            </a:prstGeom>
          </p:spPr>
        </p:pic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 l="57389"/>
            <a:stretch>
              <a:fillRect/>
            </a:stretch>
          </p:blipFill>
          <p:spPr bwMode="auto">
            <a:xfrm>
              <a:off x="4807907" y="5029201"/>
              <a:ext cx="691955" cy="674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9907" y="5533386"/>
              <a:ext cx="960371" cy="181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Content Placeholder 9" descr="HUD_homepage-logo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60507" y="5029201"/>
              <a:ext cx="505945" cy="691955"/>
            </a:xfrm>
            <a:prstGeom prst="rect">
              <a:avLst/>
            </a:prstGeom>
          </p:spPr>
        </p:pic>
        <p:pic>
          <p:nvPicPr>
            <p:cNvPr id="43" name="Picture 42" descr="UM-logo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42652" y="5029200"/>
              <a:ext cx="762000" cy="762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48100"/>
            <a:ext cx="3402227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743200"/>
            <a:ext cx="5895975" cy="37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0" y="274638"/>
            <a:ext cx="6096000" cy="102076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prstClr val="white"/>
              </a:gs>
            </a:gsLst>
            <a:path path="rect">
              <a:fillToRect l="100000" t="100000"/>
            </a:path>
            <a:tileRect r="-100000" b="-100000"/>
          </a:gradFill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Material testing, </a:t>
            </a:r>
            <a:b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some examples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ColMat-HDED-LOGO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200" y="71224"/>
            <a:ext cx="1447800" cy="462176"/>
          </a:xfrm>
          <a:prstGeom prst="rect">
            <a:avLst/>
          </a:prstGeom>
        </p:spPr>
      </p:pic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799"/>
          </a:xfrm>
          <a:solidFill>
            <a:schemeClr val="bg1">
              <a:alpha val="75000"/>
            </a:schemeClr>
          </a:solidFill>
        </p:spPr>
        <p:txBody>
          <a:bodyPr>
            <a:noAutofit/>
          </a:bodyPr>
          <a:lstStyle/>
          <a:p>
            <a:pPr marL="285750" indent="-285750"/>
            <a:r>
              <a:rPr lang="en-US" sz="2824" dirty="0" smtClean="0"/>
              <a:t>Material irradiation at M-branch – UNILAC  GSI</a:t>
            </a:r>
          </a:p>
          <a:p>
            <a:pPr marL="685800" lvl="1"/>
            <a:endParaRPr lang="en-GB" sz="2909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rcRect l="3846" t="4824" r="77923" b="78235"/>
          <a:stretch>
            <a:fillRect/>
          </a:stretch>
        </p:blipFill>
        <p:spPr>
          <a:xfrm>
            <a:off x="7835161" y="1548061"/>
            <a:ext cx="1156439" cy="58553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7200" y="6211669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 of M. </a:t>
            </a:r>
            <a:r>
              <a:rPr lang="en-US" dirty="0" err="1" smtClean="0"/>
              <a:t>Tomut</a:t>
            </a:r>
            <a:endParaRPr lang="en-US" dirty="0"/>
          </a:p>
        </p:txBody>
      </p:sp>
      <p:sp>
        <p:nvSpPr>
          <p:cNvPr id="15" name="Content Placeholder 15"/>
          <p:cNvSpPr txBox="1">
            <a:spLocks/>
          </p:cNvSpPr>
          <p:nvPr/>
        </p:nvSpPr>
        <p:spPr>
          <a:xfrm>
            <a:off x="381000" y="2057400"/>
            <a:ext cx="8077200" cy="403860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685800" lvl="1" indent="-285750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–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</a:rPr>
              <a:t>Energies close to Bragg peak  to maximize energy deposition and damage and to avoid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activation </a:t>
            </a:r>
            <a:endParaRPr lang="en-US" sz="20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685800" lvl="1" indent="-285750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–"/>
              <a:defRPr/>
            </a:pP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Ion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species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C, </a:t>
            </a:r>
            <a:r>
              <a:rPr lang="en-US" sz="2000" dirty="0" err="1" smtClean="0">
                <a:solidFill>
                  <a:schemeClr val="tx1">
                    <a:lumMod val="75000"/>
                  </a:schemeClr>
                </a:solidFill>
              </a:rPr>
              <a:t>Xe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, U with flux 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up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to 10</a:t>
            </a:r>
            <a:r>
              <a:rPr lang="en-US" sz="2000" baseline="30000" dirty="0" smtClean="0">
                <a:solidFill>
                  <a:schemeClr val="tx1">
                    <a:lumMod val="75000"/>
                  </a:schemeClr>
                </a:solidFill>
              </a:rPr>
              <a:t>10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ions/cm</a:t>
            </a:r>
            <a:r>
              <a:rPr lang="en-US" sz="2000" baseline="30000" dirty="0">
                <a:solidFill>
                  <a:schemeClr val="tx1">
                    <a:lumMod val="75000"/>
                  </a:schemeClr>
                </a:solidFill>
              </a:rPr>
              <a:t>2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s and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typical energies of 3.6 / 4.8 / 5.6 / 8.6 / 11.4 MeV/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u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</a:endParaRPr>
          </a:p>
          <a:p>
            <a:pPr marL="685800" lvl="1" indent="-285750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–"/>
              <a:defRPr/>
            </a:pP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Online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and in-situ monitoring available: video camera,  fast IR camera, SEM, XRD, IR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spectroscopy</a:t>
            </a:r>
          </a:p>
          <a:p>
            <a:pPr marL="685800" lvl="1" indent="-285750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–"/>
              <a:defRPr/>
            </a:pPr>
            <a:r>
              <a:rPr lang="en-US" sz="2000" dirty="0" err="1">
                <a:solidFill>
                  <a:schemeClr val="tx1">
                    <a:lumMod val="75000"/>
                  </a:schemeClr>
                </a:solidFill>
              </a:rPr>
              <a:t>Characterisation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 of mechanical properties degradation as a function of dose using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</a:rPr>
              <a:t>nano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-indentation: hardness, Young modulus, impact resistance, fatigue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</a:rPr>
              <a:t>behaviour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, creep- material response to fast extracted ion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beam</a:t>
            </a:r>
          </a:p>
          <a:p>
            <a:pPr marL="685800" lvl="1" indent="-285750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–"/>
              <a:defRPr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Spall strength studies of different materials in ultrafast experiment using the the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</a:rPr>
              <a:t>Petawatt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 laser at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GSI</a:t>
            </a:r>
            <a:endParaRPr lang="en-US" sz="2000" dirty="0">
              <a:solidFill>
                <a:schemeClr val="tx1">
                  <a:lumMod val="75000"/>
                </a:schemeClr>
              </a:solidFill>
            </a:endParaRPr>
          </a:p>
          <a:p>
            <a:pPr marL="685800" lvl="1" indent="-285750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–"/>
              <a:defRPr/>
            </a:pPr>
            <a:endParaRPr lang="en-US" sz="2000" dirty="0">
              <a:solidFill>
                <a:schemeClr val="tx1">
                  <a:lumMod val="75000"/>
                </a:schemeClr>
              </a:solidFill>
            </a:endParaRPr>
          </a:p>
          <a:p>
            <a:pPr marL="68580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87819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6096000" cy="1020762"/>
          </a:xfr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prstClr val="white"/>
              </a:gs>
            </a:gsLst>
            <a:path path="rect">
              <a:fillToRect l="100000" t="100000"/>
            </a:path>
            <a:tileRect r="-100000" b="-100000"/>
          </a:gradFill>
          <a:effectLst/>
        </p:spPr>
        <p:txBody>
          <a:bodyPr/>
          <a:lstStyle/>
          <a:p>
            <a:r>
              <a:rPr lang="en-US" dirty="0" smtClean="0"/>
              <a:t>WP11 Objectives</a:t>
            </a:r>
            <a:endParaRPr lang="en-US" sz="1800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>
            <a:noAutofit/>
          </a:bodyPr>
          <a:lstStyle/>
          <a:p>
            <a:r>
              <a:rPr lang="en-GB" sz="2400" b="1" dirty="0" smtClean="0"/>
              <a:t>Task 11.4. Material specification </a:t>
            </a:r>
            <a:r>
              <a:rPr lang="en-GB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(A. Rossi</a:t>
            </a:r>
            <a:r>
              <a:rPr lang="en-GB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)</a:t>
            </a:r>
            <a:endParaRPr lang="en-GB" sz="2400" b="1" dirty="0"/>
          </a:p>
          <a:p>
            <a:pPr lvl="1"/>
            <a:r>
              <a:rPr lang="en-GB" sz="1800" dirty="0" smtClean="0"/>
              <a:t>The </a:t>
            </a:r>
            <a:r>
              <a:rPr lang="en-GB" sz="1800" dirty="0" smtClean="0"/>
              <a:t>increasing beam intensity in accelerators requires ever better cleaning efficiency, and lower collimator impedance. Aim of this task is to evaluate the potential, advantages and disadvantages of materials and </a:t>
            </a:r>
            <a:r>
              <a:rPr lang="en-GB" sz="1800" dirty="0" err="1" smtClean="0"/>
              <a:t>r</a:t>
            </a:r>
            <a:r>
              <a:rPr lang="en-US" sz="1800" dirty="0" err="1" smtClean="0"/>
              <a:t>eport</a:t>
            </a:r>
            <a:r>
              <a:rPr lang="en-US" sz="1800" dirty="0" smtClean="0"/>
              <a:t> on comparative assessment of beam simulation </a:t>
            </a:r>
            <a:r>
              <a:rPr lang="en-US" sz="1800" dirty="0" smtClean="0"/>
              <a:t>codes and iterate </a:t>
            </a:r>
            <a:r>
              <a:rPr lang="en-GB" sz="1800" dirty="0" smtClean="0"/>
              <a:t>on </a:t>
            </a:r>
            <a:r>
              <a:rPr lang="en-GB" sz="1800" dirty="0" smtClean="0"/>
              <a:t>material specifications to address the needs of future accelerator developments</a:t>
            </a:r>
            <a:r>
              <a:rPr lang="en-GB" sz="1800" dirty="0" smtClean="0"/>
              <a:t>.</a:t>
            </a:r>
          </a:p>
          <a:p>
            <a:pPr lvl="1"/>
            <a:endParaRPr lang="en-GB" sz="1800" dirty="0"/>
          </a:p>
          <a:p>
            <a:pPr lvl="1"/>
            <a:endParaRPr lang="en-GB" sz="1800" dirty="0" smtClean="0"/>
          </a:p>
          <a:p>
            <a:pPr lvl="1"/>
            <a:endParaRPr lang="en-GB" sz="1800" dirty="0"/>
          </a:p>
          <a:p>
            <a:pPr lvl="1"/>
            <a:endParaRPr lang="en-GB" sz="1800" dirty="0" smtClean="0"/>
          </a:p>
          <a:p>
            <a:pPr lvl="1"/>
            <a:r>
              <a:rPr lang="en-GB" sz="1800" dirty="0">
                <a:solidFill>
                  <a:srgbClr val="FF6600"/>
                </a:solidFill>
              </a:rPr>
              <a:t>New request from Collimation Project Leader: are the irradiation tests at high intensity and low energies relevant to LHC like beams</a:t>
            </a:r>
            <a:r>
              <a:rPr lang="en-GB" sz="1800" dirty="0" smtClean="0">
                <a:solidFill>
                  <a:srgbClr val="FF6600"/>
                </a:solidFill>
              </a:rPr>
              <a:t>? -&gt; Simulations on DPA </a:t>
            </a:r>
            <a:r>
              <a:rPr lang="en-GB" sz="1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and re-crystallisation.</a:t>
            </a:r>
            <a:endParaRPr lang="en-GB" sz="180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lvl="1"/>
            <a:endParaRPr lang="en-GB" dirty="0" smtClean="0"/>
          </a:p>
          <a:p>
            <a:pPr lvl="1">
              <a:buNone/>
            </a:pPr>
            <a:r>
              <a:rPr lang="en-GB" dirty="0" smtClean="0"/>
              <a:t> </a:t>
            </a:r>
          </a:p>
          <a:p>
            <a:endParaRPr lang="en-GB" dirty="0"/>
          </a:p>
        </p:txBody>
      </p:sp>
      <p:pic>
        <p:nvPicPr>
          <p:cNvPr id="5" name="Content Placeholder 9" descr="HUD_homepage-logo.jpg"/>
          <p:cNvPicPr>
            <a:picLocks noChangeAspect="1"/>
          </p:cNvPicPr>
          <p:nvPr/>
        </p:nvPicPr>
        <p:blipFill>
          <a:blip r:embed="rId3"/>
          <a:srcRect l="-20670" r="-20670"/>
          <a:stretch>
            <a:fillRect/>
          </a:stretch>
        </p:blipFill>
        <p:spPr>
          <a:xfrm>
            <a:off x="7343728" y="3581400"/>
            <a:ext cx="1343072" cy="738638"/>
          </a:xfrm>
          <a:prstGeom prst="rect">
            <a:avLst/>
          </a:prstGeom>
        </p:spPr>
      </p:pic>
      <p:pic>
        <p:nvPicPr>
          <p:cNvPr id="8" name="Content Placeholder 9" descr="HUD_homepage-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500" y="3796311"/>
            <a:ext cx="1117900" cy="456420"/>
          </a:xfrm>
          <a:prstGeom prst="rect">
            <a:avLst/>
          </a:prstGeom>
        </p:spPr>
      </p:pic>
      <p:pic>
        <p:nvPicPr>
          <p:cNvPr id="9" name="Content Placeholder 9" descr="HUD_homepage-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8471" y="3583045"/>
            <a:ext cx="747129" cy="7458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400" y="3643131"/>
            <a:ext cx="990600" cy="640080"/>
          </a:xfrm>
          <a:prstGeom prst="rect">
            <a:avLst/>
          </a:prstGeom>
        </p:spPr>
      </p:pic>
      <p:pic>
        <p:nvPicPr>
          <p:cNvPr id="11" name="Picture 10" descr="RHULBrand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2449" y="3719331"/>
            <a:ext cx="1860551" cy="533022"/>
          </a:xfrm>
          <a:prstGeom prst="rect">
            <a:avLst/>
          </a:prstGeom>
        </p:spPr>
      </p:pic>
      <p:pic>
        <p:nvPicPr>
          <p:cNvPr id="12" name="Picture 11" descr="ColMat-HDED-LOGO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6200" y="71224"/>
            <a:ext cx="1447800" cy="462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6096000" cy="1020762"/>
          </a:xfr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prstClr val="white"/>
              </a:gs>
            </a:gsLst>
            <a:path path="rect">
              <a:fillToRect l="100000" t="100000"/>
            </a:path>
            <a:tileRect r="-100000" b="-100000"/>
          </a:gradFill>
          <a:effectLst/>
        </p:spPr>
        <p:txBody>
          <a:bodyPr/>
          <a:lstStyle/>
          <a:p>
            <a:r>
              <a:rPr lang="en-US" dirty="0" smtClean="0"/>
              <a:t>WP11 Objectives</a:t>
            </a:r>
            <a:endParaRPr lang="en-US" sz="1800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GB" sz="1800" dirty="0"/>
              <a:t>Citing from </a:t>
            </a:r>
            <a:r>
              <a:rPr lang="en-GB" sz="1800" u="sng" dirty="0">
                <a:hlinkClick r:id="rId3"/>
              </a:rPr>
              <a:t>http://</a:t>
            </a:r>
            <a:r>
              <a:rPr lang="en-GB" sz="1800" u="sng" dirty="0" err="1">
                <a:hlinkClick r:id="rId3"/>
              </a:rPr>
              <a:t>en.wikipedia.org</a:t>
            </a:r>
            <a:r>
              <a:rPr lang="en-GB" sz="1800" u="sng" dirty="0">
                <a:hlinkClick r:id="rId3"/>
              </a:rPr>
              <a:t>/wiki/</a:t>
            </a:r>
            <a:r>
              <a:rPr lang="en-GB" sz="1800" u="sng" dirty="0" err="1">
                <a:hlinkClick r:id="rId3"/>
              </a:rPr>
              <a:t>Radiation_material_science</a:t>
            </a:r>
            <a:endParaRPr lang="en-GB" sz="1800" u="sng" dirty="0" smtClean="0"/>
          </a:p>
          <a:p>
            <a:pPr marL="457200" lvl="1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Main aim of radiation material science</a:t>
            </a:r>
            <a:endParaRPr lang="en-GB" sz="2000" dirty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r>
              <a:rPr lang="en-GB" sz="1800" dirty="0" smtClean="0"/>
              <a:t>Some </a:t>
            </a:r>
            <a:r>
              <a:rPr lang="en-GB" sz="1800" dirty="0"/>
              <a:t>of the most profound effects of irradiation on materials </a:t>
            </a:r>
            <a:r>
              <a:rPr lang="en-GB" sz="1800" dirty="0" smtClean="0"/>
              <a:t>… (is that) </a:t>
            </a:r>
            <a:r>
              <a:rPr lang="en-GB" sz="1800" dirty="0"/>
              <a:t>atoms comprising the structural components are displaced numerous times over the course of their engineering </a:t>
            </a:r>
            <a:r>
              <a:rPr lang="en-GB" sz="1800" dirty="0" smtClean="0"/>
              <a:t>lifetimes (DPA). </a:t>
            </a:r>
            <a:r>
              <a:rPr lang="en-GB" sz="1800" dirty="0"/>
              <a:t>The consequences of radiation to core components includes changes in shape and volume by tens of </a:t>
            </a:r>
            <a:r>
              <a:rPr lang="en-GB" sz="1800" dirty="0" err="1"/>
              <a:t>percent</a:t>
            </a:r>
            <a:r>
              <a:rPr lang="en-GB" sz="1800" dirty="0"/>
              <a:t>, increases in hardness by factors of five or more, severe reduction in ductility and increased </a:t>
            </a:r>
            <a:r>
              <a:rPr lang="en-GB" sz="1800" dirty="0" err="1"/>
              <a:t>embrittlement</a:t>
            </a:r>
            <a:r>
              <a:rPr lang="en-GB" sz="1800" dirty="0"/>
              <a:t>, and susceptibility to environmentally induced </a:t>
            </a:r>
            <a:r>
              <a:rPr lang="en-GB" sz="1800" dirty="0" smtClean="0"/>
              <a:t>cracking, </a:t>
            </a:r>
            <a:r>
              <a:rPr lang="en-GB" sz="1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change in conductivity</a:t>
            </a:r>
            <a:r>
              <a:rPr lang="en-GB" sz="1800" dirty="0" smtClean="0"/>
              <a:t>. </a:t>
            </a:r>
            <a:r>
              <a:rPr lang="en-GB" sz="1800" dirty="0"/>
              <a:t>For these structures to </a:t>
            </a:r>
            <a:r>
              <a:rPr lang="en-GB" sz="1800" dirty="0" err="1"/>
              <a:t>fulfill</a:t>
            </a:r>
            <a:r>
              <a:rPr lang="en-GB" sz="1800" dirty="0"/>
              <a:t> their purpose, a firm understanding of the effect of radiation on materials is required in order to account for irradiation effects in design, </a:t>
            </a:r>
            <a:r>
              <a:rPr lang="en-GB" sz="1800" dirty="0" smtClean="0"/>
              <a:t>…, </a:t>
            </a:r>
            <a:r>
              <a:rPr lang="en-GB" sz="1800" dirty="0"/>
              <a:t>or to serve as a guide for creating new, more radiation-tolerant materials that can better serve their </a:t>
            </a:r>
            <a:r>
              <a:rPr lang="en-GB" sz="1800" dirty="0" smtClean="0"/>
              <a:t>purpose.</a:t>
            </a:r>
          </a:p>
          <a:p>
            <a:pPr marL="457200" lvl="1" indent="0">
              <a:buNone/>
            </a:pPr>
            <a:r>
              <a:rPr lang="en-GB" sz="1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For composite materials re-crystallisation may enhance these effects.</a:t>
            </a:r>
            <a:endParaRPr lang="en-GB" dirty="0" smtClean="0"/>
          </a:p>
          <a:p>
            <a:pPr lvl="1">
              <a:buNone/>
            </a:pPr>
            <a:r>
              <a:rPr lang="en-GB" dirty="0" smtClean="0"/>
              <a:t> </a:t>
            </a:r>
          </a:p>
          <a:p>
            <a:endParaRPr lang="en-GB" dirty="0"/>
          </a:p>
        </p:txBody>
      </p:sp>
      <p:pic>
        <p:nvPicPr>
          <p:cNvPr id="12" name="Picture 11" descr="ColMat-HDED-LOGO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71224"/>
            <a:ext cx="1447800" cy="46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68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6096000" cy="1020762"/>
          </a:xfr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prstClr val="white"/>
              </a:gs>
            </a:gsLst>
            <a:path path="rect">
              <a:fillToRect l="100000" t="100000"/>
            </a:path>
            <a:tileRect r="-100000" b="-100000"/>
          </a:gradFill>
          <a:effectLst/>
        </p:spPr>
        <p:txBody>
          <a:bodyPr/>
          <a:lstStyle/>
          <a:p>
            <a:r>
              <a:rPr lang="en-US" dirty="0" smtClean="0"/>
              <a:t>Kick-off meeting</a:t>
            </a:r>
            <a:endParaRPr lang="en-US" sz="1800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“Restart the engine” by meeting together</a:t>
            </a:r>
          </a:p>
          <a:p>
            <a:r>
              <a:rPr lang="en-GB" dirty="0" smtClean="0"/>
              <a:t>Push for GSI measurements which represent the added value of EuCARD</a:t>
            </a:r>
            <a:r>
              <a:rPr lang="en-GB" baseline="30000" dirty="0" smtClean="0"/>
              <a:t>2</a:t>
            </a:r>
          </a:p>
          <a:p>
            <a:r>
              <a:rPr lang="en-GB" dirty="0" smtClean="0"/>
              <a:t>Mainly focussed on the Material tests and modelling</a:t>
            </a:r>
          </a:p>
          <a:p>
            <a:r>
              <a:rPr lang="en-US" dirty="0" err="1" smtClean="0"/>
              <a:t>Daresbury</a:t>
            </a:r>
            <a:r>
              <a:rPr lang="en-US" dirty="0" smtClean="0"/>
              <a:t> meeting on beam computations</a:t>
            </a:r>
            <a:endParaRPr lang="en-GB" dirty="0"/>
          </a:p>
        </p:txBody>
      </p:sp>
      <p:pic>
        <p:nvPicPr>
          <p:cNvPr id="5" name="Picture 4" descr="ColMat-HDED-LOGO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71224"/>
            <a:ext cx="1447800" cy="462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uCARD-2">
      <a:dk1>
        <a:srgbClr val="0070C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FFC000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11907</TotalTime>
  <Words>906</Words>
  <Application>Microsoft Macintosh PowerPoint</Application>
  <PresentationFormat>On-screen Show (4:3)</PresentationFormat>
  <Paragraphs>74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EuCARD2 ColMat-HDED kick-off meeting</vt:lpstr>
      <vt:lpstr>ColMat-HDED (Collimator Materials for fast High Density Energy Deposition)</vt:lpstr>
      <vt:lpstr>ColMat-HDED (Collimator Materials for fast High Density Energy Deposition)</vt:lpstr>
      <vt:lpstr>ColMat-HDED collaboration (Collimator Materials for fast High Density Energy Deposition)</vt:lpstr>
      <vt:lpstr>WP11 Objectives</vt:lpstr>
      <vt:lpstr>PowerPoint Presentation</vt:lpstr>
      <vt:lpstr>WP11 Objectives</vt:lpstr>
      <vt:lpstr>WP11 Objectives</vt:lpstr>
      <vt:lpstr>Kick-off meeting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adriana rossi</dc:creator>
  <cp:keywords/>
  <dc:description/>
  <cp:lastModifiedBy>Adriana Rossi</cp:lastModifiedBy>
  <cp:revision>87</cp:revision>
  <cp:lastPrinted>2013-06-06T06:13:59Z</cp:lastPrinted>
  <dcterms:created xsi:type="dcterms:W3CDTF">2013-06-13T12:32:15Z</dcterms:created>
  <dcterms:modified xsi:type="dcterms:W3CDTF">2013-09-20T13:55:03Z</dcterms:modified>
  <cp:category/>
</cp:coreProperties>
</file>