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433" r:id="rId2"/>
    <p:sldId id="442" r:id="rId3"/>
    <p:sldId id="432" r:id="rId4"/>
    <p:sldId id="434" r:id="rId5"/>
    <p:sldId id="435" r:id="rId6"/>
    <p:sldId id="441" r:id="rId7"/>
    <p:sldId id="443" r:id="rId8"/>
    <p:sldId id="436" r:id="rId9"/>
    <p:sldId id="437" r:id="rId10"/>
    <p:sldId id="444" r:id="rId11"/>
    <p:sldId id="438" r:id="rId12"/>
    <p:sldId id="43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29C"/>
    <a:srgbClr val="179923"/>
    <a:srgbClr val="FF9900"/>
    <a:srgbClr val="000000"/>
    <a:srgbClr val="FF0000"/>
    <a:srgbClr val="0427BC"/>
    <a:srgbClr val="E69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6480" autoAdjust="0"/>
  </p:normalViewPr>
  <p:slideViewPr>
    <p:cSldViewPr>
      <p:cViewPr varScale="1">
        <p:scale>
          <a:sx n="68" d="100"/>
          <a:sy n="68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54699-954F-4E4D-9DCD-366D4D7B0D63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C5146-1889-4C45-88D4-AB2A8F663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0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5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4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8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1058" y="274638"/>
            <a:ext cx="7965175" cy="747654"/>
          </a:xfrm>
        </p:spPr>
        <p:txBody>
          <a:bodyPr anchor="t">
            <a:normAutofit/>
          </a:bodyPr>
          <a:lstStyle>
            <a:lvl1pPr algn="l">
              <a:defRPr sz="2800" b="1" baseline="0">
                <a:solidFill>
                  <a:srgbClr val="0055A0"/>
                </a:solidFill>
                <a:latin typeface="Arial"/>
                <a:cs typeface="Arial"/>
              </a:defRPr>
            </a:lvl1pPr>
          </a:lstStyle>
          <a:p>
            <a:r>
              <a:rPr lang="fr-CH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7638" y="6669360"/>
            <a:ext cx="3139477" cy="206399"/>
          </a:xfrm>
        </p:spPr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882" y="6691658"/>
            <a:ext cx="1872222" cy="166342"/>
          </a:xfrm>
        </p:spPr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548680"/>
            <a:ext cx="4316288" cy="604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88296" cy="5904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62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992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6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16663" y="6597352"/>
            <a:ext cx="2788464" cy="239475"/>
          </a:xfrm>
        </p:spPr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63888" y="6597352"/>
            <a:ext cx="2016224" cy="219379"/>
          </a:xfrm>
        </p:spPr>
        <p:txBody>
          <a:bodyPr/>
          <a:lstStyle/>
          <a:p>
            <a:r>
              <a:rPr lang="en-GB" dirty="0" smtClean="0"/>
              <a:t>M. </a:t>
            </a:r>
            <a:r>
              <a:rPr lang="en-GB" dirty="0" err="1" smtClean="0"/>
              <a:t>Schaumann</a:t>
            </a:r>
            <a:r>
              <a:rPr lang="en-GB" dirty="0" smtClean="0"/>
              <a:t>, </a:t>
            </a:r>
            <a:r>
              <a:rPr lang="en-GB" dirty="0" err="1" smtClean="0"/>
              <a:t>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8412" y="6597352"/>
            <a:ext cx="2133600" cy="216024"/>
          </a:xfrm>
        </p:spPr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9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7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491"/>
            <a:ext cx="9144000" cy="49006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8496944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7638" y="6669360"/>
            <a:ext cx="3427509" cy="206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669361"/>
            <a:ext cx="1152128" cy="210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8412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0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Ion impact distributions </a:t>
            </a:r>
            <a:r>
              <a:rPr lang="en-GB" dirty="0" smtClean="0"/>
              <a:t>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DS collimators in IP2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>
            <a:normAutofit/>
          </a:bodyPr>
          <a:lstStyle/>
          <a:p>
            <a:r>
              <a:rPr lang="en-GB" sz="2200" b="1" dirty="0"/>
              <a:t>Michaela </a:t>
            </a:r>
            <a:r>
              <a:rPr lang="en-GB" sz="2200" b="1" dirty="0" smtClean="0"/>
              <a:t>Schaumann</a:t>
            </a:r>
          </a:p>
          <a:p>
            <a:r>
              <a:rPr lang="en-US" sz="2200" b="1" dirty="0" smtClean="0"/>
              <a:t>(some changes and presented by John Jowett)</a:t>
            </a:r>
            <a:endParaRPr lang="en-GB" sz="1800" dirty="0" smtClean="0"/>
          </a:p>
          <a:p>
            <a:r>
              <a:rPr lang="en-GB" sz="1800" dirty="0" err="1" smtClean="0"/>
              <a:t>ColUSM</a:t>
            </a:r>
            <a:endParaRPr lang="en-GB" sz="1800" dirty="0" smtClean="0"/>
          </a:p>
          <a:p>
            <a:r>
              <a:rPr lang="en-GB" sz="1800" dirty="0" smtClean="0"/>
              <a:t>12/04/2013</a:t>
            </a:r>
          </a:p>
        </p:txBody>
      </p:sp>
    </p:spTree>
    <p:extLst>
      <p:ext uri="{BB962C8B-B14F-4D97-AF65-F5344CB8AC3E}">
        <p14:creationId xmlns:p14="http://schemas.microsoft.com/office/powerpoint/2010/main" val="9208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4.  Tracking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15616" y="1844824"/>
                <a:ext cx="52818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Coordinates of the orbit for a beam with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GB" dirty="0"/>
                  <a:t>p </a:t>
                </a:r>
                <a:r>
                  <a:rPr lang="en-GB" dirty="0" smtClean="0"/>
                  <a:t>=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𝛿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ea typeface="Cambria Math"/>
                      </a:rPr>
                      <m:t>p</m:t>
                    </m:r>
                  </m:oMath>
                </a14:m>
                <a:r>
                  <a:rPr lang="en-GB" dirty="0" smtClean="0"/>
                  <a:t>BFPP: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44824"/>
                <a:ext cx="5281831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924" t="-4717" r="-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75656" y="3933056"/>
            <a:ext cx="5463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Mean tracked </a:t>
            </a:r>
            <a:r>
              <a:rPr lang="en-GB" dirty="0" smtClean="0"/>
              <a:t>Coordinates </a:t>
            </a:r>
            <a:r>
              <a:rPr lang="en-GB" dirty="0"/>
              <a:t>:</a:t>
            </a:r>
            <a:endParaRPr lang="en-GB" dirty="0" smtClean="0"/>
          </a:p>
          <a:p>
            <a:r>
              <a:rPr lang="en-GB" dirty="0"/>
              <a:t>(</a:t>
            </a:r>
            <a:r>
              <a:rPr lang="en-GB" dirty="0" smtClean="0"/>
              <a:t>0.0115, 0.00046 ,-0.000023, 2.04×10</a:t>
            </a:r>
            <a:r>
              <a:rPr lang="en-GB" baseline="30000" dirty="0" smtClean="0"/>
              <a:t>-7</a:t>
            </a:r>
            <a:r>
              <a:rPr lang="en-GB" dirty="0" smtClean="0"/>
              <a:t>,0.0014 ,0.01234}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  Conversion </a:t>
            </a:r>
            <a:r>
              <a:rPr lang="en-GB" dirty="0" smtClean="0"/>
              <a:t>to FLUKA coordinate</a:t>
            </a:r>
            <a:r>
              <a:rPr lang="en-GB" dirty="0" smtClean="0"/>
              <a:t>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Positions and angles on collimator</a:t>
            </a:r>
          </a:p>
          <a:p>
            <a:r>
              <a:rPr lang="en-US" dirty="0" smtClean="0"/>
              <a:t>Energy in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4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Things  to be done…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3629" y="908720"/>
            <a:ext cx="76088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Discuss how to proceed with FLUKA </a:t>
            </a:r>
            <a:r>
              <a:rPr lang="en-US" sz="2800" dirty="0" smtClean="0"/>
              <a:t>runs:</a:t>
            </a:r>
            <a:br>
              <a:rPr lang="en-US" sz="2800" dirty="0" smtClean="0"/>
            </a:br>
            <a:r>
              <a:rPr lang="en-US" sz="2800" dirty="0" smtClean="0"/>
              <a:t>	Initial </a:t>
            </a:r>
            <a:r>
              <a:rPr lang="en-US" sz="2800" dirty="0"/>
              <a:t>model </a:t>
            </a:r>
            <a:r>
              <a:rPr lang="en-US" sz="2800" dirty="0" smtClean="0"/>
              <a:t>of </a:t>
            </a:r>
            <a:r>
              <a:rPr lang="en-US" sz="2800" smtClean="0"/>
              <a:t>simple jaw</a:t>
            </a:r>
            <a:br>
              <a:rPr lang="en-US" sz="2800" smtClean="0"/>
            </a:br>
            <a:r>
              <a:rPr lang="en-US" sz="2800" smtClean="0"/>
              <a:t>	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Calculations for B2 on left side of IP2.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Intercept other secondary beams from IP (EMD1, BFPP2</a:t>
            </a:r>
            <a:r>
              <a:rPr lang="en-GB" sz="2800" dirty="0" smtClean="0"/>
              <a:t>, </a:t>
            </a:r>
            <a:r>
              <a:rPr lang="en-GB" sz="2800" dirty="0" smtClean="0"/>
              <a:t>EMD2, …) as function of collimator gap (reduce losses in IR3 and elsewhere).</a:t>
            </a:r>
            <a:endParaRPr lang="en-GB" sz="2800" dirty="0" smtClean="0"/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Other positions of the collimator</a:t>
            </a:r>
            <a:r>
              <a:rPr lang="en-GB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Other optics cases</a:t>
            </a:r>
            <a:endParaRPr lang="en-GB" sz="2800" dirty="0" smtClean="0"/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485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81416" y="69269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Installation of collimators in the Dispersion Suppressor (DS) to both sides of ALICE (IP2) to intercept secondary beams from bound-free pair production (BFPP) and electromagnetic dissociation (EMD) .</a:t>
            </a:r>
            <a:endParaRPr lang="en-GB" sz="2000" dirty="0"/>
          </a:p>
        </p:txBody>
      </p:sp>
      <p:pic>
        <p:nvPicPr>
          <p:cNvPr id="3074" name="Picture 2" descr="G:\Workspaces\m\mschauma\DS_Collimators\Plots\EnveolopSecondaryBeams_NominalSequence_DS_IP2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66675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76256" y="2276872"/>
            <a:ext cx="21739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Main: </a:t>
            </a:r>
            <a:r>
              <a:rPr lang="en-GB" sz="2000" b="1" dirty="0" smtClean="0">
                <a:solidFill>
                  <a:schemeClr val="accent4"/>
                </a:solidFill>
              </a:rPr>
              <a:t>208-Pb-82+</a:t>
            </a:r>
          </a:p>
          <a:p>
            <a:endParaRPr lang="en-GB" sz="2000" dirty="0" smtClean="0"/>
          </a:p>
          <a:p>
            <a:r>
              <a:rPr lang="en-GB" sz="2000" dirty="0" smtClean="0"/>
              <a:t>BFPP1: </a:t>
            </a:r>
            <a:r>
              <a:rPr lang="en-GB" sz="2000" b="1" dirty="0" smtClean="0">
                <a:solidFill>
                  <a:srgbClr val="FF0000"/>
                </a:solidFill>
              </a:rPr>
              <a:t>208-Pb-81+</a:t>
            </a:r>
          </a:p>
          <a:p>
            <a:r>
              <a:rPr lang="en-GB" sz="2000" dirty="0" smtClean="0"/>
              <a:t>BFPP2: </a:t>
            </a:r>
            <a:r>
              <a:rPr lang="en-GB" sz="2000" b="1" dirty="0" smtClean="0">
                <a:solidFill>
                  <a:srgbClr val="FF9900"/>
                </a:solidFill>
              </a:rPr>
              <a:t>208-Pb-80+</a:t>
            </a:r>
          </a:p>
          <a:p>
            <a:endParaRPr lang="en-GB" sz="2000" dirty="0"/>
          </a:p>
          <a:p>
            <a:r>
              <a:rPr lang="en-GB" sz="2000" dirty="0" smtClean="0"/>
              <a:t>EMD1: </a:t>
            </a:r>
            <a:r>
              <a:rPr lang="en-GB" sz="2000" b="1" dirty="0" smtClean="0">
                <a:solidFill>
                  <a:srgbClr val="00B050"/>
                </a:solidFill>
              </a:rPr>
              <a:t>207-Pb-82+</a:t>
            </a:r>
          </a:p>
          <a:p>
            <a:r>
              <a:rPr lang="en-GB" sz="2000" dirty="0" smtClean="0"/>
              <a:t>EMD2: </a:t>
            </a: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206-Pb-82+</a:t>
            </a:r>
            <a:endParaRPr lang="en-GB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502537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 rigidity of each </a:t>
            </a:r>
          </a:p>
          <a:p>
            <a:r>
              <a:rPr lang="en-GB" sz="2000" dirty="0" smtClean="0"/>
              <a:t>beam changed by</a:t>
            </a:r>
            <a:endParaRPr lang="en-GB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893643"/>
            <a:ext cx="2186111" cy="63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496" y="6330806"/>
            <a:ext cx="6840760" cy="338554"/>
          </a:xfrm>
          <a:prstGeom prst="rect">
            <a:avLst/>
          </a:prstGeom>
          <a:solidFill>
            <a:srgbClr val="FEE29C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Interactive model:  \\cern.ch\dfs\Users\j\jowett\Public\DSCollimatorBFPP.cdf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533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Procedure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2013/04/12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973172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Modifying the layout to </a:t>
            </a:r>
            <a:r>
              <a:rPr lang="en-GB" sz="2800" dirty="0"/>
              <a:t>add DS collimator in </a:t>
            </a:r>
            <a:r>
              <a:rPr lang="en-GB" sz="2800" dirty="0" smtClean="0"/>
              <a:t>IP2.</a:t>
            </a:r>
          </a:p>
          <a:p>
            <a:pPr marL="457200" indent="-457200">
              <a:buFont typeface="+mj-lt"/>
              <a:buAutoNum type="arabicPeriod"/>
            </a:pPr>
            <a:endParaRPr lang="en-GB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Generation of the </a:t>
            </a:r>
            <a:r>
              <a:rPr lang="en-GB" sz="2800" dirty="0" smtClean="0"/>
              <a:t>luminosity source distribution </a:t>
            </a:r>
            <a:r>
              <a:rPr lang="en-GB" sz="2800" dirty="0" smtClean="0"/>
              <a:t>at the IP.</a:t>
            </a:r>
          </a:p>
          <a:p>
            <a:pPr marL="457200" indent="-457200">
              <a:buFont typeface="+mj-lt"/>
              <a:buAutoNum type="arabicPeriod"/>
            </a:pPr>
            <a:endParaRPr lang="en-GB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Calculating the </a:t>
            </a:r>
            <a:r>
              <a:rPr lang="en-GB" sz="2800" dirty="0" smtClean="0"/>
              <a:t>off-momentum transfer </a:t>
            </a:r>
            <a:r>
              <a:rPr lang="en-GB" sz="2800" dirty="0" smtClean="0"/>
              <a:t>matrix </a:t>
            </a:r>
            <a:r>
              <a:rPr lang="en-GB" sz="2800" dirty="0" smtClean="0"/>
              <a:t>from </a:t>
            </a:r>
            <a:r>
              <a:rPr lang="en-GB" sz="2800" dirty="0" smtClean="0"/>
              <a:t>IP to start of collimator with MADX.</a:t>
            </a:r>
          </a:p>
          <a:p>
            <a:pPr marL="457200" indent="-457200">
              <a:buFont typeface="+mj-lt"/>
              <a:buAutoNum type="arabicPeriod"/>
            </a:pPr>
            <a:endParaRPr lang="en-GB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Tracking of source distribution to front jaw of collimator.</a:t>
            </a:r>
            <a:endParaRPr lang="en-GB" sz="2800" dirty="0" smtClean="0"/>
          </a:p>
          <a:p>
            <a:pPr marL="457200" indent="-457200">
              <a:buFont typeface="+mj-lt"/>
              <a:buAutoNum type="arabicPeriod"/>
            </a:pPr>
            <a:endParaRPr lang="en-GB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Conversion of MADX </a:t>
            </a:r>
            <a:r>
              <a:rPr lang="en-GB" sz="2800" dirty="0" smtClean="0"/>
              <a:t>coordinates</a:t>
            </a:r>
            <a:r>
              <a:rPr lang="en-GB" sz="2800" dirty="0" smtClean="0"/>
              <a:t> </a:t>
            </a:r>
            <a:r>
              <a:rPr lang="en-GB" sz="2800" dirty="0" smtClean="0"/>
              <a:t>to desired </a:t>
            </a:r>
            <a:r>
              <a:rPr lang="en-GB" sz="2800" dirty="0" smtClean="0"/>
              <a:t>coordinates for </a:t>
            </a:r>
            <a:r>
              <a:rPr lang="en-GB" sz="2800" dirty="0" smtClean="0"/>
              <a:t>FLUKA. </a:t>
            </a:r>
            <a:endParaRPr lang="en-GB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M. </a:t>
            </a:r>
            <a:r>
              <a:rPr lang="en-GB" dirty="0" err="1" smtClean="0"/>
              <a:t>Schaumann</a:t>
            </a:r>
            <a:r>
              <a:rPr lang="en-GB" dirty="0" smtClean="0"/>
              <a:t>, </a:t>
            </a:r>
            <a:r>
              <a:rPr lang="en-GB" dirty="0" err="1" smtClean="0"/>
              <a:t>ColUSM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8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407" y="1412776"/>
            <a:ext cx="7620000" cy="4638675"/>
            <a:chOff x="758407" y="1742653"/>
            <a:chExt cx="7620000" cy="4638675"/>
          </a:xfrm>
        </p:grpSpPr>
        <p:pic>
          <p:nvPicPr>
            <p:cNvPr id="1026" name="Picture 2" descr="G:\Workspaces\m\mschauma\DS_Collimators\Plots\DSCollimatorBeamLine_DS_IP2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07" y="1742653"/>
              <a:ext cx="7620000" cy="463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574783" y="3645024"/>
              <a:ext cx="2007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Modified Sequence</a:t>
              </a:r>
              <a:endParaRPr lang="en-GB" dirty="0"/>
            </a:p>
          </p:txBody>
        </p:sp>
      </p:grpSp>
      <p:pic>
        <p:nvPicPr>
          <p:cNvPr id="1027" name="Picture 3" descr="G:\Workspaces\m\mschauma\DS_Collimators\Plots\NominalBeamLine_DS_IP2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24" y="-1467544"/>
            <a:ext cx="76200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 </a:t>
            </a:r>
            <a:r>
              <a:rPr lang="en-GB" dirty="0" smtClean="0"/>
              <a:t>Modified layout of DS around IR2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572831" y="692696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Nominal Beam Line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64088" y="1052736"/>
            <a:ext cx="216024" cy="1862916"/>
          </a:xfrm>
          <a:prstGeom prst="rect">
            <a:avLst/>
          </a:prstGeom>
          <a:solidFill>
            <a:srgbClr val="FF0000">
              <a:alpha val="3607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12176" y="3654316"/>
            <a:ext cx="289984" cy="2150948"/>
          </a:xfrm>
          <a:prstGeom prst="rect">
            <a:avLst/>
          </a:prstGeom>
          <a:solidFill>
            <a:srgbClr val="92D050">
              <a:alpha val="32941"/>
            </a:srgb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4660511" y="5229200"/>
            <a:ext cx="1639681" cy="1556792"/>
            <a:chOff x="4660511" y="5229200"/>
            <a:chExt cx="1639681" cy="1556792"/>
          </a:xfrm>
        </p:grpSpPr>
        <p:grpSp>
          <p:nvGrpSpPr>
            <p:cNvPr id="23" name="Group 22"/>
            <p:cNvGrpSpPr/>
            <p:nvPr/>
          </p:nvGrpSpPr>
          <p:grpSpPr>
            <a:xfrm>
              <a:off x="4660511" y="6093296"/>
              <a:ext cx="1639681" cy="692696"/>
              <a:chOff x="4660511" y="6093296"/>
              <a:chExt cx="1639681" cy="69269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767928" y="6237312"/>
                <a:ext cx="1440160" cy="468052"/>
                <a:chOff x="7308304" y="584684"/>
                <a:chExt cx="1440160" cy="468052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7308304" y="692696"/>
                  <a:ext cx="576064" cy="216024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8172400" y="692696"/>
                  <a:ext cx="576064" cy="216024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8028384" y="584684"/>
                  <a:ext cx="0" cy="180020"/>
                </a:xfrm>
                <a:prstGeom prst="line">
                  <a:avLst/>
                </a:prstGeom>
                <a:ln w="7620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8028384" y="872716"/>
                  <a:ext cx="0" cy="180020"/>
                </a:xfrm>
                <a:prstGeom prst="line">
                  <a:avLst/>
                </a:prstGeom>
                <a:ln w="7620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Rectangle 21"/>
              <p:cNvSpPr/>
              <p:nvPr/>
            </p:nvSpPr>
            <p:spPr>
              <a:xfrm>
                <a:off x="4660511" y="6093296"/>
                <a:ext cx="1639681" cy="69269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 flipH="1">
              <a:off x="4660511" y="5229200"/>
              <a:ext cx="683481" cy="86409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02161" y="5229200"/>
              <a:ext cx="698031" cy="86409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611560" y="3171131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IP2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50078" y="515880"/>
            <a:ext cx="341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Magnet to be replaced </a:t>
            </a:r>
            <a:r>
              <a:rPr lang="en-GB" b="1" dirty="0" smtClean="0">
                <a:solidFill>
                  <a:srgbClr val="FF0000"/>
                </a:solidFill>
              </a:rPr>
              <a:t>MB.A10R2</a:t>
            </a:r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99459" y="6093296"/>
                <a:ext cx="29995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179923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× </m:t>
                    </m:r>
                  </m:oMath>
                </a14:m>
                <a:r>
                  <a:rPr lang="en-GB" b="1" dirty="0" smtClean="0">
                    <a:solidFill>
                      <a:srgbClr val="179923"/>
                    </a:solidFill>
                  </a:rPr>
                  <a:t>11T dipole with L = 5.3m</a:t>
                </a:r>
              </a:p>
              <a:p>
                <a:r>
                  <a:rPr lang="en-GB" b="1" dirty="0" smtClean="0">
                    <a:solidFill>
                      <a:srgbClr val="179923"/>
                    </a:solidFill>
                  </a:rPr>
                  <a:t>Collimator jaw with L = 1m</a:t>
                </a:r>
                <a:endParaRPr lang="en-GB" b="1" dirty="0">
                  <a:solidFill>
                    <a:srgbClr val="179923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459" y="6093296"/>
                <a:ext cx="2999539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829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18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 Generating distribution @ IP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8571" y="620688"/>
            <a:ext cx="4260257" cy="10772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R. Bruce et al., </a:t>
            </a:r>
            <a:r>
              <a:rPr lang="en-GB" sz="1600" i="1" dirty="0" smtClean="0"/>
              <a:t>Beam losses from </a:t>
            </a:r>
            <a:r>
              <a:rPr lang="en-GB" sz="1600" i="1" dirty="0" err="1" smtClean="0"/>
              <a:t>ultraperipheral</a:t>
            </a:r>
            <a:r>
              <a:rPr lang="en-GB" sz="1600" i="1" dirty="0" smtClean="0"/>
              <a:t> nuclear collisions between 208Pb82+ ions in the Large Hadron Collider and their alleviation</a:t>
            </a:r>
            <a:r>
              <a:rPr lang="en-GB" sz="1600" dirty="0" smtClean="0"/>
              <a:t>,  Phys. Rev. ST </a:t>
            </a:r>
            <a:r>
              <a:rPr lang="en-GB" sz="1600" dirty="0" err="1" smtClean="0"/>
              <a:t>Accel</a:t>
            </a:r>
            <a:r>
              <a:rPr lang="en-GB" sz="1600" dirty="0" smtClean="0"/>
              <a:t>. Beams 12, 071002 (2009)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46719"/>
            <a:ext cx="6624736" cy="85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9252" y="1700808"/>
            <a:ext cx="4760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Assume Gaussian Distribution of the main beam: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115616" y="3645024"/>
            <a:ext cx="5900838" cy="1114949"/>
            <a:chOff x="1115616" y="3682203"/>
            <a:chExt cx="6706420" cy="1253572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044900"/>
              <a:ext cx="1611165" cy="528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3682203"/>
              <a:ext cx="4906220" cy="1253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629252" y="3140968"/>
            <a:ext cx="379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Distribution of collision point at the IP:</a:t>
            </a:r>
            <a:endParaRPr lang="en-GB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96" y="5661248"/>
            <a:ext cx="4517284" cy="7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89240"/>
            <a:ext cx="2111524" cy="87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1560" y="4909310"/>
                <a:ext cx="8134022" cy="679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→ Gaussian distribution with smaller standard deviation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λ</m:t>
                        </m:r>
                        <m:r>
                          <a:rPr lang="en-GB" b="0" i="1" smtClean="0">
                            <a:latin typeface="Cambria Math"/>
                          </a:rPr>
                          <m:t>,0</m:t>
                        </m:r>
                      </m:sub>
                    </m:sSub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→ The standard deviation of the angular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GB" i="1">
                            <a:latin typeface="Cambria Math"/>
                          </a:rPr>
                          <m:t>,0</m:t>
                        </m:r>
                      </m:sub>
                    </m:sSub>
                  </m:oMath>
                </a14:m>
                <a:r>
                  <a:rPr lang="en-GB" dirty="0" smtClean="0"/>
                  <a:t> is similar to the main beam.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909310"/>
                <a:ext cx="8134022" cy="679930"/>
              </a:xfrm>
              <a:prstGeom prst="rect">
                <a:avLst/>
              </a:prstGeom>
              <a:blipFill rotWithShape="1">
                <a:blip r:embed="rId7"/>
                <a:stretch>
                  <a:fillRect l="-599" t="-3571" r="-449"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9252" y="1052736"/>
                <a:ext cx="33784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</a:rPr>
                  <a:t>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 &amp;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52" y="1052736"/>
                <a:ext cx="3378425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2708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99592" y="3547479"/>
            <a:ext cx="6264696" cy="12496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  Generating distribution @ 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2578" y="6618525"/>
            <a:ext cx="2788464" cy="239475"/>
          </a:xfrm>
        </p:spPr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6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29252" y="1052736"/>
                <a:ext cx="2250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</a:rPr>
                  <a:t>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GB" sz="2400" b="0" i="1" baseline="-250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52" y="1052736"/>
                <a:ext cx="225016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065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7544" y="1988840"/>
                <a:ext cx="8064895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GB" sz="2000" dirty="0" smtClean="0"/>
                  <a:t>The longitudinal positions of the particles are not important for this analysis,  since the impact point (front plane of the collimator) is fixed for this first attempt: </a:t>
                </a:r>
              </a:p>
              <a:p>
                <a:r>
                  <a:rPr lang="en-GB" sz="2000" dirty="0" smtClean="0"/>
                  <a:t>        → set them all to </a:t>
                </a:r>
                <a:r>
                  <a:rPr lang="en-GB" sz="2000" b="1" i="1" dirty="0" smtClean="0">
                    <a:solidFill>
                      <a:srgbClr val="FF0000"/>
                    </a:solidFill>
                  </a:rPr>
                  <a:t>t = 0 </a:t>
                </a:r>
                <a:r>
                  <a:rPr lang="en-GB" sz="2000" dirty="0" smtClean="0">
                    <a:solidFill>
                      <a:srgbClr val="FF0000"/>
                    </a:solidFill>
                  </a:rPr>
                  <a:t>at the IP</a:t>
                </a:r>
                <a:r>
                  <a:rPr lang="en-GB" sz="2000" dirty="0" smtClean="0"/>
                  <a:t>.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endParaRPr lang="en-GB" sz="2000" dirty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GB" sz="2000" dirty="0" smtClean="0"/>
                  <a:t>Assume that the </a:t>
                </a:r>
                <a:r>
                  <a:rPr lang="en-GB" sz="2000" b="1" i="1" dirty="0" err="1" smtClean="0"/>
                  <a:t>p</a:t>
                </a:r>
                <a:r>
                  <a:rPr lang="en-GB" sz="2000" b="1" i="1" baseline="-25000" dirty="0" err="1" smtClean="0"/>
                  <a:t>t</a:t>
                </a:r>
                <a:r>
                  <a:rPr lang="en-GB" sz="2000" dirty="0" smtClean="0"/>
                  <a:t> values are </a:t>
                </a:r>
                <a:r>
                  <a:rPr lang="en-GB" sz="2000" dirty="0" smtClean="0">
                    <a:solidFill>
                      <a:srgbClr val="00B050"/>
                    </a:solidFill>
                  </a:rPr>
                  <a:t>Gaussian distributed around &lt;</a:t>
                </a:r>
                <a:r>
                  <a:rPr lang="en-GB" sz="2000" dirty="0" err="1" smtClean="0">
                    <a:solidFill>
                      <a:srgbClr val="00B050"/>
                    </a:solidFill>
                  </a:rPr>
                  <a:t>p</a:t>
                </a:r>
                <a:r>
                  <a:rPr lang="en-GB" sz="2000" baseline="-25000" dirty="0" err="1" smtClean="0">
                    <a:solidFill>
                      <a:srgbClr val="00B050"/>
                    </a:solidFill>
                  </a:rPr>
                  <a:t>t</a:t>
                </a:r>
                <a:r>
                  <a:rPr lang="en-GB" sz="2000" dirty="0" smtClean="0">
                    <a:solidFill>
                      <a:srgbClr val="00B050"/>
                    </a:solidFill>
                  </a:rPr>
                  <a:t>&gt;=0 </a:t>
                </a:r>
                <a:r>
                  <a:rPr lang="en-GB" sz="2000" dirty="0" smtClean="0"/>
                  <a:t>at the IP,</a:t>
                </a:r>
              </a:p>
              <a:p>
                <a:r>
                  <a:rPr lang="en-GB" sz="2000" dirty="0" smtClean="0"/>
                  <a:t>       → take the change in rigidity into account when generating the transfer </a:t>
                </a:r>
              </a:p>
              <a:p>
                <a:r>
                  <a:rPr lang="en-GB" sz="2000" dirty="0" smtClean="0"/>
                  <a:t>            matrix for a beam with a given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GB" sz="200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GB" sz="2000" dirty="0" smtClean="0"/>
                  <a:t>.</a:t>
                </a:r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88840"/>
                <a:ext cx="8064895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680" t="-1064" b="-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36952"/>
              </p:ext>
            </p:extLst>
          </p:nvPr>
        </p:nvGraphicFramePr>
        <p:xfrm>
          <a:off x="4067175" y="534988"/>
          <a:ext cx="4279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4279680" imgH="914400" progId="Equation.DSMT4">
                  <p:embed/>
                </p:oleObj>
              </mc:Choice>
              <mc:Fallback>
                <p:oleObj name="Equation" r:id="rId5" imgW="42796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175" y="534988"/>
                        <a:ext cx="42799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8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G:\Workspaces\m\mschauma\DS_Collimators\Plots\DistributionIP_p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318" y="4651062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:\Workspaces\m\mschauma\DS_Collimators\Plots\DistributionIP_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62070"/>
            <a:ext cx="3293938" cy="207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G:\Workspaces\m\mschauma\DS_Collimators\Plots\DistributionIP_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64904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  Generating distribution @ 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7</a:t>
            </a:fld>
            <a:endParaRPr lang="en-GB"/>
          </a:p>
        </p:txBody>
      </p:sp>
      <p:pic>
        <p:nvPicPr>
          <p:cNvPr id="4098" name="Picture 2" descr="G:\Workspaces\m\mschauma\DS_Collimators\Plots\DistributionIP_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:\Workspaces\m\mschauma\DS_Collimators\Plots\DistributionIP_p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6672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G:\Workspaces\m\mschauma\DS_Collimators\Plots\DistributionIP_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72329" y="620688"/>
            <a:ext cx="17201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Example </a:t>
            </a:r>
          </a:p>
          <a:p>
            <a:r>
              <a:rPr lang="en-GB" sz="2400" dirty="0" smtClean="0"/>
              <a:t>coordinates </a:t>
            </a:r>
          </a:p>
          <a:p>
            <a:r>
              <a:rPr lang="en-GB" sz="2400" dirty="0" smtClean="0"/>
              <a:t>of 1000 </a:t>
            </a:r>
          </a:p>
          <a:p>
            <a:r>
              <a:rPr lang="en-GB" sz="2400" dirty="0" smtClean="0"/>
              <a:t>particles at </a:t>
            </a:r>
          </a:p>
          <a:p>
            <a:r>
              <a:rPr lang="en-GB" sz="2400" dirty="0" smtClean="0"/>
              <a:t>the IP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62068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x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620688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x’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8930" y="269641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67944" y="27194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</a:t>
            </a:r>
            <a:r>
              <a:rPr lang="en-GB" sz="2400" dirty="0" smtClean="0"/>
              <a:t>’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0994" y="4941168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4289" y="4839543"/>
            <a:ext cx="609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GB" sz="2400" dirty="0" err="1" smtClean="0"/>
              <a:t>pt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261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3.  Transfer Matrix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8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7693" y="1268760"/>
                <a:ext cx="7992888" cy="4222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Do TWISS with initial conditions at the IP and RMATRIX flag on:</a:t>
                </a:r>
              </a:p>
              <a:p>
                <a:r>
                  <a:rPr lang="en-GB" sz="2400" dirty="0" smtClean="0"/>
                  <a:t>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p=</a:t>
                </a:r>
                <a:r>
                  <a:rPr lang="en-GB" sz="2400" dirty="0">
                    <a:solidFill>
                      <a:srgbClr val="179923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179923"/>
                            </a:solidFill>
                          </a:rPr>
                          <m:t>p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𝐵𝐹𝑃𝑃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GB" sz="2400" b="0" i="0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GB" sz="2400" i="1" smtClean="0">
                            <a:solidFill>
                              <a:srgbClr val="17992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i="0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 b="0" i="0" smtClean="0">
                        <a:solidFill>
                          <a:srgbClr val="179923"/>
                        </a:solidFill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17992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 b="0" i="0" smtClean="0">
                        <a:solidFill>
                          <a:srgbClr val="179923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 x, y, </a:t>
                </a:r>
                <a:r>
                  <a:rPr lang="en-GB" sz="2400" dirty="0" err="1" smtClean="0">
                    <a:solidFill>
                      <a:srgbClr val="179923"/>
                    </a:solidFill>
                  </a:rPr>
                  <a:t>px</a:t>
                </a:r>
                <a:r>
                  <a:rPr lang="en-GB" sz="2400" dirty="0" smtClean="0">
                    <a:solidFill>
                      <a:srgbClr val="179923"/>
                    </a:solidFill>
                  </a:rPr>
                  <a:t>/(1+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), </a:t>
                </a:r>
                <a:r>
                  <a:rPr lang="en-GB" sz="2400" dirty="0" err="1" smtClean="0">
                    <a:solidFill>
                      <a:srgbClr val="179923"/>
                    </a:solidFill>
                  </a:rPr>
                  <a:t>py</a:t>
                </a:r>
                <a:r>
                  <a:rPr lang="en-GB" sz="2400" dirty="0">
                    <a:solidFill>
                      <a:srgbClr val="179923"/>
                    </a:solidFill>
                  </a:rPr>
                  <a:t>/(1+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)</a:t>
                </a:r>
              </a:p>
              <a:p>
                <a:r>
                  <a:rPr lang="en-GB" sz="2400" dirty="0" smtClean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  <a:ea typeface="Cambria Math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x</m:t>
                        </m:r>
                        <m:r>
                          <a:rPr lang="en-GB" sz="240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  <a:ea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x</m:t>
                        </m:r>
                        <m:r>
                          <a:rPr lang="en-GB" sz="240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>
                        <a:latin typeface="Cambria Math"/>
                      </a:rPr>
                      <m:t>,</m:t>
                    </m:r>
                  </m:oMath>
                </a14:m>
                <a:r>
                  <a:rPr lang="en-GB" sz="2400" dirty="0"/>
                  <a:t> x, y, </a:t>
                </a:r>
                <a:r>
                  <a:rPr lang="en-GB" sz="2400" dirty="0" err="1" smtClean="0"/>
                  <a:t>px</a:t>
                </a:r>
                <a:r>
                  <a:rPr lang="en-GB" sz="2400" dirty="0" smtClean="0"/>
                  <a:t>, </a:t>
                </a:r>
                <a:r>
                  <a:rPr lang="en-GB" sz="2400" dirty="0" err="1" smtClean="0"/>
                  <a:t>py</a:t>
                </a:r>
                <a:r>
                  <a:rPr lang="en-GB" sz="2400" dirty="0" smtClean="0"/>
                  <a:t> of the main beam orbit at IP2.</a:t>
                </a:r>
              </a:p>
              <a:p>
                <a:endParaRPr lang="en-GB" sz="2400" dirty="0"/>
              </a:p>
              <a:p>
                <a:r>
                  <a:rPr lang="en-GB" sz="2400" dirty="0" smtClean="0"/>
                  <a:t>This generates TWISS table with transfer matrix elements after each element in the sequence.</a:t>
                </a:r>
              </a:p>
              <a:p>
                <a:endParaRPr lang="en-GB" sz="2400" dirty="0"/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MADX 6D Transfer Matrix:  </a:t>
                </a:r>
              </a:p>
              <a:p>
                <a:r>
                  <a:rPr lang="en-GB" sz="2400" dirty="0"/>
                  <a:t>→ form  IP2 @ </a:t>
                </a:r>
                <a:r>
                  <a:rPr lang="en-GB" sz="2400" i="1" dirty="0"/>
                  <a:t>s</a:t>
                </a:r>
                <a:r>
                  <a:rPr lang="en-GB" sz="2400" dirty="0"/>
                  <a:t> = 0m </a:t>
                </a:r>
              </a:p>
              <a:p>
                <a:r>
                  <a:rPr lang="en-GB" sz="2400" dirty="0"/>
                  <a:t>→ to new front plane of collimator @ </a:t>
                </a:r>
                <a:r>
                  <a:rPr lang="en-GB" sz="2400" i="1" dirty="0"/>
                  <a:t>s</a:t>
                </a:r>
                <a:r>
                  <a:rPr lang="en-GB" sz="2400" dirty="0"/>
                  <a:t> = 356.27m</a:t>
                </a: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93" y="1268760"/>
                <a:ext cx="7992888" cy="4222951"/>
              </a:xfrm>
              <a:prstGeom prst="rect">
                <a:avLst/>
              </a:prstGeom>
              <a:blipFill rotWithShape="1">
                <a:blip r:embed="rId2"/>
                <a:stretch>
                  <a:fillRect l="-1220" t="-1154" r="-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 Tracking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9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41795" y="1916832"/>
                <a:ext cx="5101140" cy="670696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36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GB" sz="3600" b="0" i="1" smtClean="0">
                            <a:latin typeface="Cambria Math"/>
                          </a:rPr>
                          <m:t>𝑐𝑜𝑙𝑙</m:t>
                        </m:r>
                      </m:sub>
                    </m:sSub>
                    <m:r>
                      <a:rPr lang="en-GB" sz="36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36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GB" sz="3600" b="0" i="1" smtClean="0">
                            <a:latin typeface="Cambria Math"/>
                          </a:rPr>
                          <m:t>𝑐𝑜</m:t>
                        </m:r>
                        <m:r>
                          <a:rPr lang="en-GB" sz="3600" b="0" i="1" smtClean="0">
                            <a:latin typeface="Cambria Math"/>
                          </a:rPr>
                          <m:t>,  </m:t>
                        </m:r>
                        <m:r>
                          <a:rPr lang="en-GB" sz="3600" b="0" i="1" smtClean="0">
                            <a:latin typeface="Cambria Math"/>
                          </a:rPr>
                          <m:t>𝑐𝑜𝑙𝑙</m:t>
                        </m:r>
                      </m:sub>
                    </m:sSub>
                    <m:r>
                      <a:rPr lang="en-GB" sz="3600" b="0" i="1" smtClean="0">
                        <a:latin typeface="Cambria Math"/>
                      </a:rPr>
                      <m:t>+</m:t>
                    </m:r>
                    <m:r>
                      <a:rPr lang="en-GB" sz="3600" b="0" i="1" smtClean="0">
                        <a:latin typeface="Cambria Math"/>
                      </a:rPr>
                      <m:t>𝑀</m:t>
                    </m:r>
                    <m:r>
                      <a:rPr lang="en-GB" sz="36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GB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36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GB" sz="3600" b="0" i="1" smtClean="0">
                            <a:latin typeface="Cambria Math"/>
                          </a:rPr>
                          <m:t>𝐼𝑃</m:t>
                        </m:r>
                        <m:r>
                          <a:rPr lang="en-GB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3600" dirty="0" smtClean="0"/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795" y="1916832"/>
                <a:ext cx="5101140" cy="6706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41795" y="2708920"/>
                <a:ext cx="357270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where </a:t>
                </a:r>
                <a:r>
                  <a:rPr lang="en-GB" sz="2400" b="1" i="1" dirty="0" smtClean="0"/>
                  <a:t>x</a:t>
                </a:r>
                <a:r>
                  <a:rPr lang="en-GB" sz="2400" i="1" dirty="0" smtClean="0"/>
                  <a:t> = (x, </a:t>
                </a:r>
                <a:r>
                  <a:rPr lang="en-GB" sz="2400" i="1" dirty="0" err="1" smtClean="0"/>
                  <a:t>px</a:t>
                </a:r>
                <a:r>
                  <a:rPr lang="en-GB" sz="2400" i="1" dirty="0" smtClean="0"/>
                  <a:t>, y, </a:t>
                </a:r>
                <a:r>
                  <a:rPr lang="en-GB" sz="2400" i="1" dirty="0" err="1" smtClean="0"/>
                  <a:t>py</a:t>
                </a:r>
                <a:r>
                  <a:rPr lang="en-GB" sz="2400" i="1" dirty="0"/>
                  <a:t>,</a:t>
                </a:r>
                <a:r>
                  <a:rPr lang="en-GB" sz="2400" i="1" dirty="0" smtClean="0"/>
                  <a:t> t, </a:t>
                </a:r>
                <a:r>
                  <a:rPr lang="en-GB" sz="2400" i="1" dirty="0" err="1" smtClean="0"/>
                  <a:t>pt</a:t>
                </a:r>
                <a:r>
                  <a:rPr lang="en-GB" sz="2400" i="1" dirty="0" smtClean="0"/>
                  <a:t>)</a:t>
                </a:r>
              </a:p>
              <a:p>
                <a:r>
                  <a:rPr lang="en-GB" sz="2400" dirty="0" smtClean="0"/>
                  <a:t>and </a:t>
                </a:r>
                <a:r>
                  <a:rPr lang="en-GB" sz="2400" i="1" dirty="0" smtClean="0"/>
                  <a:t>M = (6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2400" i="1" dirty="0" smtClean="0"/>
                  <a:t>6 ) </a:t>
                </a:r>
                <a:r>
                  <a:rPr lang="en-GB" sz="2400" dirty="0" smtClean="0"/>
                  <a:t>matrix</a:t>
                </a:r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795" y="2708920"/>
                <a:ext cx="3572709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730" t="-5839" r="-1706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83297" y="4193793"/>
                <a:ext cx="641813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</a:t>
                </a:r>
                <a:r>
                  <a:rPr lang="en-GB" sz="2000" dirty="0" smtClean="0"/>
                  <a:t>ince the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GB" sz="2000" dirty="0" smtClean="0"/>
                  <a:t>p was considered in the TWISS calculation, but the </a:t>
                </a:r>
                <a:r>
                  <a:rPr lang="en-GB" sz="2000" dirty="0" err="1" smtClean="0"/>
                  <a:t>pt</a:t>
                </a:r>
                <a:r>
                  <a:rPr lang="en-GB" sz="2000" dirty="0" smtClean="0"/>
                  <a:t> variable  given by MADX is only the variation around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GB" sz="2000" dirty="0"/>
                  <a:t>p </a:t>
                </a:r>
                <a:r>
                  <a:rPr lang="en-GB" sz="2000" dirty="0" smtClean="0"/>
                  <a:t>of the main beam, therefore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GB" sz="2000" dirty="0">
                    <a:solidFill>
                      <a:srgbClr val="179923"/>
                    </a:solidFill>
                  </a:rPr>
                  <a:t>p </a:t>
                </a:r>
                <a:r>
                  <a:rPr lang="en-GB" sz="2000" dirty="0" smtClean="0">
                    <a:solidFill>
                      <a:srgbClr val="179923"/>
                    </a:solidFill>
                  </a:rPr>
                  <a:t>has to be added to all </a:t>
                </a:r>
                <a:r>
                  <a:rPr lang="en-GB" sz="2000" dirty="0" err="1" smtClean="0">
                    <a:solidFill>
                      <a:srgbClr val="179923"/>
                    </a:solidFill>
                  </a:rPr>
                  <a:t>pt</a:t>
                </a:r>
                <a:r>
                  <a:rPr lang="en-GB" sz="2000" dirty="0" smtClean="0">
                    <a:solidFill>
                      <a:srgbClr val="179923"/>
                    </a:solidFill>
                  </a:rPr>
                  <a:t> coordinates </a:t>
                </a:r>
                <a:r>
                  <a:rPr lang="en-GB" sz="2000" dirty="0" smtClean="0"/>
                  <a:t>to get the correct energy.</a:t>
                </a:r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297" y="4193793"/>
                <a:ext cx="6418135" cy="1323439"/>
              </a:xfrm>
              <a:prstGeom prst="rect">
                <a:avLst/>
              </a:prstGeom>
              <a:blipFill rotWithShape="1">
                <a:blip r:embed="rId4"/>
                <a:stretch>
                  <a:fillRect l="-1045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2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MJ plain">
  <a:themeElements>
    <a:clrScheme name="Michaela">
      <a:dk1>
        <a:srgbClr val="000000"/>
      </a:dk1>
      <a:lt1>
        <a:srgbClr val="FFFFFF"/>
      </a:lt1>
      <a:dk2>
        <a:srgbClr val="000000"/>
      </a:dk2>
      <a:lt2>
        <a:srgbClr val="B7DDFF"/>
      </a:lt2>
      <a:accent1>
        <a:srgbClr val="FEE29C"/>
      </a:accent1>
      <a:accent2>
        <a:srgbClr val="FF0000"/>
      </a:accent2>
      <a:accent3>
        <a:srgbClr val="7FD13B"/>
      </a:accent3>
      <a:accent4>
        <a:srgbClr val="007DEA"/>
      </a:accent4>
      <a:accent5>
        <a:srgbClr val="00ADDC"/>
      </a:accent5>
      <a:accent6>
        <a:srgbClr val="D6ECFF"/>
      </a:accent6>
      <a:hlink>
        <a:srgbClr val="00B05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JMJ plain</Template>
  <TotalTime>8187</TotalTime>
  <Words>761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JMJ plain</vt:lpstr>
      <vt:lpstr>MathType 6.0 Equation</vt:lpstr>
      <vt:lpstr>Ion impact distributions on DS collimators in IP2</vt:lpstr>
      <vt:lpstr>Motivation</vt:lpstr>
      <vt:lpstr>General Procedure</vt:lpstr>
      <vt:lpstr>1.  Modified layout of DS around IR2</vt:lpstr>
      <vt:lpstr>2.  Generating distribution @ IP</vt:lpstr>
      <vt:lpstr>2.  Generating distribution @ IP</vt:lpstr>
      <vt:lpstr>2.  Generating distribution @ IP</vt:lpstr>
      <vt:lpstr>3.  Transfer Matrix</vt:lpstr>
      <vt:lpstr>4.  Tracking</vt:lpstr>
      <vt:lpstr>4.  Tracking</vt:lpstr>
      <vt:lpstr>5.  Conversion to FLUKA coordinates</vt:lpstr>
      <vt:lpstr>Things  to be done…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thoughts  on 2012 p-Pb run</dc:title>
  <dc:creator>John M. Jowett</dc:creator>
  <cp:lastModifiedBy>John Jowett</cp:lastModifiedBy>
  <cp:revision>294</cp:revision>
  <dcterms:created xsi:type="dcterms:W3CDTF">2012-06-25T08:47:04Z</dcterms:created>
  <dcterms:modified xsi:type="dcterms:W3CDTF">2013-04-12T13:28:50Z</dcterms:modified>
</cp:coreProperties>
</file>