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2" r:id="rId2"/>
  </p:sldMasterIdLst>
  <p:notesMasterIdLst>
    <p:notesMasterId r:id="rId66"/>
  </p:notesMasterIdLst>
  <p:sldIdLst>
    <p:sldId id="365" r:id="rId3"/>
    <p:sldId id="583" r:id="rId4"/>
    <p:sldId id="520" r:id="rId5"/>
    <p:sldId id="534" r:id="rId6"/>
    <p:sldId id="516" r:id="rId7"/>
    <p:sldId id="593" r:id="rId8"/>
    <p:sldId id="586" r:id="rId9"/>
    <p:sldId id="509" r:id="rId10"/>
    <p:sldId id="535" r:id="rId11"/>
    <p:sldId id="536" r:id="rId12"/>
    <p:sldId id="571" r:id="rId13"/>
    <p:sldId id="570" r:id="rId14"/>
    <p:sldId id="578" r:id="rId15"/>
    <p:sldId id="539" r:id="rId16"/>
    <p:sldId id="542" r:id="rId17"/>
    <p:sldId id="543" r:id="rId18"/>
    <p:sldId id="544" r:id="rId19"/>
    <p:sldId id="567" r:id="rId20"/>
    <p:sldId id="568" r:id="rId21"/>
    <p:sldId id="569" r:id="rId22"/>
    <p:sldId id="514" r:id="rId23"/>
    <p:sldId id="546" r:id="rId24"/>
    <p:sldId id="547" r:id="rId25"/>
    <p:sldId id="548" r:id="rId26"/>
    <p:sldId id="549" r:id="rId27"/>
    <p:sldId id="550" r:id="rId28"/>
    <p:sldId id="533" r:id="rId29"/>
    <p:sldId id="572" r:id="rId30"/>
    <p:sldId id="590" r:id="rId31"/>
    <p:sldId id="592" r:id="rId32"/>
    <p:sldId id="528" r:id="rId33"/>
    <p:sldId id="529" r:id="rId34"/>
    <p:sldId id="521" r:id="rId35"/>
    <p:sldId id="522" r:id="rId36"/>
    <p:sldId id="527" r:id="rId37"/>
    <p:sldId id="511" r:id="rId38"/>
    <p:sldId id="553" r:id="rId39"/>
    <p:sldId id="554" r:id="rId40"/>
    <p:sldId id="555" r:id="rId41"/>
    <p:sldId id="557" r:id="rId42"/>
    <p:sldId id="558" r:id="rId43"/>
    <p:sldId id="559" r:id="rId44"/>
    <p:sldId id="561" r:id="rId45"/>
    <p:sldId id="563" r:id="rId46"/>
    <p:sldId id="565" r:id="rId47"/>
    <p:sldId id="566" r:id="rId48"/>
    <p:sldId id="595" r:id="rId49"/>
    <p:sldId id="515" r:id="rId50"/>
    <p:sldId id="588" r:id="rId51"/>
    <p:sldId id="585" r:id="rId52"/>
    <p:sldId id="512" r:id="rId53"/>
    <p:sldId id="523" r:id="rId54"/>
    <p:sldId id="524" r:id="rId55"/>
    <p:sldId id="525" r:id="rId56"/>
    <p:sldId id="587" r:id="rId57"/>
    <p:sldId id="526" r:id="rId58"/>
    <p:sldId id="513" r:id="rId59"/>
    <p:sldId id="492" r:id="rId60"/>
    <p:sldId id="531" r:id="rId61"/>
    <p:sldId id="530" r:id="rId62"/>
    <p:sldId id="591" r:id="rId63"/>
    <p:sldId id="487" r:id="rId64"/>
    <p:sldId id="594" r:id="rId6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53" autoAdjust="0"/>
    <p:restoredTop sz="86480" autoAdjust="0"/>
  </p:normalViewPr>
  <p:slideViewPr>
    <p:cSldViewPr>
      <p:cViewPr varScale="1">
        <p:scale>
          <a:sx n="65" d="100"/>
          <a:sy n="65" d="100"/>
        </p:scale>
        <p:origin x="-1422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2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viewProps" Target="viewProps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theme" Target="theme/theme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90.wmf"/><Relationship Id="rId1" Type="http://schemas.openxmlformats.org/officeDocument/2006/relationships/image" Target="../media/image8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7.wmf"/><Relationship Id="rId2" Type="http://schemas.openxmlformats.org/officeDocument/2006/relationships/image" Target="../media/image26.wmf"/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50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F54699-954F-4E4D-9DCD-366D4D7B0D63}" type="datetimeFigureOut">
              <a:rPr lang="en-GB" smtClean="0"/>
              <a:t>10/11/2013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3C5146-1889-4C45-88D4-AB2A8F66345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4906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C5146-1889-4C45-88D4-AB2A8F66345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65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C5146-1889-4C45-88D4-AB2A8F663451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57943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EA2EA71-84AA-41B3-9F7B-4687A41CAFB0}" type="slidenum">
              <a:rPr lang="en-GB" smtClean="0"/>
              <a:pPr>
                <a:defRPr/>
              </a:pPr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3937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C5146-1889-4C45-88D4-AB2A8F663451}" type="slidenum">
              <a:rPr lang="en-GB" smtClean="0"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509483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3C5146-1889-4C45-88D4-AB2A8F663451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76165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4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7CA449-A87F-4ECC-892F-4F0C1423DA34}" type="slidenum">
              <a:rPr lang="en-GB"/>
              <a:pPr/>
              <a:t>61</a:t>
            </a:fld>
            <a:endParaRPr lang="en-GB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GB" dirty="0" smtClean="0"/>
              <a:t>Straightforward engineering solution: fill SPS with some extra LHC dipoles to boost injection energy</a:t>
            </a:r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5936" y="6669361"/>
            <a:ext cx="1152128" cy="2109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122537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5936" y="6669361"/>
            <a:ext cx="1152128" cy="2109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94483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5936" y="6669361"/>
            <a:ext cx="1152128" cy="2109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9008366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_V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001058" y="274638"/>
            <a:ext cx="7965175" cy="747654"/>
          </a:xfrm>
        </p:spPr>
        <p:txBody>
          <a:bodyPr anchor="t">
            <a:normAutofit/>
          </a:bodyPr>
          <a:lstStyle>
            <a:lvl1pPr algn="l">
              <a:defRPr sz="2800" b="1" baseline="0">
                <a:solidFill>
                  <a:srgbClr val="0055A0"/>
                </a:solidFill>
                <a:latin typeface="Arial"/>
                <a:cs typeface="Arial"/>
              </a:defRPr>
            </a:lvl1pPr>
          </a:lstStyle>
          <a:p>
            <a:r>
              <a:rPr lang="fr-CH" dirty="0" smtClean="0"/>
              <a:t>Title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203200" y="1255059"/>
            <a:ext cx="8763034" cy="4745691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pic>
        <p:nvPicPr>
          <p:cNvPr id="5" name="Picture 4" descr="logo-presentation-small.jp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6738" y="6167827"/>
            <a:ext cx="539496" cy="53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19093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3139477" cy="206399"/>
          </a:xfrm>
        </p:spPr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882" y="6691658"/>
            <a:ext cx="1872222" cy="16634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5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3139477" cy="206399"/>
          </a:xfrm>
        </p:spPr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882" y="6691658"/>
            <a:ext cx="1872222" cy="16634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5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3139477" cy="206399"/>
          </a:xfrm>
        </p:spPr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882" y="6691658"/>
            <a:ext cx="1872222" cy="16634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5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3139477" cy="206399"/>
          </a:xfrm>
        </p:spPr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882" y="6691658"/>
            <a:ext cx="1872222" cy="16634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5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3139477" cy="206399"/>
          </a:xfrm>
        </p:spPr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882" y="6691658"/>
            <a:ext cx="1872222" cy="16634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5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3139477" cy="206399"/>
          </a:xfrm>
        </p:spPr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882" y="6691658"/>
            <a:ext cx="1872222" cy="16634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5540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3139477" cy="206399"/>
          </a:xfrm>
        </p:spPr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882" y="6691658"/>
            <a:ext cx="1872222" cy="16634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8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1"/>
            <a:ext cx="4363614" cy="188640"/>
          </a:xfrm>
        </p:spPr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505863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3139477" cy="206399"/>
          </a:xfrm>
        </p:spPr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882" y="6691658"/>
            <a:ext cx="1872222" cy="16634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8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3139477" cy="206399"/>
          </a:xfrm>
        </p:spPr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882" y="6691658"/>
            <a:ext cx="1872222" cy="16634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8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-7638" y="6669360"/>
            <a:ext cx="3139477" cy="206399"/>
          </a:xfrm>
        </p:spPr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35882" y="6691658"/>
            <a:ext cx="1872222" cy="166342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87887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/>
          <p:cNvSpPr>
            <a:spLocks noGrp="1"/>
          </p:cNvSpPr>
          <p:nvPr>
            <p:ph type="ctrTitle"/>
          </p:nvPr>
        </p:nvSpPr>
        <p:spPr>
          <a:xfrm>
            <a:off x="228600" y="4114800"/>
            <a:ext cx="7239000" cy="533400"/>
          </a:xfrm>
          <a:prstGeom prst="rect">
            <a:avLst/>
          </a:prstGeom>
          <a:noFill/>
        </p:spPr>
        <p:txBody>
          <a:bodyPr vert="horz"/>
          <a:lstStyle>
            <a:lvl1pPr algn="l" eaLnBrk="1" latinLnBrk="0" hangingPunct="1">
              <a:defRPr kumimoji="0" sz="2000" b="0" cap="all" spc="150" baseline="0">
                <a:solidFill>
                  <a:schemeClr val="bg1"/>
                </a:solidFill>
              </a:defRPr>
            </a:lvl1pPr>
            <a:extLst/>
          </a:lstStyle>
          <a:p>
            <a:pPr eaLnBrk="1" latinLnBrk="1" hangingPunct="1"/>
            <a:r>
              <a:rPr lang="en-US" dirty="0" smtClean="0"/>
              <a:t>Click to edit Master title style</a:t>
            </a:r>
            <a:endParaRPr/>
          </a:p>
        </p:txBody>
      </p:sp>
      <p:sp>
        <p:nvSpPr>
          <p:cNvPr id="9" name="Rectangle 3"/>
          <p:cNvSpPr>
            <a:spLocks noGrp="1"/>
          </p:cNvSpPr>
          <p:nvPr>
            <p:ph type="subTitle" idx="1" hasCustomPrompt="1"/>
          </p:nvPr>
        </p:nvSpPr>
        <p:spPr>
          <a:xfrm>
            <a:off x="228600" y="4706112"/>
            <a:ext cx="6934200" cy="2286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eaLnBrk="1" latinLnBrk="0" hangingPunct="1">
              <a:buNone/>
              <a:defRPr kumimoji="0" sz="1100" b="1">
                <a:solidFill>
                  <a:schemeClr val="accent4">
                    <a:shade val="50000"/>
                  </a:schemeClr>
                </a:solidFill>
              </a:defRPr>
            </a:lvl1pPr>
            <a:lvl2pPr marL="457200" indent="0" algn="ctr" eaLnBrk="1" latinLnBrk="0" hangingPunct="1">
              <a:buNone/>
            </a:lvl2pPr>
            <a:lvl3pPr marL="914400" indent="0" algn="ctr" eaLnBrk="1" latinLnBrk="0" hangingPunct="1">
              <a:buNone/>
            </a:lvl3pPr>
            <a:lvl4pPr marL="1371600" indent="0" algn="ctr" eaLnBrk="1" latinLnBrk="0" hangingPunct="1">
              <a:buNone/>
            </a:lvl4pPr>
            <a:lvl5pPr marL="1828800" indent="0" algn="ctr" eaLnBrk="1" latinLnBrk="0" hangingPunct="1">
              <a:buNone/>
            </a:lvl5pPr>
            <a:lvl6pPr marL="2286000" indent="0" algn="ctr" eaLnBrk="1" latinLnBrk="0" hangingPunct="1">
              <a:buNone/>
            </a:lvl6pPr>
            <a:lvl7pPr marL="2743200" indent="0" algn="ctr" eaLnBrk="1" latinLnBrk="0" hangingPunct="1">
              <a:buNone/>
            </a:lvl7pPr>
            <a:lvl8pPr marL="3200400" indent="0" algn="ctr" eaLnBrk="1" latinLnBrk="0" hangingPunct="1">
              <a:buNone/>
            </a:lvl8pPr>
            <a:lvl9pPr marL="3657600" indent="0" algn="ctr" eaLnBrk="1" latinLnBrk="0" hangingPunct="1">
              <a:buNone/>
            </a:lvl9pPr>
            <a:extLst/>
          </a:lstStyle>
          <a:p>
            <a:r>
              <a:rPr kumimoji="0" lang="en-US" dirty="0" smtClean="0"/>
              <a:t>Click to add author information</a:t>
            </a:r>
            <a:endParaRPr kumimoji="0" lang="en-US" dirty="0"/>
          </a:p>
        </p:txBody>
      </p:sp>
      <p:sp>
        <p:nvSpPr>
          <p:cNvPr id="10" name="Rectangle 15"/>
          <p:cNvSpPr>
            <a:spLocks noGrp="1"/>
          </p:cNvSpPr>
          <p:nvPr>
            <p:ph type="sldNum" sz="quarter" idx="11"/>
          </p:nvPr>
        </p:nvSpPr>
        <p:spPr>
          <a:xfrm>
            <a:off x="6477000" y="6477000"/>
            <a:ext cx="1021080" cy="304800"/>
          </a:xfrm>
          <a:prstGeom prst="rect">
            <a:avLst/>
          </a:prstGeom>
        </p:spPr>
        <p:txBody>
          <a:bodyPr anchor="ctr"/>
          <a:lstStyle>
            <a:extLst/>
          </a:lstStyle>
          <a:p>
            <a:pPr algn="r"/>
            <a:fld id="{256D3EEF-DE4E-429D-8EC4-DDC531AFF587}" type="slidenum">
              <a:rPr lang="en-US" sz="1000" smtClean="0">
                <a:solidFill>
                  <a:prstClr val="black"/>
                </a:solidFill>
              </a:rPr>
              <a:pPr algn="r"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Rectangle 16"/>
          <p:cNvSpPr>
            <a:spLocks noGrp="1"/>
          </p:cNvSpPr>
          <p:nvPr>
            <p:ph type="ftr" sz="quarter" idx="12"/>
          </p:nvPr>
        </p:nvSpPr>
        <p:spPr>
          <a:xfrm>
            <a:off x="2705100" y="6477000"/>
            <a:ext cx="3733800" cy="304800"/>
          </a:xfrm>
          <a:prstGeom prst="rect">
            <a:avLst/>
          </a:prstGeom>
        </p:spPr>
        <p:txBody>
          <a:bodyPr/>
          <a:lstStyle>
            <a:extLst/>
          </a:lstStyle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10"/>
          </p:nvPr>
        </p:nvSpPr>
        <p:spPr>
          <a:xfrm>
            <a:off x="228600" y="6477000"/>
            <a:ext cx="1600200" cy="304800"/>
          </a:xfrm>
          <a:prstGeom prst="rect">
            <a:avLst/>
          </a:prstGeom>
        </p:spPr>
        <p:txBody>
          <a:bodyPr anchor="ctr"/>
          <a:lstStyle>
            <a:lvl1pPr algn="l" eaLnBrk="1" latinLnBrk="0" hangingPunct="1">
              <a:defRPr kumimoji="0">
                <a:solidFill>
                  <a:srgbClr val="A0A0A0"/>
                </a:solidFill>
              </a:defRPr>
            </a:lvl1pPr>
            <a:extLst/>
          </a:lstStyle>
          <a:p>
            <a:r>
              <a:rPr lang="en-US" smtClean="0"/>
              <a:t>J.M. Jowett, HL-LHC workshop, Daresbury, 14/11/2013</a:t>
            </a:r>
            <a:endParaRPr lang="en-US"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0" y="4645880"/>
            <a:ext cx="9144000" cy="27432"/>
          </a:xfrm>
          <a:prstGeom prst="rect">
            <a:avLst/>
          </a:prstGeom>
          <a:solidFill>
            <a:schemeClr val="accent4"/>
          </a:solidFill>
          <a:ln w="25400" cap="rnd" cmpd="sng" algn="ctr">
            <a:noFill/>
            <a:prstDash val="solid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/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6" name="Picture 2" descr="banner-bleu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778980"/>
            <a:ext cx="9144000" cy="8667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692133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00025"/>
            <a:ext cx="7929520" cy="487362"/>
          </a:xfrm>
          <a:prstGeom prst="rect">
            <a:avLst/>
          </a:prstGeom>
        </p:spPr>
        <p:txBody>
          <a:bodyPr vert="horz"/>
          <a:lstStyle>
            <a:lvl1pPr algn="r">
              <a:defRPr sz="2400" b="1" cap="small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4996" y="882032"/>
            <a:ext cx="7954470" cy="5559228"/>
          </a:xfrm>
          <a:prstGeom prst="rect">
            <a:avLst/>
          </a:prstGeom>
        </p:spPr>
        <p:txBody>
          <a:bodyPr/>
          <a:lstStyle>
            <a:lvl1pPr>
              <a:defRPr sz="1800">
                <a:latin typeface="Calibri" pitchFamily="34" charset="0"/>
              </a:defRPr>
            </a:lvl1pPr>
            <a:lvl2pPr>
              <a:defRPr sz="1600">
                <a:latin typeface="Calibri" pitchFamily="34" charset="0"/>
              </a:defRPr>
            </a:lvl2pPr>
            <a:lvl3pPr>
              <a:defRPr sz="1400">
                <a:latin typeface="Calibri" pitchFamily="34" charset="0"/>
              </a:defRPr>
            </a:lvl3pPr>
            <a:lvl4pPr>
              <a:defRPr sz="1200">
                <a:latin typeface="Calibri" pitchFamily="34" charset="0"/>
              </a:defRPr>
            </a:lvl4pPr>
            <a:lvl5pPr>
              <a:defRPr sz="1200">
                <a:latin typeface="Calibri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3613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>
                <a:solidFill>
                  <a:prstClr val="black"/>
                </a:solidFill>
              </a:rPr>
              <a:t>J.M. Jowett, HL-LHC workshop, Daresbury, 14/11/2013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fld id="{D47C1A7F-90AD-456E-8054-20B867E8D6F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70073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>
                <a:solidFill>
                  <a:prstClr val="black"/>
                </a:solidFill>
              </a:rPr>
              <a:t>J.M. Jowett, HL-LHC workshop, Daresbury, 14/11/2013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fld id="{D47C1A7F-90AD-456E-8054-20B867E8D6F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88224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>
                <a:solidFill>
                  <a:prstClr val="black"/>
                </a:solidFill>
              </a:rPr>
              <a:t>J.M. Jowett, HL-LHC workshop, Daresbury, 14/11/2013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fld id="{D47C1A7F-90AD-456E-8054-20B867E8D6F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85053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>
                <a:solidFill>
                  <a:prstClr val="black"/>
                </a:solidFill>
              </a:rPr>
              <a:t>J.M. Jowett, HL-LHC workshop, Daresbury, 14/11/2013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fld id="{D47C1A7F-90AD-456E-8054-20B867E8D6F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5175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>
                <a:solidFill>
                  <a:prstClr val="black"/>
                </a:solidFill>
              </a:rPr>
              <a:t>J.M. Jowett, HL-LHC workshop, Daresbury, 14/11/2013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fld id="{D47C1A7F-90AD-456E-8054-20B867E8D6F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24707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241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593109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95936" y="6669361"/>
            <a:ext cx="1152128" cy="2109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64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>
                <a:solidFill>
                  <a:prstClr val="black"/>
                </a:solidFill>
              </a:rPr>
              <a:t>J.M. Jowett, HL-LHC workshop, Daresbury, 14/11/2013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fld id="{D47C1A7F-90AD-456E-8054-20B867E8D6F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497446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>
                <a:solidFill>
                  <a:prstClr val="black"/>
                </a:solidFill>
              </a:rPr>
              <a:t>J.M. Jowett, HL-LHC workshop, Daresbury, 14/11/2013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fld id="{D47C1A7F-90AD-456E-8054-20B867E8D6F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3615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>
                <a:solidFill>
                  <a:prstClr val="black"/>
                </a:solidFill>
              </a:rPr>
              <a:t>J.M. Jowett, HL-LHC workshop, Daresbury, 14/11/2013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fld id="{D47C1A7F-90AD-456E-8054-20B867E8D6F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354071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>
          <a:xfrm>
            <a:off x="685800" y="6492875"/>
            <a:ext cx="2133600" cy="365125"/>
          </a:xfrm>
          <a:prstGeom prst="rect">
            <a:avLst/>
          </a:prstGeom>
        </p:spPr>
        <p:txBody>
          <a:bodyPr anchor="ctr"/>
          <a:lstStyle/>
          <a:p>
            <a:r>
              <a:rPr lang="en-US" smtClean="0">
                <a:solidFill>
                  <a:prstClr val="black"/>
                </a:solidFill>
              </a:rPr>
              <a:t>J.M. Jowett, HL-LHC workshop, Daresbury, 14/11/2013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48000" y="6492875"/>
            <a:ext cx="41910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20000" y="6492875"/>
            <a:ext cx="838200" cy="365125"/>
          </a:xfrm>
          <a:prstGeom prst="rect">
            <a:avLst/>
          </a:prstGeom>
        </p:spPr>
        <p:txBody>
          <a:bodyPr/>
          <a:lstStyle/>
          <a:p>
            <a:fld id="{D47C1A7F-90AD-456E-8054-20B867E8D6FC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224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9512" y="548680"/>
            <a:ext cx="4316288" cy="60486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548680"/>
            <a:ext cx="4388296" cy="59046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95936" y="6669361"/>
            <a:ext cx="1152128" cy="2109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015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486297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268760"/>
            <a:ext cx="4040188" cy="53285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49924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268760"/>
            <a:ext cx="4041775" cy="53285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995936" y="6669361"/>
            <a:ext cx="1152128" cy="2109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47676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95936" y="6669361"/>
            <a:ext cx="1152128" cy="2109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7494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995936" y="6669361"/>
            <a:ext cx="1152128" cy="2109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8603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95936" y="6669361"/>
            <a:ext cx="1152128" cy="2109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84679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995936" y="6669361"/>
            <a:ext cx="1152128" cy="210936"/>
          </a:xfrm>
          <a:prstGeom prst="rect">
            <a:avLst/>
          </a:prstGeom>
        </p:spPr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87790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jpe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1491"/>
            <a:ext cx="9144000" cy="490066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23528" y="476672"/>
            <a:ext cx="8496944" cy="61206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-7638" y="6669360"/>
            <a:ext cx="3427509" cy="2063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08412" y="6669360"/>
            <a:ext cx="2133600" cy="2160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3EE74B-AA29-428B-826F-5CD1FF8C5BA0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107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74" r:id="rId13"/>
    <p:sldLayoutId id="2147483677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</p:sldLayoutIdLst>
  <p:hf hdr="0" ftr="0"/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7224" y="0"/>
            <a:ext cx="866775" cy="908720"/>
          </a:xfrm>
          <a:prstGeom prst="rect">
            <a:avLst/>
          </a:prstGeom>
        </p:spPr>
      </p:pic>
      <p:pic>
        <p:nvPicPr>
          <p:cNvPr id="15" name="Picture 2" descr="banner-bleu"/>
          <p:cNvPicPr>
            <a:picLocks noChangeAspect="1" noChangeArrowheads="1"/>
          </p:cNvPicPr>
          <p:nvPr userDrawn="1"/>
        </p:nvPicPr>
        <p:blipFill>
          <a:blip r:embed="rId14" cstate="print"/>
          <a:srcRect l="9115" b="53321"/>
          <a:stretch>
            <a:fillRect/>
          </a:stretch>
        </p:blipFill>
        <p:spPr bwMode="auto">
          <a:xfrm>
            <a:off x="0" y="736375"/>
            <a:ext cx="8310520" cy="153749"/>
          </a:xfrm>
          <a:prstGeom prst="rect">
            <a:avLst/>
          </a:prstGeom>
          <a:noFill/>
        </p:spPr>
      </p:pic>
      <p:pic>
        <p:nvPicPr>
          <p:cNvPr id="16" name="Picture 2" descr="banner-bleu"/>
          <p:cNvPicPr>
            <a:picLocks noChangeAspect="1" noChangeArrowheads="1"/>
          </p:cNvPicPr>
          <p:nvPr userDrawn="1"/>
        </p:nvPicPr>
        <p:blipFill>
          <a:blip r:embed="rId14" cstate="print"/>
          <a:srcRect l="9115" t="48546"/>
          <a:stretch>
            <a:fillRect/>
          </a:stretch>
        </p:blipFill>
        <p:spPr bwMode="auto">
          <a:xfrm>
            <a:off x="623086" y="6462030"/>
            <a:ext cx="8520913" cy="141998"/>
          </a:xfrm>
          <a:prstGeom prst="rect">
            <a:avLst/>
          </a:prstGeom>
          <a:noFill/>
        </p:spPr>
      </p:pic>
      <p:pic>
        <p:nvPicPr>
          <p:cNvPr id="17" name="Picture 16" descr="CERN logo Withe.jpg"/>
          <p:cNvPicPr>
            <a:picLocks noChangeAspect="1"/>
          </p:cNvPicPr>
          <p:nvPr userDrawn="1"/>
        </p:nvPicPr>
        <p:blipFill>
          <a:blip r:embed="rId15" cstate="print"/>
          <a:stretch>
            <a:fillRect/>
          </a:stretch>
        </p:blipFill>
        <p:spPr>
          <a:xfrm>
            <a:off x="0" y="6243761"/>
            <a:ext cx="626166" cy="6142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20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iming>
    <p:tnLst>
      <p:par>
        <p:cTn id="1" dur="indefinite" restart="never" nodeType="tmRoot"/>
      </p:par>
    </p:tnLst>
  </p:timing>
  <p:hf hdr="0" ftr="0"/>
  <p:txStyles>
    <p:titleStyle>
      <a:lvl1pPr algn="ctr" defTabSz="914400" rtl="0" eaLnBrk="1" latinLnBrk="0" hangingPunct="1">
        <a:spcBef>
          <a:spcPct val="0"/>
        </a:spcBef>
        <a:buNone/>
        <a:defRPr sz="2000" kern="1200">
          <a:solidFill>
            <a:schemeClr val="bg2">
              <a:lumMod val="90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70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2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0.png"/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6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25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0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2.xml"/><Relationship Id="rId4" Type="http://schemas.openxmlformats.org/officeDocument/2006/relationships/image" Target="../media/image36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50.wmf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7" Type="http://schemas.openxmlformats.org/officeDocument/2006/relationships/image" Target="../media/image53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51.wmf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7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8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59.wmf"/><Relationship Id="rId4" Type="http://schemas.openxmlformats.org/officeDocument/2006/relationships/oleObject" Target="../embeddings/oleObject9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62.png"/><Relationship Id="rId5" Type="http://schemas.openxmlformats.org/officeDocument/2006/relationships/image" Target="../media/image60.wmf"/><Relationship Id="rId4" Type="http://schemas.openxmlformats.org/officeDocument/2006/relationships/oleObject" Target="../embeddings/oleObject10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63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0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cds.cern.ch/record/1377067" TargetMode="External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oleObject" Target="../embeddings/oleObject2.bin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5.png"/><Relationship Id="rId5" Type="http://schemas.openxmlformats.org/officeDocument/2006/relationships/image" Target="../media/image74.png"/><Relationship Id="rId4" Type="http://schemas.openxmlformats.org/officeDocument/2006/relationships/image" Target="../media/image270.png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7" Type="http://schemas.openxmlformats.org/officeDocument/2006/relationships/image" Target="../media/image77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89.w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91.wmf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indico.cern.ch/conferenceDisplay.py?confId=263338" TargetMode="Externa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844824"/>
            <a:ext cx="7772400" cy="1470025"/>
          </a:xfrm>
        </p:spPr>
        <p:txBody>
          <a:bodyPr>
            <a:normAutofit/>
          </a:bodyPr>
          <a:lstStyle/>
          <a:p>
            <a:r>
              <a:rPr lang="en-GB" sz="4400" dirty="0" smtClean="0"/>
              <a:t>Nuclear Beams at HL-LHC 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Plans, requirements,  solutions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3356992"/>
            <a:ext cx="7632848" cy="3071192"/>
          </a:xfrm>
        </p:spPr>
        <p:txBody>
          <a:bodyPr>
            <a:noAutofit/>
          </a:bodyPr>
          <a:lstStyle/>
          <a:p>
            <a:r>
              <a:rPr lang="en-GB" sz="2400" dirty="0" smtClean="0">
                <a:solidFill>
                  <a:schemeClr val="tx1"/>
                </a:solidFill>
              </a:rPr>
              <a:t>John </a:t>
            </a:r>
            <a:r>
              <a:rPr lang="en-GB" sz="2400" dirty="0">
                <a:solidFill>
                  <a:schemeClr val="tx1"/>
                </a:solidFill>
              </a:rPr>
              <a:t>Jowett, </a:t>
            </a:r>
            <a:r>
              <a:rPr lang="en-GB" sz="2400" dirty="0" smtClean="0">
                <a:solidFill>
                  <a:schemeClr val="tx1"/>
                </a:solidFill>
              </a:rPr>
              <a:t>Django Manglunki, </a:t>
            </a:r>
            <a:br>
              <a:rPr lang="en-GB" sz="2400" dirty="0" smtClean="0">
                <a:solidFill>
                  <a:schemeClr val="tx1"/>
                </a:solidFill>
              </a:rPr>
            </a:br>
            <a:r>
              <a:rPr lang="en-GB" sz="2400" dirty="0" smtClean="0">
                <a:solidFill>
                  <a:schemeClr val="tx1"/>
                </a:solidFill>
              </a:rPr>
              <a:t>Michaela </a:t>
            </a:r>
            <a:r>
              <a:rPr lang="en-GB" sz="2400" dirty="0">
                <a:solidFill>
                  <a:schemeClr val="tx1"/>
                </a:solidFill>
              </a:rPr>
              <a:t>Schaumann, </a:t>
            </a:r>
            <a:r>
              <a:rPr lang="en-GB" sz="2400" dirty="0" smtClean="0">
                <a:solidFill>
                  <a:schemeClr val="tx1"/>
                </a:solidFill>
              </a:rPr>
              <a:t>Reine </a:t>
            </a:r>
            <a:r>
              <a:rPr lang="en-GB" sz="2400" dirty="0">
                <a:solidFill>
                  <a:schemeClr val="tx1"/>
                </a:solidFill>
              </a:rPr>
              <a:t>Versteegen</a:t>
            </a:r>
            <a:endParaRPr lang="en-US" sz="2400" dirty="0">
              <a:solidFill>
                <a:schemeClr val="tx1"/>
              </a:solidFill>
            </a:endParaRPr>
          </a:p>
          <a:p>
            <a:endParaRPr lang="en-GB" sz="2000" dirty="0" smtClean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Thanks for input to:  </a:t>
            </a:r>
          </a:p>
          <a:p>
            <a:r>
              <a:rPr lang="en-GB" sz="1800" dirty="0" smtClean="0">
                <a:solidFill>
                  <a:schemeClr val="tx1"/>
                </a:solidFill>
              </a:rPr>
              <a:t>M</a:t>
            </a:r>
            <a:r>
              <a:rPr lang="en-GB" sz="1800" dirty="0" smtClean="0">
                <a:solidFill>
                  <a:schemeClr val="tx1"/>
                </a:solidFill>
              </a:rPr>
              <a:t>. Blaskiewicz, </a:t>
            </a:r>
            <a:r>
              <a:rPr lang="en-GB" sz="1800" dirty="0" smtClean="0">
                <a:solidFill>
                  <a:schemeClr val="tx1"/>
                </a:solidFill>
              </a:rPr>
              <a:t>R</a:t>
            </a:r>
            <a:r>
              <a:rPr lang="en-GB" sz="1800" dirty="0" smtClean="0">
                <a:solidFill>
                  <a:schemeClr val="tx1"/>
                </a:solidFill>
              </a:rPr>
              <a:t>. Bruce, </a:t>
            </a:r>
            <a:r>
              <a:rPr lang="en-GB" sz="1800" dirty="0" smtClean="0">
                <a:solidFill>
                  <a:schemeClr val="tx1"/>
                </a:solidFill>
              </a:rPr>
              <a:t>T. </a:t>
            </a:r>
            <a:r>
              <a:rPr lang="en-GB" sz="1800" dirty="0" err="1" smtClean="0">
                <a:solidFill>
                  <a:schemeClr val="tx1"/>
                </a:solidFill>
              </a:rPr>
              <a:t>Mertens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r>
              <a:rPr lang="en-GB" sz="1800" dirty="0" smtClean="0">
                <a:solidFill>
                  <a:schemeClr val="tx1"/>
                </a:solidFill>
              </a:rPr>
              <a:t>R</a:t>
            </a:r>
            <a:r>
              <a:rPr lang="en-GB" sz="1800" dirty="0" smtClean="0">
                <a:solidFill>
                  <a:schemeClr val="tx1"/>
                </a:solidFill>
              </a:rPr>
              <a:t>. Garoby, D. Kuchler, </a:t>
            </a:r>
            <a:r>
              <a:rPr lang="en-GB" sz="1800" dirty="0">
                <a:solidFill>
                  <a:schemeClr val="tx1"/>
                </a:solidFill>
              </a:rPr>
              <a:t>S. Hancock, T</a:t>
            </a:r>
            <a:r>
              <a:rPr lang="en-GB" sz="1800" dirty="0" smtClean="0">
                <a:solidFill>
                  <a:schemeClr val="tx1"/>
                </a:solidFill>
              </a:rPr>
              <a:t>. Bohl, </a:t>
            </a:r>
            <a:r>
              <a:rPr lang="en-GB" sz="1800" dirty="0">
                <a:solidFill>
                  <a:schemeClr val="tx1"/>
                </a:solidFill>
              </a:rPr>
              <a:t>H. Damerau, S. Redaelli, M. Lamont, J. Wenninger, R</a:t>
            </a:r>
            <a:r>
              <a:rPr lang="en-GB" sz="1800" dirty="0" smtClean="0">
                <a:solidFill>
                  <a:schemeClr val="tx1"/>
                </a:solidFill>
              </a:rPr>
              <a:t>. De Maria, 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E. </a:t>
            </a:r>
            <a:r>
              <a:rPr lang="en-GB" sz="1800" dirty="0" smtClean="0">
                <a:solidFill>
                  <a:schemeClr val="tx1"/>
                </a:solidFill>
              </a:rPr>
              <a:t>Calvo Giraldo, W. </a:t>
            </a:r>
            <a:r>
              <a:rPr lang="en-GB" sz="1800" dirty="0" err="1" smtClean="0">
                <a:solidFill>
                  <a:schemeClr val="tx1"/>
                </a:solidFill>
              </a:rPr>
              <a:t>Hofle</a:t>
            </a:r>
            <a:r>
              <a:rPr lang="en-GB" sz="1800" dirty="0" smtClean="0">
                <a:solidFill>
                  <a:schemeClr val="tx1"/>
                </a:solidFill>
              </a:rPr>
              <a:t>, P. Baudrenghien, R. Alemany, E. </a:t>
            </a:r>
            <a:r>
              <a:rPr lang="en-GB" sz="1800" dirty="0" err="1" smtClean="0">
                <a:solidFill>
                  <a:schemeClr val="tx1"/>
                </a:solidFill>
              </a:rPr>
              <a:t>Shaposhnikova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endParaRPr lang="en-GB" sz="1800" dirty="0">
              <a:solidFill>
                <a:schemeClr val="tx1"/>
              </a:solidFill>
            </a:endParaRPr>
          </a:p>
          <a:p>
            <a:r>
              <a:rPr lang="en-GB" sz="1800" dirty="0" smtClean="0">
                <a:solidFill>
                  <a:schemeClr val="tx1"/>
                </a:solidFill>
              </a:rPr>
              <a:t>M</a:t>
            </a:r>
            <a:r>
              <a:rPr lang="en-GB" sz="1800" dirty="0">
                <a:solidFill>
                  <a:schemeClr val="tx1"/>
                </a:solidFill>
              </a:rPr>
              <a:t>. Giovannozzi, M. Wendt, </a:t>
            </a:r>
            <a:r>
              <a:rPr lang="en-GB" sz="1800" dirty="0" smtClean="0">
                <a:solidFill>
                  <a:schemeClr val="tx1"/>
                </a:solidFill>
              </a:rPr>
              <a:t>J</a:t>
            </a:r>
            <a:r>
              <a:rPr lang="en-GB" sz="1800" dirty="0" smtClean="0">
                <a:solidFill>
                  <a:schemeClr val="tx1"/>
                </a:solidFill>
              </a:rPr>
              <a:t>. Uythoven, </a:t>
            </a:r>
            <a:r>
              <a:rPr lang="en-GB" sz="1800" dirty="0">
                <a:solidFill>
                  <a:schemeClr val="tx1"/>
                </a:solidFill>
              </a:rPr>
              <a:t>F. </a:t>
            </a:r>
            <a:r>
              <a:rPr lang="en-GB" sz="1800" dirty="0" err="1">
                <a:solidFill>
                  <a:schemeClr val="tx1"/>
                </a:solidFill>
              </a:rPr>
              <a:t>Cerutti</a:t>
            </a:r>
            <a:r>
              <a:rPr lang="en-GB" sz="1800" dirty="0">
                <a:solidFill>
                  <a:schemeClr val="tx1"/>
                </a:solidFill>
              </a:rPr>
              <a:t>, D</a:t>
            </a:r>
            <a:r>
              <a:rPr lang="en-GB" sz="1800" dirty="0" smtClean="0">
                <a:solidFill>
                  <a:schemeClr val="tx1"/>
                </a:solidFill>
              </a:rPr>
              <a:t>. Macina,  E. Meschi, </a:t>
            </a:r>
            <a:r>
              <a:rPr lang="en-GB" sz="1800" dirty="0" smtClean="0">
                <a:solidFill>
                  <a:schemeClr val="tx1"/>
                </a:solidFill>
              </a:rPr>
              <a:t/>
            </a:r>
            <a:br>
              <a:rPr lang="en-GB" sz="1800" dirty="0" smtClean="0">
                <a:solidFill>
                  <a:schemeClr val="tx1"/>
                </a:solidFill>
              </a:rPr>
            </a:br>
            <a:r>
              <a:rPr lang="en-GB" sz="1800" dirty="0" smtClean="0">
                <a:solidFill>
                  <a:schemeClr val="tx1"/>
                </a:solidFill>
              </a:rPr>
              <a:t>B</a:t>
            </a:r>
            <a:r>
              <a:rPr lang="en-GB" sz="1800" dirty="0" smtClean="0">
                <a:solidFill>
                  <a:schemeClr val="tx1"/>
                </a:solidFill>
              </a:rPr>
              <a:t>. Gorini, J. Wessels, W. </a:t>
            </a:r>
            <a:r>
              <a:rPr lang="en-GB" sz="1800" dirty="0" err="1" smtClean="0">
                <a:solidFill>
                  <a:schemeClr val="tx1"/>
                </a:solidFill>
              </a:rPr>
              <a:t>Riegler</a:t>
            </a:r>
            <a:r>
              <a:rPr lang="en-GB" sz="1800" dirty="0" smtClean="0">
                <a:solidFill>
                  <a:schemeClr val="tx1"/>
                </a:solidFill>
              </a:rPr>
              <a:t>, S. </a:t>
            </a:r>
            <a:r>
              <a:rPr lang="en-GB" sz="1800" dirty="0" err="1" smtClean="0">
                <a:solidFill>
                  <a:schemeClr val="tx1"/>
                </a:solidFill>
              </a:rPr>
              <a:t>Bertolucci</a:t>
            </a:r>
            <a:r>
              <a:rPr lang="en-GB" sz="1800" dirty="0" smtClean="0">
                <a:solidFill>
                  <a:schemeClr val="tx1"/>
                </a:solidFill>
              </a:rPr>
              <a:t>, </a:t>
            </a:r>
            <a:r>
              <a:rPr lang="en-GB" sz="1800" dirty="0" smtClean="0">
                <a:solidFill>
                  <a:schemeClr val="tx1"/>
                </a:solidFill>
              </a:rPr>
              <a:t>…</a:t>
            </a:r>
            <a:r>
              <a:rPr lang="en-GB" sz="1800" dirty="0" smtClean="0"/>
              <a:t/>
            </a:r>
            <a:br>
              <a:rPr lang="en-GB" sz="1800" dirty="0" smtClean="0"/>
            </a:br>
            <a:endParaRPr lang="en-US" sz="1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</a:t>
            </a:fld>
            <a:endParaRPr lang="en-GB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-99392"/>
            <a:ext cx="1956955" cy="1991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440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Bunch-by-Bunch Luminosity</a:t>
            </a:r>
            <a:endParaRPr lang="en-GB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10</a:t>
            </a:fld>
            <a:endParaRPr lang="en-GB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grpSp>
        <p:nvGrpSpPr>
          <p:cNvPr id="38" name="Group 37"/>
          <p:cNvGrpSpPr/>
          <p:nvPr/>
        </p:nvGrpSpPr>
        <p:grpSpPr>
          <a:xfrm>
            <a:off x="363640" y="752299"/>
            <a:ext cx="5648520" cy="3828829"/>
            <a:chOff x="2195736" y="3087834"/>
            <a:chExt cx="5648520" cy="3828829"/>
          </a:xfrm>
        </p:grpSpPr>
        <p:grpSp>
          <p:nvGrpSpPr>
            <p:cNvPr id="27" name="Group 26"/>
            <p:cNvGrpSpPr/>
            <p:nvPr/>
          </p:nvGrpSpPr>
          <p:grpSpPr>
            <a:xfrm>
              <a:off x="2195736" y="3087834"/>
              <a:ext cx="5648520" cy="3828829"/>
              <a:chOff x="827584" y="4149079"/>
              <a:chExt cx="4209539" cy="2909844"/>
            </a:xfrm>
          </p:grpSpPr>
          <p:pic>
            <p:nvPicPr>
              <p:cNvPr id="11" name="Picture 6" descr="G:\Workspaces\m\mschauma\IonsDataAnalysis2011\Plots\InitialValues\InitialLuminosity_Fill2319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7584" y="4149079"/>
                <a:ext cx="4209539" cy="29098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856522" y="4463084"/>
                <a:ext cx="8730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ATLAS data</a:t>
                </a:r>
                <a:endParaRPr lang="en-GB" sz="1200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3061456" y="3501008"/>
              <a:ext cx="18325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0427BC"/>
                  </a:solidFill>
                </a:rPr>
                <a:t>Initial Luminosity</a:t>
              </a:r>
              <a:endParaRPr lang="en-GB" b="1" dirty="0">
                <a:solidFill>
                  <a:srgbClr val="0427BC"/>
                </a:solidFill>
              </a:endParaRPr>
            </a:p>
          </p:txBody>
        </p:sp>
      </p:grpSp>
      <p:sp>
        <p:nvSpPr>
          <p:cNvPr id="42" name="TextBox 41"/>
          <p:cNvSpPr txBox="1"/>
          <p:nvPr/>
        </p:nvSpPr>
        <p:spPr>
          <a:xfrm>
            <a:off x="7596336" y="580155"/>
            <a:ext cx="1431482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E = 3.5Z </a:t>
            </a:r>
            <a:r>
              <a:rPr lang="en-GB" sz="2000" dirty="0" err="1" smtClean="0"/>
              <a:t>TeV</a:t>
            </a:r>
            <a:endParaRPr lang="en-GB" sz="2000" dirty="0"/>
          </a:p>
        </p:txBody>
      </p:sp>
      <p:pic>
        <p:nvPicPr>
          <p:cNvPr id="1026" name="Picture 2" descr="G:\Projects\ILHC\MS\AfterLS1\Plots\BbBSpreadInTrain\DistributionPeakLuminosities2011_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592312"/>
            <a:ext cx="3959895" cy="286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14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General features of </a:t>
            </a:r>
            <a:r>
              <a:rPr lang="en-GB" dirty="0" err="1" smtClean="0"/>
              <a:t>Pb-Pb</a:t>
            </a:r>
            <a:r>
              <a:rPr lang="en-GB" dirty="0" smtClean="0"/>
              <a:t> in Run 2 and HL-LHC 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sz="3200" dirty="0" smtClean="0"/>
              <a:t>Running 3 experiments at </a:t>
            </a:r>
            <a:r>
              <a:rPr lang="en-GB" sz="3200" dirty="0" smtClean="0">
                <a:sym typeface="Symbol"/>
              </a:rPr>
              <a:t>*=0.5 m  (also for Run 3,…)</a:t>
            </a:r>
          </a:p>
          <a:p>
            <a:pPr lvl="1"/>
            <a:r>
              <a:rPr lang="en-GB" sz="2800" dirty="0" smtClean="0">
                <a:sym typeface="Symbol"/>
              </a:rPr>
              <a:t>No ATS optics etc.</a:t>
            </a:r>
          </a:p>
          <a:p>
            <a:pPr lvl="1"/>
            <a:r>
              <a:rPr lang="en-GB" sz="2800" dirty="0" smtClean="0">
                <a:sym typeface="Symbol"/>
              </a:rPr>
              <a:t>Generally, we should be able to take over most of ramp and squeeze from p-p run for fast commissioning</a:t>
            </a:r>
          </a:p>
          <a:p>
            <a:pPr lvl="2"/>
            <a:r>
              <a:rPr lang="en-GB" sz="2400" dirty="0" smtClean="0">
                <a:sym typeface="Symbol"/>
              </a:rPr>
              <a:t>Additional squeeze and crossing angle configuration for ALICE</a:t>
            </a:r>
          </a:p>
          <a:p>
            <a:pPr lvl="1"/>
            <a:r>
              <a:rPr lang="en-GB" sz="2800" dirty="0" smtClean="0">
                <a:sym typeface="Symbol"/>
              </a:rPr>
              <a:t>Usual run length each year</a:t>
            </a:r>
          </a:p>
          <a:p>
            <a:pPr lvl="2"/>
            <a:r>
              <a:rPr lang="en-GB" sz="2400" dirty="0" smtClean="0">
                <a:sym typeface="Symbol"/>
              </a:rPr>
              <a:t>2015 &amp; 2016:  </a:t>
            </a:r>
            <a:r>
              <a:rPr lang="en-GB" sz="2400" dirty="0" err="1" smtClean="0">
                <a:sym typeface="Symbol"/>
              </a:rPr>
              <a:t>Pb-Pb</a:t>
            </a:r>
            <a:endParaRPr lang="en-GB" sz="2400" dirty="0" smtClean="0">
              <a:sym typeface="Symbol"/>
            </a:endParaRPr>
          </a:p>
          <a:p>
            <a:pPr lvl="2"/>
            <a:r>
              <a:rPr lang="en-GB" sz="2400" dirty="0" smtClean="0">
                <a:sym typeface="Symbol"/>
              </a:rPr>
              <a:t>2017:  p-</a:t>
            </a:r>
            <a:r>
              <a:rPr lang="en-GB" sz="2400" dirty="0" err="1" smtClean="0">
                <a:sym typeface="Symbol"/>
              </a:rPr>
              <a:t>Pb</a:t>
            </a:r>
            <a:r>
              <a:rPr lang="en-GB" sz="2400" dirty="0" smtClean="0">
                <a:sym typeface="Symbol"/>
              </a:rPr>
              <a:t> (with </a:t>
            </a:r>
            <a:r>
              <a:rPr lang="en-GB" sz="2400" dirty="0" err="1" smtClean="0">
                <a:sym typeface="Symbol"/>
              </a:rPr>
              <a:t>LHCb</a:t>
            </a:r>
            <a:r>
              <a:rPr lang="en-GB" sz="2400" dirty="0" smtClean="0">
                <a:sym typeface="Symbol"/>
              </a:rPr>
              <a:t>) </a:t>
            </a:r>
          </a:p>
          <a:p>
            <a:pPr lvl="2"/>
            <a:r>
              <a:rPr lang="en-GB" sz="2400" dirty="0" smtClean="0">
                <a:sym typeface="Symbol"/>
              </a:rPr>
              <a:t>2018:   </a:t>
            </a:r>
            <a:r>
              <a:rPr lang="en-GB" sz="2400" dirty="0" err="1" smtClean="0">
                <a:sym typeface="Symbol"/>
              </a:rPr>
              <a:t>Pb-Pb</a:t>
            </a:r>
            <a:endParaRPr lang="en-GB" sz="2400" dirty="0" smtClean="0">
              <a:sym typeface="Symbol"/>
            </a:endParaRPr>
          </a:p>
          <a:p>
            <a:pPr lvl="1"/>
            <a:endParaRPr lang="en-GB" sz="2800" dirty="0" smtClean="0">
              <a:sym typeface="Symbol"/>
            </a:endParaRPr>
          </a:p>
          <a:p>
            <a:pPr lvl="1"/>
            <a:endParaRPr lang="en-GB" sz="2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1036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Spectrum of bunches in physics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12</a:t>
            </a:fld>
            <a:endParaRPr lang="en-GB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582" y="836712"/>
            <a:ext cx="448616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07504" y="692696"/>
            <a:ext cx="444107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 the following integrated luminosity estimates are made by summing over simulation results (CTE program) which includes effects of : </a:t>
            </a:r>
          </a:p>
          <a:p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err="1" smtClean="0"/>
              <a:t>Emittance</a:t>
            </a:r>
            <a:r>
              <a:rPr lang="en-GB" dirty="0" smtClean="0"/>
              <a:t> growth and </a:t>
            </a:r>
            <a:r>
              <a:rPr lang="en-GB" dirty="0" err="1" smtClean="0"/>
              <a:t>debunching</a:t>
            </a:r>
            <a:r>
              <a:rPr lang="en-GB" dirty="0" smtClean="0"/>
              <a:t> from IBS (</a:t>
            </a:r>
            <a:r>
              <a:rPr lang="en-GB" dirty="0"/>
              <a:t>stronger for heavy ions</a:t>
            </a:r>
            <a:r>
              <a:rPr lang="en-GB" dirty="0" smtClean="0"/>
              <a:t>)</a:t>
            </a:r>
            <a:r>
              <a:rPr lang="en-GB" dirty="0"/>
              <a:t> , model of non-</a:t>
            </a:r>
            <a:r>
              <a:rPr lang="en-GB" dirty="0" err="1"/>
              <a:t>gaussian</a:t>
            </a:r>
            <a:r>
              <a:rPr lang="en-GB" dirty="0"/>
              <a:t> longitudinal distribution </a:t>
            </a:r>
            <a:endParaRPr lang="en-GB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Radiation damping (twice as strong </a:t>
            </a:r>
            <a:r>
              <a:rPr lang="en-GB" dirty="0"/>
              <a:t>for heavy ions</a:t>
            </a:r>
            <a:r>
              <a:rPr lang="en-GB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Luminosity burn-off (much stronger </a:t>
            </a:r>
            <a:r>
              <a:rPr lang="en-GB" dirty="0"/>
              <a:t>for heavy ions</a:t>
            </a:r>
            <a:r>
              <a:rPr lang="en-GB" dirty="0" smtClean="0"/>
              <a:t>) 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  <a:p>
            <a:r>
              <a:rPr lang="en-GB" dirty="0"/>
              <a:t>Spectrum of bunch intensities  and </a:t>
            </a:r>
            <a:r>
              <a:rPr lang="en-GB" dirty="0" err="1"/>
              <a:t>emittances</a:t>
            </a:r>
            <a:r>
              <a:rPr lang="en-GB" dirty="0"/>
              <a:t> implies a spectrum of </a:t>
            </a:r>
            <a:r>
              <a:rPr lang="en-GB" dirty="0" smtClean="0"/>
              <a:t>bunch luminosities </a:t>
            </a:r>
            <a:r>
              <a:rPr lang="en-GB" dirty="0"/>
              <a:t>and luminosity lifetimes.  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dirty="0" smtClean="0"/>
              <a:t>Distribution over bunch train from phenomenological model  based on ATLAS  2011 data – described in following slides.</a:t>
            </a:r>
            <a:endParaRPr lang="en-GB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868144" y="5949280"/>
            <a:ext cx="302433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Work by Michaela Schaumann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99922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Bunch-by-Bunch Luminosity Model</a:t>
            </a:r>
            <a:endParaRPr lang="en-GB" b="1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13</a:t>
            </a:fld>
            <a:endParaRPr lang="en-GB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grpSp>
        <p:nvGrpSpPr>
          <p:cNvPr id="38" name="Group 37"/>
          <p:cNvGrpSpPr/>
          <p:nvPr/>
        </p:nvGrpSpPr>
        <p:grpSpPr>
          <a:xfrm>
            <a:off x="539552" y="824306"/>
            <a:ext cx="4608512" cy="3180758"/>
            <a:chOff x="1930962" y="3174512"/>
            <a:chExt cx="5648520" cy="3828829"/>
          </a:xfrm>
        </p:grpSpPr>
        <p:grpSp>
          <p:nvGrpSpPr>
            <p:cNvPr id="27" name="Group 26"/>
            <p:cNvGrpSpPr/>
            <p:nvPr/>
          </p:nvGrpSpPr>
          <p:grpSpPr>
            <a:xfrm>
              <a:off x="1930962" y="3174512"/>
              <a:ext cx="5648520" cy="3828829"/>
              <a:chOff x="630262" y="4214953"/>
              <a:chExt cx="4209539" cy="2909844"/>
            </a:xfrm>
          </p:grpSpPr>
          <p:pic>
            <p:nvPicPr>
              <p:cNvPr id="11" name="Picture 6" descr="G:\Workspaces\m\mschauma\IonsDataAnalysis2011\Plots\InitialValues\InitialLuminosity_Fill2319.pn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30262" y="4214953"/>
                <a:ext cx="4209539" cy="29098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856522" y="4463084"/>
                <a:ext cx="87306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sz="1200" dirty="0" smtClean="0"/>
                  <a:t>ATLAS data</a:t>
                </a:r>
                <a:endParaRPr lang="en-GB" sz="1200" dirty="0"/>
              </a:p>
            </p:txBody>
          </p:sp>
        </p:grpSp>
        <p:sp>
          <p:nvSpPr>
            <p:cNvPr id="3" name="TextBox 2"/>
            <p:cNvSpPr txBox="1"/>
            <p:nvPr/>
          </p:nvSpPr>
          <p:spPr>
            <a:xfrm>
              <a:off x="2637027" y="3501008"/>
              <a:ext cx="1832554" cy="36933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b="1" dirty="0" smtClean="0">
                  <a:solidFill>
                    <a:srgbClr val="0427BC"/>
                  </a:solidFill>
                </a:rPr>
                <a:t>Initial Luminosity</a:t>
              </a:r>
              <a:endParaRPr lang="en-GB" b="1" dirty="0">
                <a:solidFill>
                  <a:srgbClr val="0427BC"/>
                </a:solidFill>
              </a:endParaRPr>
            </a:p>
          </p:txBody>
        </p:sp>
      </p:grpSp>
      <p:sp>
        <p:nvSpPr>
          <p:cNvPr id="32" name="Freeform 31"/>
          <p:cNvSpPr/>
          <p:nvPr/>
        </p:nvSpPr>
        <p:spPr>
          <a:xfrm>
            <a:off x="4490389" y="1681855"/>
            <a:ext cx="257443" cy="1387105"/>
          </a:xfrm>
          <a:custGeom>
            <a:avLst/>
            <a:gdLst>
              <a:gd name="connsiteX0" fmla="*/ 0 w 202842"/>
              <a:gd name="connsiteY0" fmla="*/ 1443790 h 1443790"/>
              <a:gd name="connsiteX1" fmla="*/ 96253 w 202842"/>
              <a:gd name="connsiteY1" fmla="*/ 1222409 h 1443790"/>
              <a:gd name="connsiteX2" fmla="*/ 154004 w 202842"/>
              <a:gd name="connsiteY2" fmla="*/ 904775 h 1443790"/>
              <a:gd name="connsiteX3" fmla="*/ 192505 w 202842"/>
              <a:gd name="connsiteY3" fmla="*/ 462013 h 1443790"/>
              <a:gd name="connsiteX4" fmla="*/ 202130 w 202842"/>
              <a:gd name="connsiteY4" fmla="*/ 115503 h 1443790"/>
              <a:gd name="connsiteX5" fmla="*/ 202130 w 202842"/>
              <a:gd name="connsiteY5" fmla="*/ 0 h 1443790"/>
              <a:gd name="connsiteX6" fmla="*/ 202130 w 202842"/>
              <a:gd name="connsiteY6" fmla="*/ 9626 h 14437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2842" h="1443790">
                <a:moveTo>
                  <a:pt x="0" y="1443790"/>
                </a:moveTo>
                <a:cubicBezTo>
                  <a:pt x="35293" y="1378017"/>
                  <a:pt x="70586" y="1312245"/>
                  <a:pt x="96253" y="1222409"/>
                </a:cubicBezTo>
                <a:cubicBezTo>
                  <a:pt x="121920" y="1132573"/>
                  <a:pt x="137962" y="1031508"/>
                  <a:pt x="154004" y="904775"/>
                </a:cubicBezTo>
                <a:cubicBezTo>
                  <a:pt x="170046" y="778042"/>
                  <a:pt x="184484" y="593558"/>
                  <a:pt x="192505" y="462013"/>
                </a:cubicBezTo>
                <a:cubicBezTo>
                  <a:pt x="200526" y="330468"/>
                  <a:pt x="200526" y="192505"/>
                  <a:pt x="202130" y="115503"/>
                </a:cubicBezTo>
                <a:cubicBezTo>
                  <a:pt x="203734" y="38501"/>
                  <a:pt x="202130" y="0"/>
                  <a:pt x="202130" y="0"/>
                </a:cubicBezTo>
                <a:lnTo>
                  <a:pt x="202130" y="9626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TextBox 32"/>
          <p:cNvSpPr txBox="1"/>
          <p:nvPr/>
        </p:nvSpPr>
        <p:spPr>
          <a:xfrm>
            <a:off x="3985107" y="3140968"/>
            <a:ext cx="514885" cy="3693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SPS</a:t>
            </a:r>
            <a:endParaRPr lang="en-GB" dirty="0">
              <a:solidFill>
                <a:srgbClr val="FF0000"/>
              </a:solidFill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H="1">
            <a:off x="1187624" y="1628800"/>
            <a:ext cx="3584012" cy="595017"/>
          </a:xfrm>
          <a:prstGeom prst="line">
            <a:avLst/>
          </a:prstGeom>
          <a:ln w="28575">
            <a:solidFill>
              <a:srgbClr val="1799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619672" y="1556792"/>
            <a:ext cx="550151" cy="369332"/>
          </a:xfrm>
          <a:prstGeom prst="rect">
            <a:avLst/>
          </a:prstGeom>
          <a:noFill/>
          <a:ln>
            <a:solidFill>
              <a:srgbClr val="179923"/>
            </a:solidFill>
          </a:ln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179923"/>
                </a:solidFill>
              </a:rPr>
              <a:t>LHC</a:t>
            </a:r>
            <a:endParaRPr lang="en-GB" dirty="0">
              <a:solidFill>
                <a:srgbClr val="179923"/>
              </a:solidFill>
            </a:endParaRPr>
          </a:p>
        </p:txBody>
      </p:sp>
      <p:pic>
        <p:nvPicPr>
          <p:cNvPr id="17" name="Picture 2" descr="G:\Projects\ILHC\MS\AfterLS1\Plots\BbBSpreadInTrain\InitialLuminosityFitLastTrain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235" y="1052736"/>
            <a:ext cx="3321621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4771636" y="1926125"/>
            <a:ext cx="1744580" cy="48856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5085184"/>
            <a:ext cx="3016679" cy="475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395535" y="4005064"/>
            <a:ext cx="4968553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/>
            <a:r>
              <a:rPr lang="en-GB" u="sng" dirty="0" smtClean="0">
                <a:solidFill>
                  <a:srgbClr val="FF0000"/>
                </a:solidFill>
              </a:rPr>
              <a:t>SPS Effect</a:t>
            </a:r>
            <a:r>
              <a:rPr lang="en-GB" dirty="0" smtClean="0">
                <a:solidFill>
                  <a:srgbClr val="FF0000"/>
                </a:solidFill>
              </a:rPr>
              <a:t>:</a:t>
            </a:r>
          </a:p>
          <a:p>
            <a:pPr marL="269875" indent="-269875"/>
            <a:r>
              <a:rPr lang="en-GB" dirty="0" smtClean="0"/>
              <a:t>→ </a:t>
            </a:r>
            <a:r>
              <a:rPr lang="en-GB" dirty="0">
                <a:solidFill>
                  <a:srgbClr val="FF0000"/>
                </a:solidFill>
              </a:rPr>
              <a:t>Last train </a:t>
            </a:r>
            <a:r>
              <a:rPr lang="en-GB" dirty="0"/>
              <a:t>does not see degradation due to LHC injection plateau.</a:t>
            </a:r>
          </a:p>
          <a:p>
            <a:pPr marL="269875" indent="-269875"/>
            <a:r>
              <a:rPr lang="en-GB" dirty="0"/>
              <a:t>→ Cleanest picture of what happens “to the luminosity” in the SPS</a:t>
            </a:r>
            <a:r>
              <a:rPr lang="en-GB" dirty="0" smtClean="0"/>
              <a:t>.</a:t>
            </a:r>
            <a:endParaRPr lang="en-GB" dirty="0" smtClean="0">
              <a:solidFill>
                <a:srgbClr val="00B050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5536" y="5445224"/>
            <a:ext cx="507605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9875" indent="-269875"/>
            <a:r>
              <a:rPr lang="en-GB" u="sng" dirty="0">
                <a:solidFill>
                  <a:srgbClr val="00B050"/>
                </a:solidFill>
              </a:rPr>
              <a:t>LHC Effect</a:t>
            </a:r>
            <a:r>
              <a:rPr lang="en-GB" dirty="0">
                <a:solidFill>
                  <a:srgbClr val="00B050"/>
                </a:solidFill>
              </a:rPr>
              <a:t>:</a:t>
            </a:r>
          </a:p>
          <a:p>
            <a:pPr marL="269875" indent="-269875"/>
            <a:r>
              <a:rPr lang="en-GB" dirty="0"/>
              <a:t>→ Group bunches of </a:t>
            </a:r>
            <a:r>
              <a:rPr lang="en-GB" dirty="0">
                <a:solidFill>
                  <a:srgbClr val="00B050"/>
                </a:solidFill>
              </a:rPr>
              <a:t>equivalent PS batches</a:t>
            </a:r>
            <a:r>
              <a:rPr lang="en-GB" dirty="0"/>
              <a:t> from all trains, which saw the same SPS injection plateau length.</a:t>
            </a:r>
          </a:p>
        </p:txBody>
      </p:sp>
      <p:sp>
        <p:nvSpPr>
          <p:cNvPr id="21" name="Right Brace 20"/>
          <p:cNvSpPr/>
          <p:nvPr/>
        </p:nvSpPr>
        <p:spPr>
          <a:xfrm>
            <a:off x="5364088" y="4077072"/>
            <a:ext cx="348917" cy="2568481"/>
          </a:xfrm>
          <a:prstGeom prst="rightBrace">
            <a:avLst>
              <a:gd name="adj1" fmla="val 44964"/>
              <a:gd name="adj2" fmla="val 50766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2" name="TextBox 21"/>
          <p:cNvSpPr txBox="1"/>
          <p:nvPr/>
        </p:nvSpPr>
        <p:spPr>
          <a:xfrm>
            <a:off x="6372200" y="4725144"/>
            <a:ext cx="230425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Fit to both effects: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3553586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33" grpId="0" animBg="1"/>
      <p:bldP spid="37" grpId="0" animBg="1"/>
      <p:bldP spid="14" grpId="0"/>
      <p:bldP spid="18" grpId="0"/>
      <p:bldP spid="21" grpId="0" animBg="1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3" descr="\\cernhomeM.cern.ch\M\mschauma\PhD_Thesis\Bilder\BunchByBunchModel\CompareData2011Mode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765977"/>
            <a:ext cx="4068452" cy="3092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8904307" cy="576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 22"/>
          <p:cNvSpPr/>
          <p:nvPr/>
        </p:nvSpPr>
        <p:spPr>
          <a:xfrm>
            <a:off x="107504" y="620688"/>
            <a:ext cx="8928992" cy="570391"/>
          </a:xfrm>
          <a:prstGeom prst="rect">
            <a:avLst/>
          </a:prstGeom>
          <a:noFill/>
          <a:ln>
            <a:solidFill>
              <a:srgbClr val="042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Complete </a:t>
            </a:r>
            <a:r>
              <a:rPr lang="en-GB" b="1" dirty="0" err="1" smtClean="0"/>
              <a:t>Parametrisation</a:t>
            </a:r>
            <a:r>
              <a:rPr lang="en-GB" b="1" dirty="0" smtClean="0"/>
              <a:t> </a:t>
            </a:r>
            <a:endParaRPr lang="en-GB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14</a:t>
            </a:fld>
            <a:endParaRPr lang="en-GB"/>
          </a:p>
        </p:txBody>
      </p:sp>
      <p:sp>
        <p:nvSpPr>
          <p:cNvPr id="7" name="Left Brace 6"/>
          <p:cNvSpPr/>
          <p:nvPr/>
        </p:nvSpPr>
        <p:spPr>
          <a:xfrm rot="16200000">
            <a:off x="4029104" y="141727"/>
            <a:ext cx="437720" cy="2808312"/>
          </a:xfrm>
          <a:prstGeom prst="leftBrace">
            <a:avLst>
              <a:gd name="adj1" fmla="val 43516"/>
              <a:gd name="adj2" fmla="val 50000"/>
            </a:avLst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F0000"/>
              </a:solidFill>
            </a:endParaRPr>
          </a:p>
        </p:txBody>
      </p:sp>
      <p:sp>
        <p:nvSpPr>
          <p:cNvPr id="9" name="Left Brace 8"/>
          <p:cNvSpPr/>
          <p:nvPr/>
        </p:nvSpPr>
        <p:spPr>
          <a:xfrm rot="16200000">
            <a:off x="7161452" y="-110301"/>
            <a:ext cx="437720" cy="3312367"/>
          </a:xfrm>
          <a:prstGeom prst="leftBrace">
            <a:avLst>
              <a:gd name="adj1" fmla="val 63307"/>
              <a:gd name="adj2" fmla="val 50000"/>
            </a:avLst>
          </a:prstGeom>
          <a:ln w="28575">
            <a:solidFill>
              <a:srgbClr val="17992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786" y="1984130"/>
            <a:ext cx="3146342" cy="13008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4130"/>
            <a:ext cx="3264164" cy="12894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>
          <a:xfrm>
            <a:off x="2555776" y="1984130"/>
            <a:ext cx="3146342" cy="130085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Rectangle 11"/>
          <p:cNvSpPr/>
          <p:nvPr/>
        </p:nvSpPr>
        <p:spPr>
          <a:xfrm>
            <a:off x="5796136" y="1984130"/>
            <a:ext cx="3264164" cy="1300854"/>
          </a:xfrm>
          <a:prstGeom prst="rect">
            <a:avLst/>
          </a:prstGeom>
          <a:noFill/>
          <a:ln>
            <a:solidFill>
              <a:srgbClr val="17992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TextBox 14"/>
          <p:cNvSpPr txBox="1"/>
          <p:nvPr/>
        </p:nvSpPr>
        <p:spPr>
          <a:xfrm>
            <a:off x="611559" y="1713582"/>
            <a:ext cx="10801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Intensity scaling factor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935595" y="2782669"/>
            <a:ext cx="15121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Normalisation factor </a:t>
            </a:r>
            <a:endParaRPr lang="en-GB" dirty="0"/>
          </a:p>
        </p:txBody>
      </p:sp>
      <p:cxnSp>
        <p:nvCxnSpPr>
          <p:cNvPr id="18" name="Straight Arrow Connector 17"/>
          <p:cNvCxnSpPr>
            <a:stCxn id="15" idx="0"/>
          </p:cNvCxnSpPr>
          <p:nvPr/>
        </p:nvCxnSpPr>
        <p:spPr>
          <a:xfrm flipV="1">
            <a:off x="1151619" y="1413277"/>
            <a:ext cx="396045" cy="300305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6" idx="0"/>
          </p:cNvCxnSpPr>
          <p:nvPr/>
        </p:nvCxnSpPr>
        <p:spPr>
          <a:xfrm flipV="1">
            <a:off x="1691679" y="1420763"/>
            <a:ext cx="504057" cy="1361906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698" y="3348919"/>
            <a:ext cx="1963961" cy="2961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5076055" y="4337809"/>
            <a:ext cx="35433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dirty="0" smtClean="0"/>
              <a:t>Only takes variations due to SPS and LHC into account.</a:t>
            </a:r>
          </a:p>
          <a:p>
            <a:r>
              <a:rPr lang="en-GB" sz="2000" dirty="0" smtClean="0"/>
              <a:t>LEIR, PS are assumed to have cycles similar as in 2011.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634947" y="3356992"/>
            <a:ext cx="38748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Average over all proper fills of 2011</a:t>
            </a:r>
            <a:endParaRPr lang="en-GB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611560" y="3933056"/>
            <a:ext cx="7938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Data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Model</a:t>
            </a:r>
            <a:endParaRPr lang="en-GB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776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  <p:bldP spid="8" grpId="0" animBg="1"/>
      <p:bldP spid="12" grpId="0" animBg="1"/>
      <p:bldP spid="15" grpId="0"/>
      <p:bldP spid="16" grpId="0"/>
      <p:bldP spid="24" grpId="0"/>
      <p:bldP spid="1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Intensity Scaling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15</a:t>
            </a:fld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586661644"/>
                  </p:ext>
                </p:extLst>
              </p:nvPr>
            </p:nvGraphicFramePr>
            <p:xfrm>
              <a:off x="210851" y="1020798"/>
              <a:ext cx="8785776" cy="374904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240360"/>
                    <a:gridCol w="1876679"/>
                    <a:gridCol w="1749679"/>
                    <a:gridCol w="1919058"/>
                  </a:tblGrid>
                  <a:tr h="0"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2011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2013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+40% out of LEIR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LEIR pulse intensity [ions]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9×</m:t>
                                </m:r>
                                <m:sSup>
                                  <m:sSupPr>
                                    <m:ctrlPr>
                                      <a:rPr lang="en-GB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11×</m:t>
                                </m:r>
                                <m:sSup>
                                  <m:sSupPr>
                                    <m:ctrlPr>
                                      <a:rPr lang="en-GB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b="0" i="1" smtClean="0">
                                    <a:solidFill>
                                      <a:schemeClr val="tx1"/>
                                    </a:solidFill>
                                    <a:latin typeface="Cambria Math"/>
                                  </a:rPr>
                                  <m:t>15.4×</m:t>
                                </m:r>
                                <m:sSup>
                                  <m:sSupPr>
                                    <m:ctrlPr>
                                      <a:rPr lang="en-GB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10</m:t>
                                    </m:r>
                                  </m:e>
                                  <m:sup>
                                    <m:r>
                                      <a:rPr lang="en-GB" b="0" i="1" smtClean="0">
                                        <a:solidFill>
                                          <a:schemeClr val="tx1"/>
                                        </a:solidFill>
                                        <a:latin typeface="Cambria Math"/>
                                      </a:rPr>
                                      <m:t>8</m:t>
                                    </m:r>
                                  </m:sup>
                                </m:sSup>
                              </m:oMath>
                            </m:oMathPara>
                          </a14:m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Number of bunches per batch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Intensity per future LHC bunch</a:t>
                          </a:r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</a:rPr>
                            <a:t> [ions]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4.5×</m:t>
                              </m:r>
                              <m:sSup>
                                <m:sSup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5.5×</m:t>
                              </m:r>
                              <m:sSup>
                                <m:sSup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3.9×</m:t>
                              </m:r>
                              <m:sSup>
                                <m:sSup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Injected intensity per bunch into LHC [ions]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1.24×</m:t>
                              </m:r>
                              <m:sSup>
                                <m:sSup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mtClean="0">
                              <a:solidFill>
                                <a:schemeClr val="tx1"/>
                              </a:solidFill>
                            </a:rPr>
                            <a:t>(27%)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1.6×</m:t>
                              </m:r>
                              <m:sSup>
                                <m:sSup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(29%)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1.1×</m:t>
                              </m:r>
                              <m:sSup>
                                <m:sSup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 </a:t>
                          </a:r>
                        </a:p>
                        <a:p>
                          <a:pPr algn="ctr"/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(29%)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Intensity in Stable</a:t>
                          </a:r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</a:rPr>
                            <a:t> Beams [ions]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1.2×</m:t>
                              </m:r>
                              <m:sSup>
                                <m:sSup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 (96%)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1.4×</m:t>
                              </m:r>
                              <m:sSup>
                                <m:sSup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 (87%)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r>
                                <a:rPr lang="en-GB" b="0" i="1" smtClean="0">
                                  <a:solidFill>
                                    <a:schemeClr val="tx1"/>
                                  </a:solidFill>
                                  <a:latin typeface="Cambria Math"/>
                                </a:rPr>
                                <m:t>1.0×</m:t>
                              </m:r>
                              <m:sSup>
                                <m:sSupPr>
                                  <m:ctrlPr>
                                    <a:rPr lang="en-GB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solidFill>
                                        <a:schemeClr val="tx1"/>
                                      </a:solidFill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 (96%)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Transmission</a:t>
                          </a:r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</a:rPr>
                            <a:t> LEIR → LHC SB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26%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25%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27%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0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Intensity scaling</a:t>
                          </a:r>
                          <a:r>
                            <a:rPr lang="en-GB" baseline="0" dirty="0" smtClean="0">
                              <a:solidFill>
                                <a:srgbClr val="179923"/>
                              </a:solidFill>
                            </a:rPr>
                            <a:t> factor for best transmission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1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1.28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0.88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515711320"/>
                  </p:ext>
                </p:extLst>
              </p:nvPr>
            </p:nvGraphicFramePr>
            <p:xfrm>
              <a:off x="210851" y="1020798"/>
              <a:ext cx="8785776" cy="374904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3240360"/>
                    <a:gridCol w="1876679"/>
                    <a:gridCol w="1749679"/>
                    <a:gridCol w="1919058"/>
                  </a:tblGrid>
                  <a:tr h="365760">
                    <a:tc>
                      <a:txBody>
                        <a:bodyPr/>
                        <a:lstStyle/>
                        <a:p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2011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2013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+40% out of LEIR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LEIR pulse intensity [ions]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2727" t="-108333" r="-195455" b="-85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2683" t="-108333" r="-109756" b="-85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57778" t="-108333" b="-85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Number of bunches per batch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2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4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Intensity per </a:t>
                          </a:r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future LHC bunch</a:t>
                          </a:r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</a:rPr>
                            <a:t> [ions]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2727" t="-176190" r="-195455" b="-3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2683" t="-176190" r="-109756" b="-3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57778" t="-176190" b="-329524"/>
                          </a:stretch>
                        </a:blipFill>
                      </a:tcPr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Injected intensity per bunch into LHC [ions]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2727" t="-276190" r="-195455" b="-2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2683" t="-276190" r="-109756" b="-22952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57778" t="-276190" b="-229524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Intensity in Stable</a:t>
                          </a:r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</a:rPr>
                            <a:t> Beams [ions]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72727" t="-658333" r="-195455" b="-3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292683" t="-658333" r="-109756" b="-301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357778" t="-658333" b="-301667"/>
                          </a:stretch>
                        </a:blipFill>
                      </a:tcPr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Transmission</a:t>
                          </a:r>
                          <a:r>
                            <a:rPr lang="en-GB" baseline="0" dirty="0" smtClean="0">
                              <a:solidFill>
                                <a:schemeClr val="tx1"/>
                              </a:solidFill>
                            </a:rPr>
                            <a:t> LEIR → LHC SB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26%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25%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chemeClr val="tx1"/>
                              </a:solidFill>
                            </a:rPr>
                            <a:t>27%</a:t>
                          </a:r>
                          <a:endParaRPr lang="en-GB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Intensity </a:t>
                          </a:r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scaling</a:t>
                          </a:r>
                          <a:r>
                            <a:rPr lang="en-GB" baseline="0" dirty="0" smtClean="0">
                              <a:solidFill>
                                <a:srgbClr val="179923"/>
                              </a:solidFill>
                            </a:rPr>
                            <a:t> </a:t>
                          </a:r>
                          <a:r>
                            <a:rPr lang="en-GB" baseline="0" dirty="0" smtClean="0">
                              <a:solidFill>
                                <a:srgbClr val="179923"/>
                              </a:solidFill>
                            </a:rPr>
                            <a:t>factor for best transmission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1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1.28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0.88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2444847" y="620688"/>
            <a:ext cx="431778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Measured Bunch Intensities and Scaling</a:t>
            </a:r>
            <a:endParaRPr lang="en-GB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51520" y="5013176"/>
            <a:ext cx="504035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Intensity scaling factor for </a:t>
            </a:r>
            <a:r>
              <a:rPr lang="en-GB" dirty="0" smtClean="0">
                <a:solidFill>
                  <a:srgbClr val="C00000"/>
                </a:solidFill>
              </a:rPr>
              <a:t>best transmission </a:t>
            </a:r>
            <a:r>
              <a:rPr lang="en-GB" dirty="0" smtClean="0"/>
              <a:t>means:</a:t>
            </a:r>
          </a:p>
          <a:p>
            <a:r>
              <a:rPr lang="en-GB" dirty="0" smtClean="0"/>
              <a:t>29% from LEIR to LHC injection,</a:t>
            </a:r>
          </a:p>
          <a:p>
            <a:r>
              <a:rPr lang="en-GB" dirty="0" smtClean="0"/>
              <a:t>96% from LHC injection to Stable Beams,</a:t>
            </a:r>
          </a:p>
          <a:p>
            <a:r>
              <a:rPr lang="en-GB" dirty="0" smtClean="0">
                <a:solidFill>
                  <a:srgbClr val="C00000"/>
                </a:solidFill>
              </a:rPr>
              <a:t>→ 27% from LEIR to LHC Stable Beams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292080" y="5301208"/>
            <a:ext cx="1872208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taken for all cases labelled “</a:t>
            </a:r>
            <a:r>
              <a:rPr lang="en-GB" i="1" dirty="0" smtClean="0">
                <a:solidFill>
                  <a:srgbClr val="179923"/>
                </a:solidFill>
              </a:rPr>
              <a:t>2013 performance</a:t>
            </a:r>
            <a:r>
              <a:rPr lang="en-GB" i="1" dirty="0" smtClean="0"/>
              <a:t>”.</a:t>
            </a:r>
            <a:endParaRPr lang="en-GB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7236296" y="5304929"/>
            <a:ext cx="1512168" cy="92333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taken for all cases labelled “</a:t>
            </a:r>
            <a:r>
              <a:rPr lang="en-GB" i="1" dirty="0" smtClean="0">
                <a:solidFill>
                  <a:srgbClr val="179923"/>
                </a:solidFill>
              </a:rPr>
              <a:t>+40%”.</a:t>
            </a:r>
            <a:endParaRPr lang="en-GB" i="1" dirty="0">
              <a:solidFill>
                <a:srgbClr val="179923"/>
              </a:solidFill>
            </a:endParaRPr>
          </a:p>
        </p:txBody>
      </p:sp>
      <p:cxnSp>
        <p:nvCxnSpPr>
          <p:cNvPr id="12" name="Straight Arrow Connector 11"/>
          <p:cNvCxnSpPr>
            <a:stCxn id="9" idx="0"/>
          </p:cNvCxnSpPr>
          <p:nvPr/>
        </p:nvCxnSpPr>
        <p:spPr>
          <a:xfrm flipV="1">
            <a:off x="6228184" y="4581128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8001225" y="4581128"/>
            <a:ext cx="0" cy="720080"/>
          </a:xfrm>
          <a:prstGeom prst="straightConnector1">
            <a:avLst/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288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Estimates for after LS1 – 2011 Scheme, scaled </a:t>
            </a:r>
            <a:r>
              <a:rPr lang="en-GB" b="1" dirty="0" err="1" smtClean="0"/>
              <a:t>N</a:t>
            </a:r>
            <a:r>
              <a:rPr lang="en-GB" b="1" baseline="-25000" dirty="0" err="1" smtClean="0"/>
              <a:t>b</a:t>
            </a:r>
            <a:endParaRPr lang="en-GB" b="1" baseline="-250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16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687763734"/>
                  </p:ext>
                </p:extLst>
              </p:nvPr>
            </p:nvGraphicFramePr>
            <p:xfrm>
              <a:off x="323528" y="692696"/>
              <a:ext cx="4104456" cy="3211449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304256"/>
                    <a:gridCol w="1800200"/>
                  </a:tblGrid>
                  <a:tr h="935373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2011 Filling Scheme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@ </a:t>
                          </a:r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GB" dirty="0" smtClean="0"/>
                            <a:t> = 6.5Z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TeV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r>
                            <a:rPr lang="en-GB" baseline="0" dirty="0" smtClean="0"/>
                            <a:t>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baseline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GB" baseline="0" smtClean="0">
                                      <a:latin typeface="Cambria Math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GB" baseline="0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dirty="0" smtClean="0"/>
                            <a:t>= 0.5m</a:t>
                          </a:r>
                        </a:p>
                        <a:p>
                          <a:r>
                            <a:rPr lang="en-GB" baseline="0" dirty="0" smtClean="0"/>
                            <a:t>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mtClean="0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GB" smtClean="0">
                                      <a:latin typeface="Cambria Math"/>
                                    </a:rPr>
                                    <m:t>𝑵𝒃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 smtClean="0"/>
                            <a:t> = 1.28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Spacing PS [ns]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200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Spacing SPS [ns]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200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No. bunches/PS batch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No. PS batches/train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No. LHC trains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15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No.</a:t>
                          </a:r>
                          <a:r>
                            <a:rPr lang="en-GB" baseline="0" dirty="0" smtClean="0"/>
                            <a:t> bunches/beam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358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646836250"/>
                  </p:ext>
                </p:extLst>
              </p:nvPr>
            </p:nvGraphicFramePr>
            <p:xfrm>
              <a:off x="323528" y="692696"/>
              <a:ext cx="4104456" cy="3211449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304256"/>
                    <a:gridCol w="1800200"/>
                  </a:tblGrid>
                  <a:tr h="935373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2011 Filling Scheme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8136" t="-3268" r="-339" b="-252941"/>
                          </a:stretch>
                        </a:blipFill>
                      </a:tcPr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Spacing PS [ns]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200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Spacing SPS [ns]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200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No. bunches/PS batch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No. PS batches/train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No. LHC trains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15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No.</a:t>
                          </a:r>
                          <a:r>
                            <a:rPr lang="en-GB" baseline="0" dirty="0" smtClean="0"/>
                            <a:t> bunches/beam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358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9" name="TextBox 8"/>
          <p:cNvSpPr txBox="1"/>
          <p:nvPr/>
        </p:nvSpPr>
        <p:spPr>
          <a:xfrm>
            <a:off x="7596336" y="580155"/>
            <a:ext cx="148919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E = 6.5 Z </a:t>
            </a:r>
            <a:r>
              <a:rPr lang="en-GB" sz="2000" dirty="0" err="1" smtClean="0"/>
              <a:t>TeV</a:t>
            </a:r>
            <a:endParaRPr lang="en-GB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99342" y="4213537"/>
            <a:ext cx="3336554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dirty="0" smtClean="0"/>
              <a:t>2011 filling scheme </a:t>
            </a:r>
          </a:p>
          <a:p>
            <a:r>
              <a:rPr lang="en-GB" sz="2000" dirty="0" smtClean="0"/>
              <a:t>2013 bunch performance</a:t>
            </a:r>
          </a:p>
          <a:p>
            <a:r>
              <a:rPr lang="en-GB" sz="2000" dirty="0" smtClean="0"/>
              <a:t>2011 injection→ stable beams</a:t>
            </a:r>
            <a:endParaRPr lang="en-GB" sz="2000" dirty="0"/>
          </a:p>
        </p:txBody>
      </p:sp>
      <p:pic>
        <p:nvPicPr>
          <p:cNvPr id="2050" name="Picture 2" descr="G:\Projects\ILHC\MS\AfterLS1\Plots\BbBSpreadInTrain\CalculatedInitialBunchLumi2011Schem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1737682"/>
            <a:ext cx="5330462" cy="4104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177192" y="5518973"/>
                <a:ext cx="3458704" cy="646331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GB" dirty="0" smtClean="0"/>
                  <a:t>Max. peak luminosity (ATLAS/CMS)</a:t>
                </a: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b="0" i="1" smtClean="0">
                          <a:latin typeface="Cambria Math"/>
                        </a:rPr>
                        <m:t>2.8×</m:t>
                      </m:r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b="0" i="1" smtClean="0"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27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GB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b="0" i="0" smtClean="0"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GB" b="0" i="1" smtClean="0"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7192" y="5518973"/>
                <a:ext cx="345870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053" t="-3670" r="-1053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20988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490066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Estimates for after </a:t>
            </a:r>
            <a:r>
              <a:rPr lang="en-GB" b="1" dirty="0" smtClean="0"/>
              <a:t>LS1 – 100ns Batch Compression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17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769494043"/>
                  </p:ext>
                </p:extLst>
              </p:nvPr>
            </p:nvGraphicFramePr>
            <p:xfrm>
              <a:off x="323528" y="692696"/>
              <a:ext cx="4104456" cy="3211449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304256"/>
                    <a:gridCol w="1800200"/>
                  </a:tblGrid>
                  <a:tr h="935373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Batch Compression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@ </a:t>
                          </a:r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GB" dirty="0" smtClean="0"/>
                            <a:t> = 6.5Z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TeV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r>
                            <a:rPr lang="en-GB" baseline="0" dirty="0" smtClean="0"/>
                            <a:t>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baseline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GB" baseline="0" smtClean="0">
                                      <a:latin typeface="Cambria Math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GB" baseline="0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dirty="0" smtClean="0"/>
                            <a:t>= 0.5m</a:t>
                          </a:r>
                        </a:p>
                        <a:p>
                          <a:r>
                            <a:rPr lang="en-GB" baseline="0" dirty="0" smtClean="0"/>
                            <a:t>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mtClean="0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GB" smtClean="0">
                                      <a:latin typeface="Cambria Math"/>
                                    </a:rPr>
                                    <m:t>𝑵𝒃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 smtClean="0"/>
                            <a:t> = 1.28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Spacing PS [ns]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100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Spacing SPS [ns]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225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No. bunches/PS batch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No. PS batches/train 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    </a:t>
                          </a:r>
                          <a:r>
                            <a:rPr lang="en-GB" dirty="0" smtClean="0">
                              <a:solidFill>
                                <a:srgbClr val="0427BC"/>
                              </a:solidFill>
                            </a:rPr>
                            <a:t>/</a:t>
                          </a:r>
                          <a:r>
                            <a:rPr lang="en-GB" baseline="0" dirty="0" smtClean="0">
                              <a:solidFill>
                                <a:srgbClr val="0427BC"/>
                              </a:solidFill>
                            </a:rPr>
                            <a:t>      9</a:t>
                          </a:r>
                          <a:endParaRPr lang="en-GB" dirty="0">
                            <a:solidFill>
                              <a:srgbClr val="0427BC"/>
                            </a:solidFill>
                          </a:endParaRPr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No. LHC trains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29</a:t>
                          </a:r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   </a:t>
                          </a:r>
                          <a:r>
                            <a:rPr lang="en-GB" dirty="0" smtClean="0">
                              <a:solidFill>
                                <a:srgbClr val="0427BC"/>
                              </a:solidFill>
                            </a:rPr>
                            <a:t>/   24</a:t>
                          </a:r>
                          <a:endParaRPr lang="en-GB" dirty="0">
                            <a:solidFill>
                              <a:srgbClr val="0427BC"/>
                            </a:solidFill>
                          </a:endParaRPr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No.</a:t>
                          </a:r>
                          <a:r>
                            <a:rPr lang="en-GB" baseline="0" dirty="0" smtClean="0">
                              <a:solidFill>
                                <a:srgbClr val="179923"/>
                              </a:solidFill>
                            </a:rPr>
                            <a:t> bunches/beam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406</a:t>
                          </a:r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 </a:t>
                          </a:r>
                          <a:r>
                            <a:rPr lang="en-GB" dirty="0" smtClean="0">
                              <a:solidFill>
                                <a:srgbClr val="0427BC"/>
                              </a:solidFill>
                            </a:rPr>
                            <a:t>/ 432</a:t>
                          </a:r>
                          <a:endParaRPr lang="en-GB" dirty="0">
                            <a:solidFill>
                              <a:srgbClr val="0427BC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913760349"/>
                  </p:ext>
                </p:extLst>
              </p:nvPr>
            </p:nvGraphicFramePr>
            <p:xfrm>
              <a:off x="323528" y="692696"/>
              <a:ext cx="4104456" cy="3211449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304256"/>
                    <a:gridCol w="1800200"/>
                  </a:tblGrid>
                  <a:tr h="935373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Batch Compression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8136" t="-3268" r="-339" b="-252941"/>
                          </a:stretch>
                        </a:blipFill>
                      </a:tcPr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Spacing PS [ns]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100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Spacing SPS [ns]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225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No. bunches/PS batch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No. PS batches/train 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7</a:t>
                          </a:r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    </a:t>
                          </a:r>
                          <a:r>
                            <a:rPr lang="en-GB" dirty="0" smtClean="0">
                              <a:solidFill>
                                <a:srgbClr val="0427BC"/>
                              </a:solidFill>
                            </a:rPr>
                            <a:t>/</a:t>
                          </a:r>
                          <a:r>
                            <a:rPr lang="en-GB" baseline="0" dirty="0" smtClean="0">
                              <a:solidFill>
                                <a:srgbClr val="0427BC"/>
                              </a:solidFill>
                            </a:rPr>
                            <a:t>      9</a:t>
                          </a:r>
                          <a:endParaRPr lang="en-GB" dirty="0">
                            <a:solidFill>
                              <a:srgbClr val="0427BC"/>
                            </a:solidFill>
                          </a:endParaRPr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No. LHC trains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29</a:t>
                          </a:r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   </a:t>
                          </a:r>
                          <a:r>
                            <a:rPr lang="en-GB" dirty="0" smtClean="0">
                              <a:solidFill>
                                <a:srgbClr val="0427BC"/>
                              </a:solidFill>
                            </a:rPr>
                            <a:t>/   24</a:t>
                          </a:r>
                          <a:endParaRPr lang="en-GB" dirty="0">
                            <a:solidFill>
                              <a:srgbClr val="0427BC"/>
                            </a:solidFill>
                          </a:endParaRPr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No.</a:t>
                          </a:r>
                          <a:r>
                            <a:rPr lang="en-GB" baseline="0" dirty="0" smtClean="0">
                              <a:solidFill>
                                <a:srgbClr val="179923"/>
                              </a:solidFill>
                            </a:rPr>
                            <a:t> bunches/beam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FF0000"/>
                              </a:solidFill>
                            </a:rPr>
                            <a:t>406</a:t>
                          </a:r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 </a:t>
                          </a:r>
                          <a:r>
                            <a:rPr lang="en-GB" dirty="0" smtClean="0">
                              <a:solidFill>
                                <a:srgbClr val="0427BC"/>
                              </a:solidFill>
                            </a:rPr>
                            <a:t>/ 432</a:t>
                          </a:r>
                          <a:endParaRPr lang="en-GB" dirty="0">
                            <a:solidFill>
                              <a:srgbClr val="0427BC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1115616" y="4077072"/>
            <a:ext cx="17118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max. Luminosity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279501" y="4293096"/>
            <a:ext cx="1500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0427BC"/>
                </a:solidFill>
              </a:rPr>
              <a:t>max. Intensity</a:t>
            </a:r>
            <a:endParaRPr lang="en-GB" dirty="0">
              <a:solidFill>
                <a:srgbClr val="0427BC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207015" y="3861048"/>
            <a:ext cx="492777" cy="28803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V="1">
            <a:off x="3275856" y="3861049"/>
            <a:ext cx="72008" cy="472697"/>
          </a:xfrm>
          <a:prstGeom prst="straightConnector1">
            <a:avLst/>
          </a:prstGeom>
          <a:ln w="28575">
            <a:solidFill>
              <a:srgbClr val="0427BC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251520" y="4653136"/>
                <a:ext cx="3528392" cy="2031325"/>
              </a:xfrm>
              <a:prstGeom prst="rect">
                <a:avLst/>
              </a:prstGeom>
              <a:noFill/>
              <a:ln w="19050"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>
                    <a:solidFill>
                      <a:srgbClr val="C00000"/>
                    </a:solidFill>
                  </a:rPr>
                  <a:t>Max. peak luminosity: </a:t>
                </a:r>
              </a:p>
              <a:p>
                <a:pPr algn="ctr"/>
                <a:r>
                  <a:rPr lang="en-GB" b="0" dirty="0" smtClean="0">
                    <a:solidFill>
                      <a:srgbClr val="C00000"/>
                    </a:solidFill>
                  </a:rPr>
                  <a:t>L = </a:t>
                </a:r>
                <a14:m>
                  <m:oMath xmlns:m="http://schemas.openxmlformats.org/officeDocument/2006/math">
                    <m:r>
                      <a:rPr lang="en-GB" b="0" i="1" smtClean="0">
                        <a:solidFill>
                          <a:srgbClr val="C00000"/>
                        </a:solidFill>
                        <a:latin typeface="Cambria Math"/>
                      </a:rPr>
                      <m:t>3.7×</m:t>
                    </m:r>
                    <m:sSup>
                      <m:sSupPr>
                        <m:ctrlPr>
                          <a:rPr lang="en-GB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27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GB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 b="0" i="0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GB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endParaRPr lang="en-GB" dirty="0" smtClean="0">
                  <a:solidFill>
                    <a:srgbClr val="C00000"/>
                  </a:solidFill>
                </a:endParaRPr>
              </a:p>
              <a:p>
                <a:r>
                  <a:rPr lang="en-GB" dirty="0">
                    <a:solidFill>
                      <a:srgbClr val="00B050"/>
                    </a:solidFill>
                  </a:rPr>
                  <a:t>With 2011 like scheme: </a:t>
                </a:r>
                <a:endParaRPr lang="en-GB" dirty="0" smtClean="0">
                  <a:solidFill>
                    <a:srgbClr val="00B050"/>
                  </a:solidFill>
                </a:endParaRPr>
              </a:p>
              <a:p>
                <a:pPr algn="ctr"/>
                <a:r>
                  <a:rPr lang="en-GB" dirty="0" smtClean="0">
                    <a:solidFill>
                      <a:srgbClr val="00B050"/>
                    </a:solidFill>
                  </a:rPr>
                  <a:t>L </a:t>
                </a:r>
                <a:r>
                  <a:rPr lang="en-GB" dirty="0">
                    <a:solidFill>
                      <a:srgbClr val="00B050"/>
                    </a:solidFill>
                  </a:rPr>
                  <a:t>=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0B050"/>
                        </a:solidFill>
                        <a:latin typeface="Cambria Math"/>
                      </a:rPr>
                      <m:t>3.3×</m:t>
                    </m:r>
                    <m:sSup>
                      <m:sSup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  <m:t>10</m:t>
                        </m:r>
                      </m:e>
                      <m:sup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  <m:t>27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00B050"/>
                            </a:solidFill>
                            <a:latin typeface="Cambria Math"/>
                          </a:rPr>
                          <m:t>cm</m:t>
                        </m:r>
                      </m:e>
                      <m:sup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GB">
                            <a:solidFill>
                              <a:srgbClr val="00B050"/>
                            </a:solidFill>
                            <a:latin typeface="Cambria Math"/>
                          </a:rPr>
                          <m:t>s</m:t>
                        </m:r>
                      </m:e>
                      <m:sup>
                        <m:r>
                          <a:rPr lang="en-GB" i="1">
                            <a:solidFill>
                              <a:srgbClr val="00B050"/>
                            </a:solidFill>
                            <a:latin typeface="Cambria Math"/>
                          </a:rPr>
                          <m:t>−2</m:t>
                        </m:r>
                      </m:sup>
                    </m:sSup>
                  </m:oMath>
                </a14:m>
                <a:r>
                  <a:rPr lang="en-GB" dirty="0">
                    <a:solidFill>
                      <a:srgbClr val="00B050"/>
                    </a:solidFill>
                  </a:rPr>
                  <a:t> </a:t>
                </a:r>
              </a:p>
              <a:p>
                <a:pPr marL="266700" indent="-266700"/>
                <a:r>
                  <a:rPr lang="en-GB" dirty="0" smtClean="0"/>
                  <a:t>→ 30% improvement by optimising the filling scheme compared to 2011 scheme.</a:t>
                </a:r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1520" y="4653136"/>
                <a:ext cx="3528392" cy="2031325"/>
              </a:xfrm>
              <a:prstGeom prst="rect">
                <a:avLst/>
              </a:prstGeom>
              <a:blipFill rotWithShape="1">
                <a:blip r:embed="rId3"/>
                <a:stretch>
                  <a:fillRect l="-1203" t="-1187" r="-344" b="-2967"/>
                </a:stretch>
              </a:blipFill>
              <a:ln w="19050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/>
          <p:cNvSpPr txBox="1"/>
          <p:nvPr/>
        </p:nvSpPr>
        <p:spPr>
          <a:xfrm>
            <a:off x="4716016" y="677595"/>
            <a:ext cx="424847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Filling schemes are not exact!</a:t>
            </a:r>
          </a:p>
          <a:p>
            <a:r>
              <a:rPr lang="en-GB" dirty="0" smtClean="0"/>
              <a:t>Takes into account: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Not more than 40% of the SPS is filled.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3.3</a:t>
            </a:r>
            <a:r>
              <a:rPr lang="el-GR" dirty="0" smtClean="0"/>
              <a:t>μ</a:t>
            </a:r>
            <a:r>
              <a:rPr lang="en-GB" dirty="0" smtClean="0"/>
              <a:t>s abort gap.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/>
              <a:t>900ns LHC kicker </a:t>
            </a:r>
            <a:r>
              <a:rPr lang="en-GB" dirty="0" smtClean="0"/>
              <a:t>gap.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GB" dirty="0" smtClean="0"/>
              <a:t>All bunches are colliding with an equal partner.</a:t>
            </a:r>
          </a:p>
        </p:txBody>
      </p:sp>
      <p:pic>
        <p:nvPicPr>
          <p:cNvPr id="3075" name="Picture 3" descr="G:\Projects\ILHC\MS\AfterLS1\Plots\BbBSpreadInTrain\CalculatedInitialBunchLumiIntensityVsPSInjections100-225ns_65TeV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951791"/>
            <a:ext cx="5108838" cy="3537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4644008" y="5302949"/>
            <a:ext cx="30060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2013 bunch performance</a:t>
            </a:r>
          </a:p>
          <a:p>
            <a:r>
              <a:rPr lang="en-GB" dirty="0"/>
              <a:t>2011 injection→ stable beams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5412946" y="3356992"/>
            <a:ext cx="0" cy="2799020"/>
          </a:xfrm>
          <a:prstGeom prst="line">
            <a:avLst/>
          </a:prstGeom>
          <a:ln w="190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156176" y="3366284"/>
            <a:ext cx="0" cy="2799020"/>
          </a:xfrm>
          <a:prstGeom prst="line">
            <a:avLst/>
          </a:prstGeom>
          <a:ln w="1905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13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Levelling in Run 2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Before the upgrade (LS2), ALICE luminosity must be levelled at </a:t>
            </a:r>
          </a:p>
          <a:p>
            <a:r>
              <a:rPr lang="en-GB" dirty="0" smtClean="0"/>
              <a:t>ATLAS and CMS are not limited in peak </a:t>
            </a:r>
            <a:r>
              <a:rPr lang="en-GB" i="1" dirty="0" smtClean="0"/>
              <a:t>L.</a:t>
            </a:r>
          </a:p>
          <a:p>
            <a:r>
              <a:rPr lang="en-GB" dirty="0" smtClean="0"/>
              <a:t>Luminosity decay dominated by burn-off: largely a conversion of stored beam particles to events.</a:t>
            </a:r>
          </a:p>
          <a:p>
            <a:r>
              <a:rPr lang="en-GB" dirty="0" smtClean="0"/>
              <a:t>Compare </a:t>
            </a:r>
            <a:r>
              <a:rPr lang="en-GB" dirty="0" smtClean="0"/>
              <a:t>3 possibilities </a:t>
            </a:r>
          </a:p>
          <a:p>
            <a:pPr lvl="1"/>
            <a:r>
              <a:rPr lang="en-GB" dirty="0" smtClean="0"/>
              <a:t>Levelling only in ALICE</a:t>
            </a:r>
          </a:p>
          <a:p>
            <a:pPr lvl="1"/>
            <a:r>
              <a:rPr lang="en-GB" dirty="0" smtClean="0"/>
              <a:t>Levelling all experiments to</a:t>
            </a:r>
          </a:p>
          <a:p>
            <a:pPr lvl="1"/>
            <a:r>
              <a:rPr lang="en-GB" dirty="0" smtClean="0"/>
              <a:t>Levelling ATLAS, CMS at 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18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203561"/>
              </p:ext>
            </p:extLst>
          </p:nvPr>
        </p:nvGraphicFramePr>
        <p:xfrm>
          <a:off x="2555776" y="980728"/>
          <a:ext cx="2372994" cy="720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3" name="Equation" r:id="rId3" imgW="1841400" imgH="558720" progId="Equation.DSMT4">
                  <p:embed/>
                </p:oleObj>
              </mc:Choice>
              <mc:Fallback>
                <p:oleObj name="Equation" r:id="rId3" imgW="184140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55776" y="980728"/>
                        <a:ext cx="2372994" cy="72008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3671974"/>
              </p:ext>
            </p:extLst>
          </p:nvPr>
        </p:nvGraphicFramePr>
        <p:xfrm>
          <a:off x="4790975" y="3860403"/>
          <a:ext cx="237331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4" name="Equation" r:id="rId5" imgW="1841400" imgH="558720" progId="Equation.DSMT4">
                  <p:embed/>
                </p:oleObj>
              </mc:Choice>
              <mc:Fallback>
                <p:oleObj name="Equation" r:id="rId5" imgW="1841400" imgH="558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0975" y="3860403"/>
                        <a:ext cx="237331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4544184"/>
              </p:ext>
            </p:extLst>
          </p:nvPr>
        </p:nvGraphicFramePr>
        <p:xfrm>
          <a:off x="4775200" y="4293096"/>
          <a:ext cx="2405063" cy="720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5" name="Equation" r:id="rId7" imgW="1866600" imgH="558720" progId="Equation.DSMT4">
                  <p:embed/>
                </p:oleObj>
              </mc:Choice>
              <mc:Fallback>
                <p:oleObj name="Equation" r:id="rId7" imgW="1866600" imgH="558720" progId="Equation.DSMT4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75200" y="4293096"/>
                        <a:ext cx="2405063" cy="7207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78493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Comparison of levelling scenarios for Run 2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19</a:t>
            </a:fld>
            <a:endParaRPr lang="en-GB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3971925" cy="287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3" y="3744043"/>
            <a:ext cx="4079801" cy="28915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69336" y="766231"/>
            <a:ext cx="4170975" cy="2977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0671" y="3641254"/>
            <a:ext cx="4192017" cy="29942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12360" y="5301208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Few fills last this long?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054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Physics Programme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  <a:p>
            <a:r>
              <a:rPr lang="en-GB" b="1" i="1" dirty="0"/>
              <a:t>Europe’s top priority should be the exploitation of the full potential of the LHC, including the high-luminosity upgrade of the machine and detectors with a view to collecting ten times more data than in the initial design, by around 2030. </a:t>
            </a:r>
            <a:r>
              <a:rPr lang="en-GB" b="1" i="1" dirty="0">
                <a:solidFill>
                  <a:srgbClr val="FF0000"/>
                </a:solidFill>
              </a:rPr>
              <a:t>This upgrade programme will also provide further exciting opportunities for the study of </a:t>
            </a:r>
            <a:r>
              <a:rPr lang="en-GB" b="1" i="1" dirty="0"/>
              <a:t>flavour physics and </a:t>
            </a:r>
            <a:r>
              <a:rPr lang="en-GB" b="1" i="1" dirty="0">
                <a:solidFill>
                  <a:srgbClr val="FF0000"/>
                </a:solidFill>
              </a:rPr>
              <a:t>the quark-gluon plasma. </a:t>
            </a:r>
            <a:endParaRPr lang="en-GB" dirty="0" smtClean="0"/>
          </a:p>
          <a:p>
            <a:endParaRPr lang="en-GB" dirty="0">
              <a:solidFill>
                <a:srgbClr val="FF0000"/>
              </a:solidFill>
            </a:endParaRPr>
          </a:p>
          <a:p>
            <a:r>
              <a:rPr lang="en-GB" dirty="0" smtClean="0"/>
              <a:t>Pattern </a:t>
            </a:r>
            <a:r>
              <a:rPr lang="en-GB" dirty="0"/>
              <a:t>of </a:t>
            </a:r>
            <a:r>
              <a:rPr lang="en-GB" dirty="0" smtClean="0"/>
              <a:t>1 month heavy-ion run at the end of each year will continue through HL-LHC period.  </a:t>
            </a:r>
          </a:p>
          <a:p>
            <a:r>
              <a:rPr lang="en-GB" dirty="0" smtClean="0"/>
              <a:t>ALICE, ATLAS, CMS for full programme</a:t>
            </a:r>
          </a:p>
          <a:p>
            <a:r>
              <a:rPr lang="en-GB" dirty="0" err="1" smtClean="0"/>
              <a:t>LHCb</a:t>
            </a:r>
            <a:r>
              <a:rPr lang="en-GB" dirty="0" smtClean="0"/>
              <a:t> joins for p-</a:t>
            </a:r>
            <a:r>
              <a:rPr lang="en-GB" dirty="0" err="1" smtClean="0"/>
              <a:t>Pb</a:t>
            </a:r>
            <a:r>
              <a:rPr lang="en-GB" dirty="0" smtClean="0"/>
              <a:t>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45087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Remarks on levelling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Some of the initial very high luminosity likely to be lost anyway during collision setup time (&gt; 10 min)</a:t>
            </a:r>
          </a:p>
          <a:p>
            <a:pPr lvl="1"/>
            <a:r>
              <a:rPr lang="en-GB" dirty="0" smtClean="0"/>
              <a:t>Favours some level of levelling for all experiments – very similar to future high luminosity p-p </a:t>
            </a:r>
          </a:p>
          <a:p>
            <a:r>
              <a:rPr lang="en-GB" dirty="0" smtClean="0"/>
              <a:t>Experience in 2013 p-</a:t>
            </a:r>
            <a:r>
              <a:rPr lang="en-GB" dirty="0" err="1" smtClean="0"/>
              <a:t>Pb</a:t>
            </a:r>
            <a:r>
              <a:rPr lang="en-GB" dirty="0" smtClean="0"/>
              <a:t> run was similar because of initial minimum-bias operation of ALICE</a:t>
            </a:r>
          </a:p>
          <a:p>
            <a:pPr lvl="1"/>
            <a:r>
              <a:rPr lang="en-GB" dirty="0" smtClean="0"/>
              <a:t>Solution was 2 catch-up fills with beam separated in ATLAS and CMS – this remains an option </a:t>
            </a:r>
          </a:p>
          <a:p>
            <a:r>
              <a:rPr lang="en-GB" dirty="0" smtClean="0"/>
              <a:t>Optimum also depends on real turn-around times </a:t>
            </a:r>
          </a:p>
          <a:p>
            <a:r>
              <a:rPr lang="en-GB" dirty="0" smtClean="0"/>
              <a:t>Levelling can be done by standard separation method (or </a:t>
            </a:r>
            <a:r>
              <a:rPr lang="en-GB" dirty="0" smtClean="0">
                <a:sym typeface="Symbol"/>
              </a:rPr>
              <a:t></a:t>
            </a:r>
            <a:r>
              <a:rPr lang="en-GB" baseline="30000" dirty="0" smtClean="0">
                <a:sym typeface="Symbol"/>
              </a:rPr>
              <a:t>*</a:t>
            </a:r>
            <a:r>
              <a:rPr lang="en-GB" dirty="0" smtClean="0">
                <a:sym typeface="Symbol"/>
              </a:rPr>
              <a:t>)</a:t>
            </a: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44478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Run 3 </a:t>
            </a:r>
            <a:r>
              <a:rPr lang="en-GB" dirty="0" smtClean="0"/>
              <a:t>&amp; beyond</a:t>
            </a:r>
            <a:r>
              <a:rPr lang="en-GB" dirty="0" smtClean="0"/>
              <a:t>, </a:t>
            </a:r>
            <a:r>
              <a:rPr lang="en-GB" dirty="0" smtClean="0"/>
              <a:t>nucleus-nucleus performance </a:t>
            </a:r>
            <a:r>
              <a:rPr lang="en-GB" dirty="0" smtClean="0"/>
              <a:t>projections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8497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Estimates for after </a:t>
            </a:r>
            <a:r>
              <a:rPr lang="en-GB" b="1" dirty="0" smtClean="0"/>
              <a:t>LS2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22</a:t>
            </a:fld>
            <a:endParaRPr lang="en-GB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7955873"/>
              </p:ext>
            </p:extLst>
          </p:nvPr>
        </p:nvGraphicFramePr>
        <p:xfrm>
          <a:off x="179512" y="3237696"/>
          <a:ext cx="8712968" cy="32105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45438"/>
                <a:gridCol w="1859212"/>
                <a:gridCol w="2456195"/>
                <a:gridCol w="2652123"/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PS Spacing [ns]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SPS Spacing [ns]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800" dirty="0" smtClean="0"/>
                        <a:t>No. Bunches/PS Batch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50 or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225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2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b="1" dirty="0" smtClean="0"/>
                        <a:t>(</a:t>
                      </a:r>
                      <a:r>
                        <a:rPr lang="en-GB" sz="1800" b="1" dirty="0" err="1" smtClean="0"/>
                        <a:t>unsplit</a:t>
                      </a:r>
                      <a:r>
                        <a:rPr lang="en-GB" sz="1800" b="1" dirty="0" smtClean="0"/>
                        <a:t>)  </a:t>
                      </a:r>
                      <a:r>
                        <a:rPr lang="en-GB" sz="1800" dirty="0" smtClean="0"/>
                        <a:t>or 4 (split)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/>
                        <a:t>Present</a:t>
                      </a:r>
                      <a:r>
                        <a:rPr lang="en-GB" sz="1800" dirty="0" smtClean="0"/>
                        <a:t> with batch compression (100ns)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50 or</a:t>
                      </a:r>
                      <a:r>
                        <a:rPr lang="en-GB" sz="180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GB" sz="1800" b="1" dirty="0" smtClean="0">
                          <a:solidFill>
                            <a:srgbClr val="C00000"/>
                          </a:solidFill>
                        </a:rP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dirty="0" smtClean="0">
                          <a:solidFill>
                            <a:srgbClr val="C00000"/>
                          </a:solidFill>
                        </a:rPr>
                        <a:t>100</a:t>
                      </a:r>
                      <a:endParaRPr lang="en-GB" sz="1800" b="1" dirty="0">
                        <a:solidFill>
                          <a:srgbClr val="C0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C00000"/>
                          </a:solidFill>
                        </a:rPr>
                        <a:t>2</a:t>
                      </a:r>
                      <a:r>
                        <a:rPr lang="en-GB" sz="1800" dirty="0" smtClean="0">
                          <a:solidFill>
                            <a:srgbClr val="179923"/>
                          </a:solidFill>
                        </a:rPr>
                        <a:t> </a:t>
                      </a:r>
                      <a:r>
                        <a:rPr lang="en-GB" sz="1800" dirty="0" smtClean="0">
                          <a:solidFill>
                            <a:schemeClr val="tx1"/>
                          </a:solidFill>
                        </a:rPr>
                        <a:t>or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dirty="0" smtClean="0">
                          <a:solidFill>
                            <a:srgbClr val="C00000"/>
                          </a:solidFill>
                        </a:rPr>
                        <a:t>Baseline</a:t>
                      </a:r>
                    </a:p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baseline="0" dirty="0" smtClean="0"/>
                        <a:t>Batch compression </a:t>
                      </a:r>
                      <a:r>
                        <a:rPr lang="en-GB" sz="1800" b="0" baseline="0" dirty="0" smtClean="0"/>
                        <a:t>(50ns) </a:t>
                      </a:r>
                      <a:r>
                        <a:rPr lang="en-GB" sz="1800" baseline="0" dirty="0" smtClean="0"/>
                        <a:t>with split bunches</a:t>
                      </a:r>
                      <a:endParaRPr lang="en-GB" sz="1800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50 or 100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75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2 or 4 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GB" sz="18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50 or 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50</a:t>
                      </a:r>
                      <a:endParaRPr lang="en-GB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800" dirty="0" smtClean="0"/>
                        <a:t>2 or </a:t>
                      </a:r>
                      <a:r>
                        <a:rPr lang="en-GB" sz="1800" b="1" dirty="0" smtClean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+mj-lt"/>
                        <a:buAutoNum type="arabicPeriod"/>
                        <a:tabLst/>
                        <a:defRPr/>
                      </a:pPr>
                      <a:r>
                        <a:rPr lang="en-GB" sz="1800" b="1" dirty="0" smtClean="0"/>
                        <a:t>Slip</a:t>
                      </a:r>
                      <a:r>
                        <a:rPr lang="en-GB" sz="1800" b="1" baseline="0" dirty="0" smtClean="0"/>
                        <a:t> stacking </a:t>
                      </a:r>
                      <a:r>
                        <a:rPr lang="en-GB" sz="1800" baseline="0" dirty="0" smtClean="0"/>
                        <a:t>with split bunches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7741270" y="44624"/>
            <a:ext cx="1295226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E = 7 Z </a:t>
            </a:r>
            <a:r>
              <a:rPr lang="en-GB" sz="2000" dirty="0" err="1" smtClean="0"/>
              <a:t>TeV</a:t>
            </a:r>
            <a:endParaRPr lang="en-GB" sz="2000" dirty="0"/>
          </a:p>
        </p:txBody>
      </p:sp>
      <p:sp>
        <p:nvSpPr>
          <p:cNvPr id="22" name="TextBox 21"/>
          <p:cNvSpPr txBox="1"/>
          <p:nvPr/>
        </p:nvSpPr>
        <p:spPr>
          <a:xfrm>
            <a:off x="971600" y="1268760"/>
            <a:ext cx="71290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sz="2000" dirty="0" smtClean="0"/>
          </a:p>
          <a:p>
            <a:pPr marL="457200" indent="-457200">
              <a:buFont typeface="+mj-lt"/>
              <a:buAutoNum type="arabicPeriod"/>
            </a:pPr>
            <a:r>
              <a:rPr lang="en-GB" sz="2000" dirty="0"/>
              <a:t>Reduce bunch </a:t>
            </a:r>
            <a:r>
              <a:rPr lang="en-GB" sz="2000" dirty="0" smtClean="0"/>
              <a:t>spacing within batches.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Decrease SPS kicker rise time to reduce batch spacing.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sz="2000" dirty="0" smtClean="0"/>
              <a:t>Increase intensity out of LEIR by 40% and perform bunch splitting in the PS.</a:t>
            </a:r>
          </a:p>
        </p:txBody>
      </p:sp>
      <p:sp>
        <p:nvSpPr>
          <p:cNvPr id="6" name="Rectangle 5"/>
          <p:cNvSpPr/>
          <p:nvPr/>
        </p:nvSpPr>
        <p:spPr>
          <a:xfrm>
            <a:off x="827584" y="940658"/>
            <a:ext cx="756129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000" b="1" dirty="0">
                <a:solidFill>
                  <a:srgbClr val="179923"/>
                </a:solidFill>
              </a:rPr>
              <a:t>Increasing the Luminosity by increasing the total number of bunches.</a:t>
            </a:r>
          </a:p>
        </p:txBody>
      </p:sp>
    </p:spTree>
    <p:extLst>
      <p:ext uri="{BB962C8B-B14F-4D97-AF65-F5344CB8AC3E}">
        <p14:creationId xmlns:p14="http://schemas.microsoft.com/office/powerpoint/2010/main" val="412038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Estimates for after </a:t>
            </a:r>
            <a:r>
              <a:rPr lang="en-GB" b="1" dirty="0" smtClean="0"/>
              <a:t>LS2 – 100/100ns Baseline Scheme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23</a:t>
            </a:fld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350659671"/>
                  </p:ext>
                </p:extLst>
              </p:nvPr>
            </p:nvGraphicFramePr>
            <p:xfrm>
              <a:off x="179512" y="620688"/>
              <a:ext cx="4104456" cy="3211449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304256"/>
                    <a:gridCol w="1800200"/>
                  </a:tblGrid>
                  <a:tr h="935373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50/50ns</a:t>
                          </a:r>
                          <a:r>
                            <a:rPr lang="en-GB" baseline="0" dirty="0" smtClean="0"/>
                            <a:t> Scheme</a:t>
                          </a:r>
                        </a:p>
                        <a:p>
                          <a:r>
                            <a:rPr lang="en-GB" baseline="0" dirty="0" smtClean="0"/>
                            <a:t>PS Bunch Splitting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@ </a:t>
                          </a:r>
                          <a14:m>
                            <m:oMath xmlns:m="http://schemas.openxmlformats.org/officeDocument/2006/math">
                              <m:r>
                                <a:rPr lang="en-GB" i="1" dirty="0" smtClean="0">
                                  <a:latin typeface="Cambria Math"/>
                                </a:rPr>
                                <m:t>𝐸</m:t>
                              </m:r>
                            </m:oMath>
                          </a14:m>
                          <a:r>
                            <a:rPr lang="en-GB" dirty="0" smtClean="0"/>
                            <a:t> = 7Z</a:t>
                          </a:r>
                          <a:r>
                            <a:rPr lang="en-GB" baseline="0" dirty="0" smtClean="0"/>
                            <a:t> </a:t>
                          </a:r>
                          <a:r>
                            <a:rPr lang="en-GB" baseline="0" dirty="0" err="1" smtClean="0"/>
                            <a:t>TeV</a:t>
                          </a:r>
                          <a:r>
                            <a:rPr lang="en-GB" baseline="0" dirty="0" smtClean="0"/>
                            <a:t> </a:t>
                          </a:r>
                        </a:p>
                        <a:p>
                          <a:r>
                            <a:rPr lang="en-GB" baseline="0" dirty="0" smtClean="0"/>
                            <a:t>   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i="1" baseline="0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b="1" i="0" baseline="0" smtClean="0">
                                      <a:latin typeface="Cambria Math"/>
                                    </a:rPr>
                                    <m:t> </m:t>
                                  </m:r>
                                  <m:r>
                                    <a:rPr lang="en-GB" baseline="0" smtClean="0">
                                      <a:latin typeface="Cambria Math"/>
                                    </a:rPr>
                                    <m:t>𝜷</m:t>
                                  </m:r>
                                </m:e>
                                <m:sup>
                                  <m:r>
                                    <a:rPr lang="en-GB" baseline="0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dirty="0" smtClean="0"/>
                            <a:t>= 0.5m</a:t>
                          </a:r>
                        </a:p>
                        <a:p>
                          <a:r>
                            <a:rPr lang="en-GB" baseline="0" dirty="0" smtClean="0"/>
                            <a:t>     </a:t>
                          </a: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mtClean="0">
                                      <a:latin typeface="Cambria Math"/>
                                    </a:rPr>
                                    <m:t>𝑭</m:t>
                                  </m:r>
                                </m:e>
                                <m:sub>
                                  <m:r>
                                    <a:rPr lang="en-GB" smtClean="0">
                                      <a:latin typeface="Cambria Math"/>
                                    </a:rPr>
                                    <m:t>𝑵𝒃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 smtClean="0"/>
                            <a:t> = 1.28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Spacing PS [ns]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100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Spacing SPS [ns]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100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No. bunches/PS batch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No. PS batches/train 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8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No. LHC trains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36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No.</a:t>
                          </a:r>
                          <a:r>
                            <a:rPr lang="en-GB" baseline="0" dirty="0" smtClean="0">
                              <a:solidFill>
                                <a:srgbClr val="179923"/>
                              </a:solidFill>
                            </a:rPr>
                            <a:t> bunches/beam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576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152531212"/>
                  </p:ext>
                </p:extLst>
              </p:nvPr>
            </p:nvGraphicFramePr>
            <p:xfrm>
              <a:off x="179512" y="620688"/>
              <a:ext cx="4104456" cy="3211449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304256"/>
                    <a:gridCol w="1800200"/>
                  </a:tblGrid>
                  <a:tr h="935373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50/50ns</a:t>
                          </a:r>
                          <a:r>
                            <a:rPr lang="en-GB" baseline="0" dirty="0" smtClean="0"/>
                            <a:t> Scheme</a:t>
                          </a:r>
                        </a:p>
                        <a:p>
                          <a:r>
                            <a:rPr lang="en-GB" baseline="0" dirty="0" smtClean="0"/>
                            <a:t>PS Bunch Splitting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2"/>
                          <a:stretch>
                            <a:fillRect l="-127703" t="-3268" b="-252941"/>
                          </a:stretch>
                        </a:blipFill>
                      </a:tcPr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Spacing PS [ns]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100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Spacing SPS [ns]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100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No. bunches/PS batch 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No. PS batches/train 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8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No. LHC trains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36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</a:tr>
                  <a:tr h="379346"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No.</a:t>
                          </a:r>
                          <a:r>
                            <a:rPr lang="en-GB" baseline="0" dirty="0" smtClean="0">
                              <a:solidFill>
                                <a:srgbClr val="179923"/>
                              </a:solidFill>
                            </a:rPr>
                            <a:t> bunches/beam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>
                              <a:solidFill>
                                <a:srgbClr val="179923"/>
                              </a:solidFill>
                            </a:rPr>
                            <a:t>576</a:t>
                          </a:r>
                          <a:endParaRPr lang="en-GB" dirty="0">
                            <a:solidFill>
                              <a:srgbClr val="179923"/>
                            </a:solidFill>
                          </a:endParaRPr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4371176" y="764704"/>
                <a:ext cx="4665320" cy="16909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2000" dirty="0" smtClean="0">
                    <a:solidFill>
                      <a:schemeClr val="tx1"/>
                    </a:solidFill>
                  </a:rPr>
                  <a:t>With 2013 transmission from Inj. to SB: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𝑝𝑒𝑎𝑘</m:t>
                          </m:r>
                        </m:sub>
                      </m:sSub>
                      <m:r>
                        <a:rPr lang="en-GB" sz="2000" b="0" i="1" smtClean="0">
                          <a:solidFill>
                            <a:schemeClr val="tx1"/>
                          </a:solidFill>
                          <a:latin typeface="Cambria Math"/>
                        </a:rPr>
                        <m:t>=4×</m:t>
                      </m:r>
                      <m:sSup>
                        <m:sSupPr>
                          <m:ctrlP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2000" b="0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27</m:t>
                          </m:r>
                        </m:sup>
                      </m:sSup>
                      <m:sSup>
                        <m:sSupPr>
                          <m:ctrlPr>
                            <a:rPr lang="en-GB" i="1" smtClean="0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GB" i="1">
                              <a:solidFill>
                                <a:schemeClr val="tx1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endParaRPr lang="en-GB" sz="2000" dirty="0" smtClean="0">
                  <a:solidFill>
                    <a:schemeClr val="tx1"/>
                  </a:solidFill>
                </a:endParaRPr>
              </a:p>
              <a:p>
                <a:r>
                  <a:rPr lang="en-GB" sz="2000" dirty="0" smtClean="0">
                    <a:solidFill>
                      <a:srgbClr val="C00000"/>
                    </a:solidFill>
                  </a:rPr>
                  <a:t>With 2011 </a:t>
                </a:r>
                <a:r>
                  <a:rPr lang="en-GB" sz="2000" dirty="0">
                    <a:solidFill>
                      <a:srgbClr val="C00000"/>
                    </a:solidFill>
                  </a:rPr>
                  <a:t>transmission from Inj. to SB: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GB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𝐿</m:t>
                          </m:r>
                        </m:e>
                        <m:sub>
                          <m:r>
                            <a:rPr lang="en-GB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𝑝𝑒𝑎𝑘</m:t>
                          </m:r>
                        </m:sub>
                      </m:sSub>
                      <m:r>
                        <a:rPr lang="en-GB" sz="2000" i="1">
                          <a:solidFill>
                            <a:srgbClr val="C00000"/>
                          </a:solidFill>
                          <a:latin typeface="Cambria Math"/>
                        </a:rPr>
                        <m:t>=</m:t>
                      </m:r>
                      <m:r>
                        <a:rPr lang="en-GB" sz="2000" b="0" i="1" smtClean="0">
                          <a:solidFill>
                            <a:srgbClr val="C00000"/>
                          </a:solidFill>
                          <a:latin typeface="Cambria Math"/>
                        </a:rPr>
                        <m:t>5</m:t>
                      </m:r>
                      <m:r>
                        <a:rPr lang="en-GB" sz="2000" i="1">
                          <a:solidFill>
                            <a:srgbClr val="C00000"/>
                          </a:solidFill>
                          <a:latin typeface="Cambria Math"/>
                        </a:rPr>
                        <m:t>×</m:t>
                      </m:r>
                      <m:sSup>
                        <m:sSup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10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27</m:t>
                          </m:r>
                        </m:sup>
                      </m:sSup>
                      <m:sSup>
                        <m:sSup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cm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  <m:sSup>
                        <m:sSupPr>
                          <m:ctrlPr>
                            <a:rPr lang="en-GB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GB" sz="2000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s</m:t>
                          </m:r>
                        </m:e>
                        <m:sup>
                          <m:r>
                            <a:rPr lang="en-GB" sz="2000" i="1">
                              <a:solidFill>
                                <a:srgbClr val="C00000"/>
                              </a:solidFill>
                              <a:latin typeface="Cambria Math"/>
                            </a:rPr>
                            <m:t>−2</m:t>
                          </m:r>
                        </m:sup>
                      </m:sSup>
                    </m:oMath>
                  </m:oMathPara>
                </a14:m>
                <a:endParaRPr lang="en-GB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71176" y="764704"/>
                <a:ext cx="4665320" cy="1690976"/>
              </a:xfrm>
              <a:prstGeom prst="rect">
                <a:avLst/>
              </a:prstGeom>
              <a:blipFill rotWithShape="1">
                <a:blip r:embed="rId3"/>
                <a:stretch>
                  <a:fillRect l="-1307" t="-1799" b="-107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3" name="Picture 3" descr="G:\Projects\ILHC\MS\AfterLS1\Plots\BbBSpreadInTrain\CalculatedInitialBunchLumi100-100ns_7TeV_unsplitOptimum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5377"/>
            <a:ext cx="3528392" cy="2716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G:\Projects\ILHC\MS\AfterLS1\Plots\BbBSpreadInTrain\CalculatedInitialBunchLumiIntensityVsPSInjections100-100ns_7TeV_unspli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717393"/>
            <a:ext cx="5082915" cy="3519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1894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/>
              <a:t>Estimates for after </a:t>
            </a:r>
            <a:r>
              <a:rPr lang="en-GB" b="1" dirty="0" smtClean="0"/>
              <a:t>LS2 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24</a:t>
            </a:fld>
            <a:endParaRPr lang="en-GB"/>
          </a:p>
        </p:txBody>
      </p:sp>
      <p:pic>
        <p:nvPicPr>
          <p:cNvPr id="7170" name="Picture 2" descr="G:\Projects\ILHC\MS\AfterLS1\Plots\BbBSpreadInTrain\PeakLumivsSPSga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48680"/>
            <a:ext cx="4175844" cy="3017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G:\Projects\ILHC\MS\AfterLS1\Plots\BbBSpreadInTrain\IntegratedLumivsSPSgap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72" y="3573016"/>
            <a:ext cx="4252704" cy="3030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530378" y="2636912"/>
            <a:ext cx="17454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427BC"/>
                </a:solidFill>
              </a:rPr>
              <a:t>Peak Luminosity</a:t>
            </a:r>
            <a:endParaRPr lang="en-GB" b="1" dirty="0">
              <a:solidFill>
                <a:srgbClr val="0427BC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281799" y="5651956"/>
            <a:ext cx="22744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solidFill>
                  <a:srgbClr val="0427BC"/>
                </a:solidFill>
              </a:rPr>
              <a:t>Integrated Luminosity</a:t>
            </a:r>
            <a:endParaRPr lang="en-GB" b="1" dirty="0">
              <a:solidFill>
                <a:srgbClr val="0427BC"/>
              </a:solidFill>
            </a:endParaRPr>
          </a:p>
        </p:txBody>
      </p:sp>
      <p:sp>
        <p:nvSpPr>
          <p:cNvPr id="8" name="Oval 7"/>
          <p:cNvSpPr/>
          <p:nvPr/>
        </p:nvSpPr>
        <p:spPr>
          <a:xfrm>
            <a:off x="2275017" y="1693049"/>
            <a:ext cx="288032" cy="288032"/>
          </a:xfrm>
          <a:prstGeom prst="ellipse">
            <a:avLst/>
          </a:prstGeom>
          <a:noFill/>
          <a:ln>
            <a:solidFill>
              <a:srgbClr val="042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Oval 25"/>
          <p:cNvSpPr/>
          <p:nvPr/>
        </p:nvSpPr>
        <p:spPr>
          <a:xfrm>
            <a:off x="3807620" y="1968603"/>
            <a:ext cx="288032" cy="288032"/>
          </a:xfrm>
          <a:prstGeom prst="ellipse">
            <a:avLst/>
          </a:prstGeom>
          <a:noFill/>
          <a:ln>
            <a:solidFill>
              <a:srgbClr val="042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Oval 26"/>
          <p:cNvSpPr/>
          <p:nvPr/>
        </p:nvSpPr>
        <p:spPr>
          <a:xfrm>
            <a:off x="737104" y="1794373"/>
            <a:ext cx="288032" cy="288032"/>
          </a:xfrm>
          <a:prstGeom prst="ellipse">
            <a:avLst/>
          </a:prstGeom>
          <a:noFill/>
          <a:ln>
            <a:solidFill>
              <a:srgbClr val="042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2276980" y="1913187"/>
            <a:ext cx="288032" cy="288032"/>
          </a:xfrm>
          <a:prstGeom prst="ellipse">
            <a:avLst/>
          </a:prstGeom>
          <a:noFill/>
          <a:ln>
            <a:solidFill>
              <a:srgbClr val="042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Oval 28"/>
          <p:cNvSpPr/>
          <p:nvPr/>
        </p:nvSpPr>
        <p:spPr>
          <a:xfrm>
            <a:off x="737104" y="4509120"/>
            <a:ext cx="288032" cy="288032"/>
          </a:xfrm>
          <a:prstGeom prst="ellipse">
            <a:avLst/>
          </a:prstGeom>
          <a:noFill/>
          <a:ln>
            <a:solidFill>
              <a:srgbClr val="042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427BC"/>
              </a:solidFill>
            </a:endParaRPr>
          </a:p>
        </p:txBody>
      </p:sp>
      <p:sp>
        <p:nvSpPr>
          <p:cNvPr id="30" name="Oval 29"/>
          <p:cNvSpPr/>
          <p:nvPr/>
        </p:nvSpPr>
        <p:spPr>
          <a:xfrm>
            <a:off x="2276980" y="4706672"/>
            <a:ext cx="288032" cy="288032"/>
          </a:xfrm>
          <a:prstGeom prst="ellipse">
            <a:avLst/>
          </a:prstGeom>
          <a:noFill/>
          <a:ln>
            <a:solidFill>
              <a:srgbClr val="0427B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1" name="TextBox 30"/>
          <p:cNvSpPr txBox="1"/>
          <p:nvPr/>
        </p:nvSpPr>
        <p:spPr>
          <a:xfrm>
            <a:off x="4572001" y="908720"/>
            <a:ext cx="43204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Peak luminosity higher for 100ns PS spacing with </a:t>
            </a:r>
            <a:r>
              <a:rPr lang="en-GB" dirty="0" err="1" smtClean="0"/>
              <a:t>unsplit</a:t>
            </a:r>
            <a:r>
              <a:rPr lang="en-GB" dirty="0" smtClean="0"/>
              <a:t> bunches.</a:t>
            </a:r>
          </a:p>
          <a:p>
            <a:r>
              <a:rPr lang="en-GB" dirty="0" smtClean="0"/>
              <a:t>→ Higher brightness bunches decay faster.</a:t>
            </a:r>
          </a:p>
          <a:p>
            <a:pPr marL="266700" indent="-266700"/>
            <a:r>
              <a:rPr lang="en-GB" dirty="0" smtClean="0"/>
              <a:t>→ Higher integrated luminosity for 50ns PS spacing with split bunches.</a:t>
            </a:r>
            <a:endParaRPr lang="en-GB" dirty="0"/>
          </a:p>
        </p:txBody>
      </p:sp>
      <p:sp>
        <p:nvSpPr>
          <p:cNvPr id="32" name="TextBox 31"/>
          <p:cNvSpPr txBox="1"/>
          <p:nvPr/>
        </p:nvSpPr>
        <p:spPr>
          <a:xfrm>
            <a:off x="4644008" y="2780928"/>
            <a:ext cx="41777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50/100ns split → ~1000 bunches/beam</a:t>
            </a:r>
          </a:p>
          <a:p>
            <a:r>
              <a:rPr lang="en-GB" dirty="0" smtClean="0"/>
              <a:t>100/100ns </a:t>
            </a:r>
            <a:r>
              <a:rPr lang="en-GB" dirty="0" err="1" smtClean="0"/>
              <a:t>unsplit</a:t>
            </a:r>
            <a:r>
              <a:rPr lang="en-GB" dirty="0" smtClean="0"/>
              <a:t> → ~600 bunches/beam </a:t>
            </a:r>
            <a:endParaRPr lang="en-GB" dirty="0"/>
          </a:p>
        </p:txBody>
      </p:sp>
      <p:pic>
        <p:nvPicPr>
          <p:cNvPr id="7175" name="Picture 7" descr="G:\Projects\ILHC\MS\AfterLS1\Plots\BbBSpreadInTrain\InstantaneousLumiSPS50ns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3645024"/>
            <a:ext cx="4271542" cy="2958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90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Luminosity Evolution for main Upgrade Scenarios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25</a:t>
            </a:fld>
            <a:endParaRPr lang="en-GB"/>
          </a:p>
        </p:txBody>
      </p:sp>
      <p:pic>
        <p:nvPicPr>
          <p:cNvPr id="9218" name="Picture 2" descr="G:\Projects\ILHC\MS\AfterLS1\Plots\BbBSpreadInTrain\InstantaneousLumiDiffKickerScenario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1052736"/>
            <a:ext cx="4248472" cy="29420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G:\Projects\ILHC\MS\AfterLS1\Plots\BbBSpreadInTrain\IntegratedLumiDiffKickerScenario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2025" y="980728"/>
            <a:ext cx="4432463" cy="301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012031165"/>
                  </p:ext>
                </p:extLst>
              </p:nvPr>
            </p:nvGraphicFramePr>
            <p:xfrm>
              <a:off x="179513" y="4077072"/>
              <a:ext cx="8769632" cy="257681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603052"/>
                    <a:gridCol w="1603052"/>
                    <a:gridCol w="1983461"/>
                    <a:gridCol w="1972034"/>
                    <a:gridCol w="1608033"/>
                  </a:tblGrid>
                  <a:tr h="626304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Scenario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𝒊𝒏𝒕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 smtClean="0"/>
                            <a:t> after 3h</a:t>
                          </a:r>
                          <a:r>
                            <a:rPr lang="en-GB" baseline="0" dirty="0" smtClean="0"/>
                            <a:t>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i="0" smtClean="0">
                                      <a:latin typeface="Cambria Math"/>
                                      <a:ea typeface="Cambria Math"/>
                                    </a:rPr>
                                    <m:t>μ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  <a:ea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dirty="0" smtClean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𝒊𝒏𝒕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 smtClean="0"/>
                            <a:t> after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5h</a:t>
                          </a:r>
                          <a:r>
                            <a:rPr lang="en-GB" baseline="0" dirty="0"/>
                            <a:t> </a:t>
                          </a:r>
                          <a:r>
                            <a:rPr lang="en-GB" dirty="0" smtClean="0"/>
                            <a:t>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i="0" smtClean="0">
                                      <a:latin typeface="Cambria Math"/>
                                      <a:ea typeface="Cambria Math"/>
                                    </a:rPr>
                                    <m:t>μ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  <a:ea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dirty="0" smtClean="0"/>
                            <a:t>]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GB" b="1" i="1" smtClean="0">
                                      <a:latin typeface="Cambria Math"/>
                                    </a:rPr>
                                    <m:t>𝒊𝒏𝒕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dirty="0" smtClean="0"/>
                            <a:t> in run with 30</a:t>
                          </a:r>
                          <a14:m>
                            <m:oMath xmlns:m="http://schemas.openxmlformats.org/officeDocument/2006/math">
                              <m:r>
                                <a:rPr lang="en-GB" b="1" i="1" smtClean="0">
                                  <a:latin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dirty="0" smtClean="0"/>
                            <a:t>5h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/>
                    </a:tc>
                  </a:tr>
                  <a:tr h="322934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100/225ns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0.8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  <a:ea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Present 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22934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100/100ns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1.0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  <a:ea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 smtClean="0">
                              <a:solidFill>
                                <a:srgbClr val="C00000"/>
                              </a:solidFill>
                            </a:rPr>
                            <a:t>Baseline</a:t>
                          </a:r>
                          <a:endParaRPr lang="en-GB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65134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50/50ns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29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39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1.2</a:t>
                          </a:r>
                          <a:r>
                            <a:rPr lang="en-GB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  <a:ea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Slip</a:t>
                          </a:r>
                          <a:r>
                            <a:rPr lang="en-GB" baseline="0" dirty="0" smtClean="0"/>
                            <a:t> Stacking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565134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50/100ns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1.1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b="0" i="0" smtClean="0">
                                      <a:latin typeface="Cambria Math"/>
                                      <a:ea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Batch</a:t>
                          </a:r>
                          <a:r>
                            <a:rPr lang="en-GB" baseline="0" dirty="0" smtClean="0"/>
                            <a:t> compression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803273065"/>
                  </p:ext>
                </p:extLst>
              </p:nvPr>
            </p:nvGraphicFramePr>
            <p:xfrm>
              <a:off x="179513" y="4077072"/>
              <a:ext cx="8769632" cy="2576814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603052"/>
                    <a:gridCol w="1603052"/>
                    <a:gridCol w="1983461"/>
                    <a:gridCol w="1972034"/>
                    <a:gridCol w="1608033"/>
                  </a:tblGrid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Scenario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00000" t="-4762" r="-347529" b="-31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161350" t="-4762" r="-180368" b="-31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3777" t="-4762" r="-82043" b="-31809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100/225ns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19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3777" t="-183333" r="-82043" b="-45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Present 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36576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100/100ns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32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3777" t="-283333" r="-82043" b="-35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b="1" dirty="0" smtClean="0">
                              <a:solidFill>
                                <a:srgbClr val="C00000"/>
                              </a:solidFill>
                            </a:rPr>
                            <a:t>Baseline</a:t>
                          </a:r>
                          <a:endParaRPr lang="en-GB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565134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50/50ns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29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39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3777" t="-247312" r="-82043" b="-13010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dirty="0" smtClean="0"/>
                            <a:t>Slip</a:t>
                          </a:r>
                          <a:r>
                            <a:rPr lang="en-GB" baseline="0" dirty="0" smtClean="0"/>
                            <a:t> Stacking</a:t>
                          </a:r>
                          <a:endParaRPr lang="en-GB" dirty="0"/>
                        </a:p>
                      </a:txBody>
                      <a:tcPr/>
                    </a:tc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50/100ns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26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35</a:t>
                          </a:r>
                          <a:endParaRPr lang="en-GB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63777" t="-307619" r="-82043" b="-1523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GB" dirty="0" smtClean="0"/>
                            <a:t>Batch</a:t>
                          </a:r>
                          <a:r>
                            <a:rPr lang="en-GB" baseline="0" dirty="0" smtClean="0"/>
                            <a:t> compression</a:t>
                          </a:r>
                          <a:endParaRPr lang="en-GB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6" name="TextBox 5"/>
          <p:cNvSpPr txBox="1"/>
          <p:nvPr/>
        </p:nvSpPr>
        <p:spPr>
          <a:xfrm>
            <a:off x="351524" y="611396"/>
            <a:ext cx="85409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Takes into account different initial bunch luminosities and bunch luminosity decay times.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64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Luminosity projection summary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26</a:t>
            </a:fld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179512" y="666626"/>
            <a:ext cx="878497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65113" lvl="1" indent="-265113">
              <a:buFont typeface="Arial" panose="020B0604020202020204" pitchFamily="34" charset="0"/>
              <a:buChar char="•"/>
            </a:pPr>
            <a:r>
              <a:rPr lang="en-GB" sz="2000" dirty="0"/>
              <a:t>Does not include any improvements beyond injection schemes and natural change of </a:t>
            </a:r>
            <a:r>
              <a:rPr lang="en-GB" sz="2000" dirty="0">
                <a:sym typeface="Symbol"/>
              </a:rPr>
              <a:t>*=0.5 m and beam size at 7 Z </a:t>
            </a:r>
            <a:r>
              <a:rPr lang="en-GB" sz="2000" dirty="0" err="1">
                <a:sym typeface="Symbol"/>
              </a:rPr>
              <a:t>TeV</a:t>
            </a:r>
            <a:r>
              <a:rPr lang="en-GB" sz="2000" dirty="0" smtClean="0">
                <a:solidFill>
                  <a:srgbClr val="C00000"/>
                </a:solidFill>
                <a:sym typeface="Symbol"/>
              </a:rPr>
              <a:t>.  Some will be mentioned on next slide.</a:t>
            </a:r>
          </a:p>
          <a:p>
            <a:pPr marL="265113" lvl="1" indent="-265113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rgbClr val="C00000"/>
                </a:solidFill>
              </a:rPr>
              <a:t>Model will be re-fitted to real injector chain performance in the run-up to a given Pb-Pb run to re-optimise the length of the SPS trains. Improvements on SPS  flat bottom can have a big impact.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9694953"/>
                  </p:ext>
                </p:extLst>
              </p:nvPr>
            </p:nvGraphicFramePr>
            <p:xfrm>
              <a:off x="672382" y="3429000"/>
              <a:ext cx="7644034" cy="321445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11568"/>
                    <a:gridCol w="933768"/>
                    <a:gridCol w="1062482"/>
                    <a:gridCol w="1062482"/>
                    <a:gridCol w="1061276"/>
                    <a:gridCol w="1015238"/>
                    <a:gridCol w="1397220"/>
                  </a:tblGrid>
                  <a:tr h="60237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Scenario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1" smtClean="0"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/>
                                    </a:rPr>
                                    <m:t>𝒑𝒆𝒂𝒌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 smtClean="0"/>
                            <a:t>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[Hz/</a:t>
                          </a:r>
                          <a:r>
                            <a:rPr lang="en-GB" sz="1600" dirty="0" err="1" smtClean="0"/>
                            <a:t>mb</a:t>
                          </a:r>
                          <a:r>
                            <a:rPr lang="en-GB" sz="1600" dirty="0" smtClean="0"/>
                            <a:t>]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1" smtClean="0"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/>
                                    </a:rPr>
                                    <m:t>𝒊𝒏𝒕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 smtClean="0"/>
                            <a:t> after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3h</a:t>
                          </a:r>
                          <a:r>
                            <a:rPr lang="en-GB" sz="1600" baseline="0" dirty="0" smtClean="0"/>
                            <a:t>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i="0" smtClean="0">
                                      <a:latin typeface="Cambria Math"/>
                                      <a:ea typeface="Cambria Math"/>
                                    </a:rPr>
                                    <m:t>μ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  <a:ea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 smtClean="0"/>
                            <a:t>]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1" smtClean="0"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/>
                                    </a:rPr>
                                    <m:t>𝒊𝒏𝒕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 smtClean="0"/>
                            <a:t> after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5h</a:t>
                          </a:r>
                          <a:r>
                            <a:rPr lang="en-GB" sz="1600" baseline="0" dirty="0" smtClean="0"/>
                            <a:t> </a:t>
                          </a:r>
                          <a:r>
                            <a:rPr lang="en-GB" sz="1600" dirty="0" smtClean="0"/>
                            <a:t>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i="0" smtClean="0">
                                      <a:latin typeface="Cambria Math"/>
                                      <a:ea typeface="Cambria Math"/>
                                    </a:rPr>
                                    <m:t>μ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  <a:ea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 smtClean="0"/>
                            <a:t>]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1" smtClean="0"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/>
                                    </a:rPr>
                                    <m:t>𝒊𝒏𝒕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 smtClean="0"/>
                            <a:t> in 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run with</a:t>
                          </a:r>
                        </a:p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30</a:t>
                          </a:r>
                          <a14:m>
                            <m:oMath xmlns:m="http://schemas.openxmlformats.org/officeDocument/2006/math">
                              <m:r>
                                <a:rPr lang="en-GB" sz="1600" b="1" i="1" smtClean="0">
                                  <a:latin typeface="Cambria Math"/>
                                </a:rPr>
                                <m:t>×</m:t>
                              </m:r>
                            </m:oMath>
                          </a14:m>
                          <a:r>
                            <a:rPr lang="en-GB" sz="1600" dirty="0" smtClean="0"/>
                            <a:t>5h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sz="1600" b="1" i="1" smtClean="0"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GB" sz="1600" b="1" i="1" smtClean="0">
                                      <a:latin typeface="Cambria Math"/>
                                    </a:rPr>
                                    <m:t>𝒊𝒏𝒕</m:t>
                                  </m:r>
                                  <m:r>
                                    <a:rPr lang="en-GB" sz="1600" b="1" i="1" smtClean="0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GB" sz="1600" b="1" i="1" smtClean="0">
                                      <a:latin typeface="Cambria Math"/>
                                    </a:rPr>
                                    <m:t>𝒓𝒖𝒏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 smtClean="0"/>
                            <a:t> </a:t>
                          </a:r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naïve “</a:t>
                          </a:r>
                          <a:r>
                            <a:rPr lang="en-GB" sz="1600" dirty="0" err="1" smtClean="0"/>
                            <a:t>Hubner</a:t>
                          </a:r>
                          <a:endParaRPr lang="en-GB" sz="1600" dirty="0" smtClean="0"/>
                        </a:p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 Factor”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/>
                    </a:tc>
                  </a:tr>
                  <a:tr h="3894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200/200ns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2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15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21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0.64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  <a:ea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0.64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  <a:ea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2011 @ 7Z </a:t>
                          </a:r>
                          <a:r>
                            <a:rPr lang="en-GB" sz="1400" dirty="0" err="1" smtClean="0"/>
                            <a:t>TeV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894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100/225ns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3.7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19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25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0.8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  <a:ea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1.2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  <a:ea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Run 2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3894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100/100ns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5.0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25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32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1.0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  <a:ea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1.6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  <a:ea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</a:rPr>
                            <a:t>Baseline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3894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50/50ns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4.6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29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39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1.2</a:t>
                          </a:r>
                          <a:r>
                            <a:rPr lang="en-GB" sz="1600" baseline="0" dirty="0" smtClean="0"/>
                            <a:t>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  <a:ea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1.5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  <a:ea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Slip Stacking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3894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50/100ns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4.1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26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35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1.1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  <a:ea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1.3 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</a:rPr>
                                    <m:t>n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GB" sz="1600" b="0" i="0" smtClean="0">
                                      <a:latin typeface="Cambria Math"/>
                                      <a:ea typeface="Cambria Math"/>
                                    </a:rPr>
                                    <m:t>b</m:t>
                                  </m:r>
                                </m:e>
                                <m:sup>
                                  <m:r>
                                    <a:rPr lang="en-GB" sz="1600" b="0" i="1" smtClean="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Batch Compression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689694953"/>
                  </p:ext>
                </p:extLst>
              </p:nvPr>
            </p:nvGraphicFramePr>
            <p:xfrm>
              <a:off x="672382" y="3429000"/>
              <a:ext cx="7644034" cy="3214456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1111568"/>
                    <a:gridCol w="933768"/>
                    <a:gridCol w="1062482"/>
                    <a:gridCol w="1062482"/>
                    <a:gridCol w="1061276"/>
                    <a:gridCol w="1015238"/>
                    <a:gridCol w="1397220"/>
                  </a:tblGrid>
                  <a:tr h="1077468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Scenario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18182" t="-1695" r="-596753" b="-2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193103" t="-1695" r="-428161" b="-2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293103" t="-1695" r="-328161" b="-2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3103" t="-1695" r="-228161" b="-2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13772" t="-1695" r="-137725" b="-20508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endParaRPr lang="en-GB" sz="1400" dirty="0"/>
                        </a:p>
                      </a:txBody>
                      <a:tcPr/>
                    </a:tc>
                  </a:tr>
                  <a:tr h="3894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200/200ns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2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15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21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3103" t="-285714" r="-228161" b="-4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13772" t="-285714" r="-137725" b="-47619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400" dirty="0" smtClean="0"/>
                            <a:t>2011 @ 7Z </a:t>
                          </a:r>
                          <a:r>
                            <a:rPr lang="en-GB" sz="1400" dirty="0" err="1" smtClean="0"/>
                            <a:t>TeV</a:t>
                          </a:r>
                          <a:endParaRPr lang="en-GB" sz="1400" dirty="0"/>
                        </a:p>
                      </a:txBody>
                      <a:tcPr/>
                    </a:tc>
                  </a:tr>
                  <a:tr h="3894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100/225ns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3.7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19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25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3103" t="-379688" r="-228161" b="-3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13772" t="-379688" r="-137725" b="-3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Run 2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3894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100/100ns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5.0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25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32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3103" t="-479688" r="-228161" b="-2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13772" t="-479688" r="-137725" b="-2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</a:rPr>
                            <a:t>Baseline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/>
                    </a:tc>
                  </a:tr>
                  <a:tr h="389467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50/50ns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4.6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29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39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3103" t="-579688" r="-228161" b="-1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13772" t="-579688" r="-137725" b="-16875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Slip Stacking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50/100ns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4.1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26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35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393103" t="-457895" r="-228161" b="-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3"/>
                          <a:stretch>
                            <a:fillRect l="-513772" t="-457895" r="-137725" b="-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Batch Compression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</p:spTree>
    <p:extLst>
      <p:ext uri="{BB962C8B-B14F-4D97-AF65-F5344CB8AC3E}">
        <p14:creationId xmlns:p14="http://schemas.microsoft.com/office/powerpoint/2010/main" val="930836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Caveats and anti-caveats on luminosity projections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Assumed no peak luminosity limit</a:t>
            </a:r>
          </a:p>
          <a:p>
            <a:pPr lvl="1"/>
            <a:r>
              <a:rPr lang="en-GB" dirty="0" smtClean="0"/>
              <a:t>May have to level ATLAS, CMS with no DS collimators (but see later)</a:t>
            </a:r>
          </a:p>
          <a:p>
            <a:pPr lvl="1"/>
            <a:r>
              <a:rPr lang="en-GB" dirty="0" smtClean="0"/>
              <a:t>Integrated luminosity estimates are always very sensitive to a few days down-time in a 24 day run (so far we have been fairly lucky …) </a:t>
            </a:r>
          </a:p>
          <a:p>
            <a:pPr lvl="1"/>
            <a:r>
              <a:rPr lang="en-GB" dirty="0" smtClean="0"/>
              <a:t>No time deducted for possible p-p reference data runs</a:t>
            </a:r>
          </a:p>
          <a:p>
            <a:r>
              <a:rPr lang="en-GB" dirty="0"/>
              <a:t>Assumed no improvements beyond injection schemes</a:t>
            </a:r>
          </a:p>
          <a:p>
            <a:pPr lvl="1"/>
            <a:r>
              <a:rPr lang="en-GB" dirty="0" smtClean="0"/>
              <a:t>200 MHz RF system in LHC potentially very beneficial for heavy ions (reduce IBS, better injection capture, …) </a:t>
            </a:r>
          </a:p>
          <a:p>
            <a:pPr lvl="1"/>
            <a:r>
              <a:rPr lang="en-GB" dirty="0"/>
              <a:t>Greater operational efficiency </a:t>
            </a:r>
            <a:r>
              <a:rPr lang="en-GB" dirty="0" smtClean="0"/>
              <a:t> than 2011 would help, obviously</a:t>
            </a:r>
            <a:endParaRPr lang="en-GB" dirty="0"/>
          </a:p>
          <a:p>
            <a:pPr lvl="1"/>
            <a:r>
              <a:rPr lang="en-GB" dirty="0" smtClean="0"/>
              <a:t>Some </a:t>
            </a:r>
            <a:r>
              <a:rPr lang="en-GB" dirty="0"/>
              <a:t>possibilities later in this talk</a:t>
            </a:r>
          </a:p>
          <a:p>
            <a:pPr lvl="1"/>
            <a:endParaRPr lang="en-GB" dirty="0" smtClean="0"/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7944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Run 2 </a:t>
            </a:r>
            <a:r>
              <a:rPr lang="en-GB" dirty="0" smtClean="0"/>
              <a:t>proton-nucleus performance </a:t>
            </a:r>
            <a:r>
              <a:rPr lang="en-GB" dirty="0" smtClean="0"/>
              <a:t>projections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67183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CERN Machine Advisory Committee 14/3/2013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29</a:t>
            </a:fld>
            <a:endParaRPr lang="en-GB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96" y="-27384"/>
            <a:ext cx="5328592" cy="71968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436096" y="260648"/>
            <a:ext cx="3456384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Single pilot fill, night of 13-14 September 2012</a:t>
            </a:r>
          </a:p>
          <a:p>
            <a:endParaRPr lang="en-GB" dirty="0"/>
          </a:p>
          <a:p>
            <a:r>
              <a:rPr lang="en-GB" dirty="0" smtClean="0"/>
              <a:t>Injection and ramp of p and </a:t>
            </a:r>
            <a:r>
              <a:rPr lang="en-GB" dirty="0" err="1" smtClean="0"/>
              <a:t>Pb</a:t>
            </a:r>
            <a:r>
              <a:rPr lang="en-GB" dirty="0" smtClean="0"/>
              <a:t> beams with unequal revolution frequencies. </a:t>
            </a:r>
          </a:p>
          <a:p>
            <a:r>
              <a:rPr lang="en-GB" dirty="0" smtClean="0"/>
              <a:t>RF frequencies locked, collision points moved to experiments.</a:t>
            </a:r>
          </a:p>
          <a:p>
            <a:endParaRPr lang="en-GB" dirty="0"/>
          </a:p>
          <a:p>
            <a:r>
              <a:rPr lang="en-GB" dirty="0" smtClean="0"/>
              <a:t>Setup of collimation, declaration of Stable Beams  with </a:t>
            </a:r>
            <a:r>
              <a:rPr lang="en-GB" dirty="0" err="1" smtClean="0"/>
              <a:t>unsqueezed</a:t>
            </a:r>
            <a:r>
              <a:rPr lang="en-GB" dirty="0" smtClean="0"/>
              <a:t> optics. </a:t>
            </a:r>
          </a:p>
          <a:p>
            <a:endParaRPr lang="en-GB" dirty="0" smtClean="0"/>
          </a:p>
          <a:p>
            <a:r>
              <a:rPr lang="en-GB" dirty="0" smtClean="0"/>
              <a:t>4 hours physics, 2 more hours with IPs displaced by +- 0.5 m. </a:t>
            </a:r>
          </a:p>
          <a:p>
            <a:endParaRPr lang="en-GB" dirty="0"/>
          </a:p>
          <a:p>
            <a:r>
              <a:rPr lang="en-GB" dirty="0" smtClean="0"/>
              <a:t>Largest increase of centre-of-mass energy in history of accelerators.</a:t>
            </a:r>
          </a:p>
          <a:p>
            <a:endParaRPr lang="en-GB" dirty="0"/>
          </a:p>
          <a:p>
            <a:r>
              <a:rPr lang="en-GB" dirty="0" smtClean="0"/>
              <a:t>+ </a:t>
            </a:r>
            <a:r>
              <a:rPr lang="en-GB" i="1" dirty="0" smtClean="0"/>
              <a:t>unexpected physics discoveries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49469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Outline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err="1" smtClean="0"/>
              <a:t>Pb-Pb</a:t>
            </a:r>
            <a:r>
              <a:rPr lang="en-GB" dirty="0" smtClean="0"/>
              <a:t> and p-</a:t>
            </a:r>
            <a:r>
              <a:rPr lang="en-GB" dirty="0" err="1" smtClean="0"/>
              <a:t>Pb</a:t>
            </a:r>
            <a:r>
              <a:rPr lang="en-GB" dirty="0" smtClean="0"/>
              <a:t> </a:t>
            </a:r>
            <a:r>
              <a:rPr lang="en-GB" dirty="0" smtClean="0"/>
              <a:t>collisions</a:t>
            </a:r>
          </a:p>
          <a:p>
            <a:pPr lvl="1"/>
            <a:r>
              <a:rPr lang="en-GB" dirty="0" smtClean="0"/>
              <a:t>LHC has already entered </a:t>
            </a:r>
            <a:r>
              <a:rPr lang="en-GB" dirty="0"/>
              <a:t>a high burn-off, high IBS, </a:t>
            </a:r>
            <a:r>
              <a:rPr lang="en-GB" dirty="0" smtClean="0"/>
              <a:t>regime</a:t>
            </a:r>
          </a:p>
          <a:p>
            <a:pPr lvl="1"/>
            <a:r>
              <a:rPr lang="en-GB" dirty="0" smtClean="0"/>
              <a:t>Luminosity </a:t>
            </a:r>
            <a:r>
              <a:rPr lang="en-GB" dirty="0"/>
              <a:t>levelling will be </a:t>
            </a:r>
            <a:r>
              <a:rPr lang="en-GB" dirty="0" smtClean="0"/>
              <a:t>required after LS1 </a:t>
            </a:r>
          </a:p>
          <a:p>
            <a:pPr lvl="1"/>
            <a:r>
              <a:rPr lang="en-GB" dirty="0" smtClean="0"/>
              <a:t>Foretaste </a:t>
            </a:r>
            <a:r>
              <a:rPr lang="en-GB" dirty="0"/>
              <a:t>of p-p operation several years later after </a:t>
            </a:r>
            <a:r>
              <a:rPr lang="en-GB" dirty="0" smtClean="0"/>
              <a:t>LS3</a:t>
            </a:r>
            <a:endParaRPr lang="en-GB" dirty="0" smtClean="0"/>
          </a:p>
          <a:p>
            <a:r>
              <a:rPr lang="en-GB" dirty="0" smtClean="0"/>
              <a:t>Run 2 will already exceed design performance </a:t>
            </a:r>
            <a:endParaRPr lang="en-GB" dirty="0" smtClean="0"/>
          </a:p>
          <a:p>
            <a:r>
              <a:rPr lang="en-GB" dirty="0" smtClean="0"/>
              <a:t>Future </a:t>
            </a:r>
            <a:r>
              <a:rPr lang="en-GB" dirty="0" smtClean="0"/>
              <a:t>high-luminosity heavy ion operation of LHC depends on a somewhat different set of (more modest) upgrades to LHC and its injectors from p-p. </a:t>
            </a:r>
          </a:p>
          <a:p>
            <a:r>
              <a:rPr lang="en-GB" dirty="0" smtClean="0"/>
              <a:t>The high-luminosity phase </a:t>
            </a:r>
            <a:r>
              <a:rPr lang="en-GB" dirty="0" smtClean="0"/>
              <a:t>of the heavy-ion programme will </a:t>
            </a:r>
            <a:r>
              <a:rPr lang="en-GB" dirty="0" smtClean="0"/>
              <a:t>start sooner, in Run 3, when necessary upgrades to detectors should be completed. </a:t>
            </a:r>
            <a:endParaRPr lang="en-GB" dirty="0"/>
          </a:p>
          <a:p>
            <a:r>
              <a:rPr lang="en-GB" dirty="0" smtClean="0"/>
              <a:t>It follows that the upgrades for HI operation need high priority in </a:t>
            </a:r>
            <a:r>
              <a:rPr lang="en-GB" dirty="0" smtClean="0"/>
              <a:t>LS2</a:t>
            </a:r>
            <a:endParaRPr lang="en-GB" dirty="0"/>
          </a:p>
          <a:p>
            <a:r>
              <a:rPr lang="en-GB" dirty="0" smtClean="0"/>
              <a:t>How to make </a:t>
            </a:r>
            <a:r>
              <a:rPr lang="en-GB" i="1" dirty="0" smtClean="0"/>
              <a:t>really small </a:t>
            </a:r>
            <a:r>
              <a:rPr lang="en-GB" dirty="0" smtClean="0"/>
              <a:t>colliding beams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3777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525" y="3214564"/>
            <a:ext cx="2962275" cy="286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3212976"/>
            <a:ext cx="2928938" cy="2819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0" y="3476501"/>
            <a:ext cx="2919413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en-US" dirty="0">
                <a:solidFill>
                  <a:srgbClr val="0000FF"/>
                </a:solidFill>
                <a:ea typeface="Droid Sans Fallback" charset="0"/>
                <a:cs typeface="Droid Sans Fallback" charset="0"/>
              </a:rPr>
              <a:t>Low multiplicity event class</a:t>
            </a:r>
          </a:p>
        </p:txBody>
      </p:sp>
      <p:sp>
        <p:nvSpPr>
          <p:cNvPr id="15" name="Text Box 12"/>
          <p:cNvSpPr txBox="1">
            <a:spLocks noChangeArrowheads="1"/>
          </p:cNvSpPr>
          <p:nvPr/>
        </p:nvSpPr>
        <p:spPr bwMode="auto">
          <a:xfrm>
            <a:off x="2819400" y="3476501"/>
            <a:ext cx="2970213" cy="3460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lIns="90000" tIns="60876" rIns="90000" bIns="45000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r>
              <a:rPr lang="en-US" sz="2000" dirty="0">
                <a:solidFill>
                  <a:srgbClr val="FF0000"/>
                </a:solidFill>
                <a:ea typeface="Droid Sans Fallback" charset="0"/>
                <a:cs typeface="Droid Sans Fallback" charset="0"/>
              </a:rPr>
              <a:t>High multiplicity event class</a:t>
            </a:r>
          </a:p>
        </p:txBody>
      </p:sp>
      <p:pic>
        <p:nvPicPr>
          <p:cNvPr id="3891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3068960"/>
            <a:ext cx="3312368" cy="3177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6" name="Picture 4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29600" y="0"/>
            <a:ext cx="914400" cy="1204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305800" cy="685800"/>
          </a:xfrm>
        </p:spPr>
        <p:txBody>
          <a:bodyPr/>
          <a:lstStyle/>
          <a:p>
            <a:r>
              <a:rPr lang="en-US" sz="2400" dirty="0" smtClean="0"/>
              <a:t>Correlations in pA: subtracting low-</a:t>
            </a:r>
            <a:r>
              <a:rPr lang="en-US" sz="2400" dirty="0" err="1" smtClean="0"/>
              <a:t>mult</a:t>
            </a:r>
            <a:r>
              <a:rPr lang="en-US" sz="2400" dirty="0" smtClean="0"/>
              <a:t> from the high-</a:t>
            </a:r>
            <a:r>
              <a:rPr lang="en-US" sz="2400" dirty="0" err="1" smtClean="0"/>
              <a:t>mult</a:t>
            </a:r>
            <a:r>
              <a:rPr lang="en-US" sz="2400" dirty="0" smtClean="0"/>
              <a:t>…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609600"/>
            <a:ext cx="8991600" cy="2438400"/>
          </a:xfrm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en-US" dirty="0" smtClean="0">
                <a:ea typeface="ＭＳ Ｐゴシック" pitchFamily="34" charset="-128"/>
              </a:rPr>
              <a:t>A double-ridge structure appears, with remarkable properties: </a:t>
            </a:r>
          </a:p>
          <a:p>
            <a:pPr lvl="1">
              <a:defRPr/>
            </a:pPr>
            <a:r>
              <a:rPr lang="en-US" dirty="0" smtClean="0">
                <a:ea typeface="ＭＳ Ｐゴシック" pitchFamily="34" charset="-128"/>
              </a:rPr>
              <a:t>Can be expressed in terms of v</a:t>
            </a:r>
            <a:r>
              <a:rPr lang="en-US" sz="1000" dirty="0" smtClean="0">
                <a:ea typeface="ＭＳ Ｐゴシック" pitchFamily="34" charset="-128"/>
              </a:rPr>
              <a:t>2,3 </a:t>
            </a:r>
            <a:r>
              <a:rPr lang="en-US" dirty="0" smtClean="0">
                <a:ea typeface="ＭＳ Ｐゴシック" pitchFamily="34" charset="-128"/>
              </a:rPr>
              <a:t>, Fourier coefficients of single particle                      azimuthal distribution, with </a:t>
            </a:r>
            <a:r>
              <a:rPr lang="en-US" sz="3200" dirty="0" smtClean="0">
                <a:solidFill>
                  <a:srgbClr val="000000"/>
                </a:solidFill>
                <a:ea typeface="ＭＳ Ｐゴシック" pitchFamily="34" charset="-128"/>
              </a:rPr>
              <a:t>v</a:t>
            </a:r>
            <a:r>
              <a:rPr lang="en-US" sz="1000" dirty="0" smtClean="0">
                <a:solidFill>
                  <a:srgbClr val="000000"/>
                </a:solidFill>
                <a:ea typeface="ＭＳ Ｐゴシック" pitchFamily="34" charset="-128"/>
              </a:rPr>
              <a:t>2,3 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increasing with </a:t>
            </a:r>
            <a:r>
              <a:rPr lang="en-US" dirty="0" err="1" smtClean="0">
                <a:ea typeface="ＭＳ Ｐゴシック" pitchFamily="34" charset="-128"/>
              </a:rPr>
              <a:t>p</a:t>
            </a:r>
            <a:r>
              <a:rPr lang="en-US" baseline="-25000" dirty="0" err="1" smtClean="0">
                <a:ea typeface="ＭＳ Ｐゴシック" pitchFamily="34" charset="-128"/>
              </a:rPr>
              <a:t>T</a:t>
            </a:r>
            <a:r>
              <a:rPr lang="en-US" baseline="-25000" dirty="0" smtClean="0">
                <a:ea typeface="ＭＳ Ｐゴシック" pitchFamily="34" charset="-128"/>
              </a:rPr>
              <a:t>  </a:t>
            </a:r>
            <a:r>
              <a:rPr lang="en-US" dirty="0" smtClean="0">
                <a:solidFill>
                  <a:srgbClr val="000000"/>
                </a:solidFill>
                <a:ea typeface="ＭＳ Ｐゴシック" pitchFamily="34" charset="-128"/>
              </a:rPr>
              <a:t>and </a:t>
            </a:r>
            <a:r>
              <a:rPr lang="en-US" dirty="0" smtClean="0">
                <a:ea typeface="ＭＳ Ｐゴシック" pitchFamily="34" charset="-128"/>
              </a:rPr>
              <a:t>v</a:t>
            </a:r>
            <a:r>
              <a:rPr lang="en-US" sz="900" dirty="0" smtClean="0">
                <a:ea typeface="ＭＳ Ｐゴシック" pitchFamily="34" charset="-128"/>
              </a:rPr>
              <a:t>2 </a:t>
            </a:r>
            <a:r>
              <a:rPr lang="en-US" dirty="0" smtClean="0">
                <a:ea typeface="ＭＳ Ｐゴシック" pitchFamily="34" charset="-128"/>
              </a:rPr>
              <a:t>also with multiplicity</a:t>
            </a:r>
          </a:p>
          <a:p>
            <a:pPr lvl="1">
              <a:defRPr/>
            </a:pPr>
            <a:r>
              <a:rPr lang="en-US" b="1" dirty="0" smtClean="0">
                <a:ea typeface="ＭＳ Ｐゴシック" pitchFamily="34" charset="-128"/>
              </a:rPr>
              <a:t>Same yield near and away side for all classes of </a:t>
            </a:r>
            <a:r>
              <a:rPr lang="en-US" b="1" dirty="0" err="1" smtClean="0">
                <a:ea typeface="ＭＳ Ｐゴシック" pitchFamily="34" charset="-128"/>
              </a:rPr>
              <a:t>p</a:t>
            </a:r>
            <a:r>
              <a:rPr lang="en-US" b="1" baseline="-25000" dirty="0" err="1" smtClean="0">
                <a:ea typeface="ＭＳ Ｐゴシック" pitchFamily="34" charset="-128"/>
              </a:rPr>
              <a:t>T</a:t>
            </a:r>
            <a:r>
              <a:rPr lang="en-US" b="1" dirty="0" smtClean="0">
                <a:ea typeface="ＭＳ Ｐゴシック" pitchFamily="34" charset="-128"/>
              </a:rPr>
              <a:t> and multiplicity:                    suggest common underlying process</a:t>
            </a:r>
          </a:p>
          <a:p>
            <a:pPr lvl="1">
              <a:defRPr/>
            </a:pPr>
            <a:r>
              <a:rPr lang="en-US" dirty="0" smtClean="0">
                <a:ea typeface="ＭＳ Ｐゴシック" pitchFamily="34" charset="-128"/>
              </a:rPr>
              <a:t>Width independent of yield</a:t>
            </a:r>
          </a:p>
          <a:p>
            <a:pPr lvl="1">
              <a:defRPr/>
            </a:pPr>
            <a:r>
              <a:rPr lang="en-US" dirty="0" smtClean="0">
                <a:ea typeface="ＭＳ Ｐゴシック" pitchFamily="34" charset="-128"/>
              </a:rPr>
              <a:t>No suppression of away side observed (its observation at similar x-values at RHIC is considered a sign of saturation effects)</a:t>
            </a:r>
          </a:p>
          <a:p>
            <a:pPr lvl="1">
              <a:defRPr/>
            </a:pPr>
            <a:r>
              <a:rPr lang="en-US" dirty="0" smtClean="0">
                <a:ea typeface="ＭＳ Ｐゴシック" pitchFamily="34" charset="-128"/>
              </a:rPr>
              <a:t>In agreement with viscous hydro calculations ?!</a:t>
            </a:r>
            <a:endParaRPr lang="en-US" dirty="0">
              <a:ea typeface="ＭＳ Ｐゴシック" pitchFamily="34" charset="-128"/>
            </a:endParaRP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306442" y="6263651"/>
            <a:ext cx="2662237" cy="363537"/>
          </a:xfrm>
          <a:prstGeom prst="rect">
            <a:avLst/>
          </a:prstGeom>
          <a:solidFill>
            <a:srgbClr val="FFFF00"/>
          </a:solidFill>
          <a:ln w="18360">
            <a:solidFill>
              <a:srgbClr val="FF0000"/>
            </a:solidFill>
            <a:round/>
            <a:headEnd/>
            <a:tailEnd/>
          </a:ln>
          <a:effectLst/>
        </p:spPr>
        <p:txBody>
          <a:bodyPr wrap="none" lIns="99000" tIns="69876" rIns="99000" bIns="54000"/>
          <a:lstStyle/>
          <a:p>
            <a:pPr fontAlgn="base">
              <a:spcBef>
                <a:spcPct val="0"/>
              </a:spcBef>
              <a:spcAft>
                <a:spcPct val="0"/>
              </a:spcAft>
              <a:tabLst>
                <a:tab pos="723900" algn="l"/>
                <a:tab pos="1447800" algn="l"/>
                <a:tab pos="2171700" algn="l"/>
              </a:tabLst>
              <a:defRPr/>
            </a:pPr>
            <a:r>
              <a:rPr lang="en-US" sz="2000" b="1" dirty="0">
                <a:solidFill>
                  <a:srgbClr val="000000"/>
                </a:solidFill>
                <a:ea typeface="Droid Sans Fallback" charset="0"/>
                <a:cs typeface="Droid Sans Fallback" charset="0"/>
              </a:rPr>
              <a:t>Double-ridge structure</a:t>
            </a:r>
          </a:p>
        </p:txBody>
      </p:sp>
      <p:sp>
        <p:nvSpPr>
          <p:cNvPr id="38920" name="Line 8"/>
          <p:cNvSpPr>
            <a:spLocks noChangeShapeType="1"/>
          </p:cNvSpPr>
          <p:nvPr/>
        </p:nvSpPr>
        <p:spPr bwMode="auto">
          <a:xfrm flipV="1">
            <a:off x="6593904" y="4825376"/>
            <a:ext cx="762000" cy="144938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u="sng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8921" name="Line 9"/>
          <p:cNvSpPr>
            <a:spLocks noChangeShapeType="1"/>
          </p:cNvSpPr>
          <p:nvPr/>
        </p:nvSpPr>
        <p:spPr bwMode="auto">
          <a:xfrm flipV="1">
            <a:off x="6593904" y="4368176"/>
            <a:ext cx="1600200" cy="1906587"/>
          </a:xfrm>
          <a:prstGeom prst="line">
            <a:avLst/>
          </a:prstGeom>
          <a:noFill/>
          <a:ln w="18360">
            <a:solidFill>
              <a:srgbClr val="00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400" u="sng" smtClean="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915816" y="6146140"/>
            <a:ext cx="1380700" cy="52322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tx1"/>
                </a:solidFill>
              </a:rPr>
              <a:t>P. Giubellino, Evian Dec 2012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267744" y="2330877"/>
            <a:ext cx="4680520" cy="95410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en-GB" sz="2800" i="1" dirty="0" smtClean="0"/>
              <a:t>Similar results published by CMS (first) and </a:t>
            </a:r>
            <a:r>
              <a:rPr lang="en-GB" sz="2800" i="1" dirty="0" smtClean="0"/>
              <a:t>ATLAS</a:t>
            </a:r>
            <a:r>
              <a:rPr lang="en-GB" sz="2800" i="1" dirty="0"/>
              <a:t>.</a:t>
            </a:r>
            <a:endParaRPr lang="en-GB" sz="2800" i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CERN Machine Advisory Committee 14/3/2013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3338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Reminder: </a:t>
            </a:r>
            <a:r>
              <a:rPr lang="en-US" dirty="0" smtClean="0">
                <a:solidFill>
                  <a:srgbClr val="FF0000"/>
                </a:solidFill>
              </a:rPr>
              <a:t>p-</a:t>
            </a:r>
            <a:r>
              <a:rPr lang="en-US" dirty="0" err="1" smtClean="0">
                <a:solidFill>
                  <a:srgbClr val="FF0000"/>
                </a:solidFill>
              </a:rPr>
              <a:t>Pb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smtClean="0"/>
              <a:t>luminosity production in 2013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EC8-DE68-407E-B77D-D1A26CFE9490}" type="slidenum">
              <a:rPr lang="en-GB" smtClean="0"/>
              <a:t>31</a:t>
            </a:fld>
            <a:endParaRPr lang="en-GB"/>
          </a:p>
        </p:txBody>
      </p:sp>
      <p:grpSp>
        <p:nvGrpSpPr>
          <p:cNvPr id="45" name="Group 44"/>
          <p:cNvGrpSpPr/>
          <p:nvPr/>
        </p:nvGrpSpPr>
        <p:grpSpPr>
          <a:xfrm>
            <a:off x="388237" y="697852"/>
            <a:ext cx="8360227" cy="5467452"/>
            <a:chOff x="316229" y="553836"/>
            <a:chExt cx="8360227" cy="5467452"/>
          </a:xfrm>
        </p:grpSpPr>
        <p:grpSp>
          <p:nvGrpSpPr>
            <p:cNvPr id="20" name="Group 19"/>
            <p:cNvGrpSpPr/>
            <p:nvPr/>
          </p:nvGrpSpPr>
          <p:grpSpPr>
            <a:xfrm>
              <a:off x="316229" y="553836"/>
              <a:ext cx="8360227" cy="3235204"/>
              <a:chOff x="460245" y="188640"/>
              <a:chExt cx="8360227" cy="3235204"/>
            </a:xfrm>
          </p:grpSpPr>
          <p:pic>
            <p:nvPicPr>
              <p:cNvPr id="1026" name="Picture 2"/>
              <p:cNvPicPr>
                <a:picLocks noChangeAspect="1" noChangeArrowheads="1"/>
              </p:cNvPicPr>
              <p:nvPr/>
            </p:nvPicPr>
            <p:blipFill rotWithShape="1"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409" t="20045" r="1108" b="14331"/>
              <a:stretch/>
            </p:blipFill>
            <p:spPr bwMode="auto">
              <a:xfrm>
                <a:off x="460245" y="188640"/>
                <a:ext cx="8360227" cy="32352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6759536" y="1974973"/>
                <a:ext cx="1080120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Source refill </a:t>
                </a:r>
                <a:endParaRPr lang="en-GB" sz="1600" b="1" dirty="0"/>
              </a:p>
            </p:txBody>
          </p:sp>
          <p:sp>
            <p:nvSpPr>
              <p:cNvPr id="6" name="Right Brace 5"/>
              <p:cNvSpPr/>
              <p:nvPr/>
            </p:nvSpPr>
            <p:spPr>
              <a:xfrm rot="16200000">
                <a:off x="2267744" y="-635097"/>
                <a:ext cx="360040" cy="3240360"/>
              </a:xfrm>
              <a:prstGeom prst="rightBrace">
                <a:avLst>
                  <a:gd name="adj1" fmla="val 68983"/>
                  <a:gd name="adj2" fmla="val 500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907462" y="476672"/>
                <a:ext cx="3149889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ALICE min. bias</a:t>
                </a:r>
                <a:endParaRPr lang="en-GB" sz="1600" b="1" dirty="0"/>
              </a:p>
            </p:txBody>
          </p:sp>
          <p:sp>
            <p:nvSpPr>
              <p:cNvPr id="8" name="TextBox 7"/>
              <p:cNvSpPr txBox="1"/>
              <p:nvPr/>
            </p:nvSpPr>
            <p:spPr>
              <a:xfrm>
                <a:off x="7116788" y="620688"/>
                <a:ext cx="127163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smtClean="0"/>
                  <a:t>IP1,5 separated</a:t>
                </a:r>
                <a:endParaRPr lang="en-GB" sz="1600" b="1" dirty="0"/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5989832" y="1124744"/>
                <a:ext cx="848526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600" b="1" dirty="0" err="1" smtClean="0"/>
                  <a:t>VdM</a:t>
                </a:r>
                <a:r>
                  <a:rPr lang="en-US" sz="1600" b="1" dirty="0" smtClean="0"/>
                  <a:t> scans</a:t>
                </a:r>
                <a:endParaRPr lang="en-GB" sz="1600" b="1" dirty="0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 rot="16200000">
                <a:off x="4550522" y="1516141"/>
                <a:ext cx="2427367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smtClean="0"/>
                  <a:t>ALICE polarity reversal</a:t>
                </a:r>
                <a:endParaRPr lang="en-GB" dirty="0"/>
              </a:p>
            </p:txBody>
          </p:sp>
          <p:cxnSp>
            <p:nvCxnSpPr>
              <p:cNvPr id="15" name="Straight Connector 14"/>
              <p:cNvCxnSpPr/>
              <p:nvPr/>
            </p:nvCxnSpPr>
            <p:spPr>
              <a:xfrm>
                <a:off x="907462" y="1897437"/>
                <a:ext cx="7480962" cy="0"/>
              </a:xfrm>
              <a:prstGeom prst="line">
                <a:avLst/>
              </a:prstGeom>
              <a:ln w="19050">
                <a:solidFill>
                  <a:srgbClr val="FF0000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907462" y="1531531"/>
                <a:ext cx="193634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 smtClean="0">
                    <a:solidFill>
                      <a:srgbClr val="FF0000"/>
                    </a:solidFill>
                  </a:rPr>
                  <a:t>1x10</a:t>
                </a:r>
                <a:r>
                  <a:rPr lang="en-US" b="1" baseline="30000" dirty="0" smtClean="0">
                    <a:solidFill>
                      <a:srgbClr val="FF0000"/>
                    </a:solidFill>
                  </a:rPr>
                  <a:t>29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cm</a:t>
                </a:r>
                <a:r>
                  <a:rPr lang="en-US" b="1" baseline="30000" dirty="0" smtClean="0">
                    <a:solidFill>
                      <a:srgbClr val="FF0000"/>
                    </a:solidFill>
                  </a:rPr>
                  <a:t>-2</a:t>
                </a:r>
                <a:r>
                  <a:rPr lang="en-US" b="1" dirty="0" smtClean="0">
                    <a:solidFill>
                      <a:srgbClr val="FF0000"/>
                    </a:solidFill>
                  </a:rPr>
                  <a:t>.s</a:t>
                </a:r>
                <a:r>
                  <a:rPr lang="en-US" b="1" baseline="30000" dirty="0" smtClean="0">
                    <a:solidFill>
                      <a:srgbClr val="FF0000"/>
                    </a:solidFill>
                  </a:rPr>
                  <a:t>-1</a:t>
                </a:r>
                <a:endParaRPr lang="en-GB" b="1" baseline="30000" dirty="0">
                  <a:solidFill>
                    <a:srgbClr val="FF0000"/>
                  </a:solidFill>
                </a:endParaRPr>
              </a:p>
            </p:txBody>
          </p:sp>
        </p:grpSp>
        <p:cxnSp>
          <p:nvCxnSpPr>
            <p:cNvPr id="42" name="Straight Arrow Connector 41"/>
            <p:cNvCxnSpPr/>
            <p:nvPr/>
          </p:nvCxnSpPr>
          <p:spPr>
            <a:xfrm flipV="1">
              <a:off x="4096822" y="3662278"/>
              <a:ext cx="0" cy="160669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 flipV="1">
              <a:off x="1403648" y="3645026"/>
              <a:ext cx="0" cy="243604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955024" y="5236458"/>
              <a:ext cx="1720322" cy="7848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Problem of losses during cogging solved</a:t>
              </a:r>
              <a:endParaRPr lang="en-GB" sz="1500" dirty="0"/>
            </a:p>
          </p:txBody>
        </p:sp>
        <p:cxnSp>
          <p:nvCxnSpPr>
            <p:cNvPr id="28" name="Straight Arrow Connector 27"/>
            <p:cNvCxnSpPr/>
            <p:nvPr/>
          </p:nvCxnSpPr>
          <p:spPr>
            <a:xfrm flipV="1">
              <a:off x="2022842" y="3645025"/>
              <a:ext cx="0" cy="162394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2695682" y="4456998"/>
              <a:ext cx="2739841" cy="323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ALFA Roman Pots moved in</a:t>
              </a:r>
              <a:endParaRPr lang="en-GB" sz="1500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2915815" y="5268972"/>
              <a:ext cx="2704373" cy="323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Longitudinal blow up ON</a:t>
              </a:r>
              <a:endParaRPr lang="en-GB" sz="1500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835454" y="3888630"/>
              <a:ext cx="1720322" cy="1015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Increase of BLM monitor factor (losses during cogging)</a:t>
              </a:r>
              <a:endParaRPr lang="en-GB" sz="1500" dirty="0"/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V="1">
              <a:off x="2915816" y="3653651"/>
              <a:ext cx="0" cy="80334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3203847" y="4016322"/>
              <a:ext cx="3066231" cy="3231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500" dirty="0" smtClean="0"/>
                <a:t>TOTEM Roman Pots moved in</a:t>
              </a:r>
              <a:endParaRPr lang="en-GB" sz="1500" dirty="0"/>
            </a:p>
          </p:txBody>
        </p:sp>
        <p:cxnSp>
          <p:nvCxnSpPr>
            <p:cNvPr id="39" name="Straight Arrow Connector 38"/>
            <p:cNvCxnSpPr/>
            <p:nvPr/>
          </p:nvCxnSpPr>
          <p:spPr>
            <a:xfrm flipV="1">
              <a:off x="3423982" y="3645024"/>
              <a:ext cx="0" cy="371298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Rectangle 28"/>
          <p:cNvSpPr/>
          <p:nvPr/>
        </p:nvSpPr>
        <p:spPr>
          <a:xfrm>
            <a:off x="7236296" y="6453336"/>
            <a:ext cx="1380700" cy="30777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R. Versteegen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483768" y="1926343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338 bunches</a:t>
            </a:r>
            <a:endParaRPr lang="en-GB" dirty="0"/>
          </a:p>
        </p:txBody>
      </p:sp>
      <p:sp>
        <p:nvSpPr>
          <p:cNvPr id="33" name="TextBox 32"/>
          <p:cNvSpPr txBox="1"/>
          <p:nvPr/>
        </p:nvSpPr>
        <p:spPr>
          <a:xfrm>
            <a:off x="933852" y="2987660"/>
            <a:ext cx="1261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/>
              <a:t>9</a:t>
            </a:r>
            <a:r>
              <a:rPr lang="en-GB" dirty="0" smtClean="0"/>
              <a:t>6 bunches</a:t>
            </a:r>
            <a:endParaRPr lang="en-GB" dirty="0"/>
          </a:p>
        </p:txBody>
      </p:sp>
      <p:sp>
        <p:nvSpPr>
          <p:cNvPr id="34" name="TextBox 33"/>
          <p:cNvSpPr txBox="1"/>
          <p:nvPr/>
        </p:nvSpPr>
        <p:spPr>
          <a:xfrm>
            <a:off x="1437908" y="2348880"/>
            <a:ext cx="13789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272 bunches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34616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Reminder: </a:t>
            </a:r>
            <a:r>
              <a:rPr lang="en-US" dirty="0" err="1">
                <a:solidFill>
                  <a:srgbClr val="FF0000"/>
                </a:solidFill>
              </a:rPr>
              <a:t>Pb</a:t>
            </a:r>
            <a:r>
              <a:rPr lang="en-US" dirty="0">
                <a:solidFill>
                  <a:srgbClr val="FF0000"/>
                </a:solidFill>
              </a:rPr>
              <a:t>-p </a:t>
            </a:r>
            <a:r>
              <a:rPr lang="en-US" dirty="0"/>
              <a:t>luminosity </a:t>
            </a:r>
            <a:r>
              <a:rPr lang="en-US" dirty="0" smtClean="0"/>
              <a:t>production in 2013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EC8-DE68-407E-B77D-D1A26CFE9490}" type="slidenum">
              <a:rPr lang="en-GB" smtClean="0"/>
              <a:t>32</a:t>
            </a:fld>
            <a:endParaRPr lang="en-GB"/>
          </a:p>
        </p:txBody>
      </p:sp>
      <p:grpSp>
        <p:nvGrpSpPr>
          <p:cNvPr id="1054" name="Group 1053"/>
          <p:cNvGrpSpPr/>
          <p:nvPr/>
        </p:nvGrpSpPr>
        <p:grpSpPr>
          <a:xfrm>
            <a:off x="54166" y="562120"/>
            <a:ext cx="9027042" cy="5306526"/>
            <a:chOff x="-36512" y="404664"/>
            <a:chExt cx="9027042" cy="5306526"/>
          </a:xfrm>
        </p:grpSpPr>
        <p:grpSp>
          <p:nvGrpSpPr>
            <p:cNvPr id="16" name="Group 15"/>
            <p:cNvGrpSpPr/>
            <p:nvPr/>
          </p:nvGrpSpPr>
          <p:grpSpPr>
            <a:xfrm>
              <a:off x="323528" y="404664"/>
              <a:ext cx="8667002" cy="3325375"/>
              <a:chOff x="350824" y="1916832"/>
              <a:chExt cx="8667002" cy="3325375"/>
            </a:xfrm>
          </p:grpSpPr>
          <p:grpSp>
            <p:nvGrpSpPr>
              <p:cNvPr id="7" name="Group 6"/>
              <p:cNvGrpSpPr/>
              <p:nvPr/>
            </p:nvGrpSpPr>
            <p:grpSpPr>
              <a:xfrm>
                <a:off x="350824" y="1916832"/>
                <a:ext cx="8667002" cy="3325375"/>
                <a:chOff x="467544" y="3420289"/>
                <a:chExt cx="8667002" cy="3325375"/>
              </a:xfrm>
            </p:grpSpPr>
            <p:pic>
              <p:nvPicPr>
                <p:cNvPr id="8" name="Picture 7"/>
                <p:cNvPicPr>
                  <a:picLocks noChangeAspect="1" noChangeArrowheads="1"/>
                </p:cNvPicPr>
                <p:nvPr/>
              </p:nvPicPr>
              <p:blipFill rotWithShape="1">
                <a:blip r:embed="rId2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3575" t="20600" r="1081" b="14879"/>
                <a:stretch/>
              </p:blipFill>
              <p:spPr bwMode="auto">
                <a:xfrm>
                  <a:off x="467544" y="3583356"/>
                  <a:ext cx="8299450" cy="316230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sp>
              <p:nvSpPr>
                <p:cNvPr id="9" name="TextBox 8"/>
                <p:cNvSpPr txBox="1"/>
                <p:nvPr/>
              </p:nvSpPr>
              <p:spPr>
                <a:xfrm>
                  <a:off x="5777467" y="3924345"/>
                  <a:ext cx="1339370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smtClean="0"/>
                    <a:t>IP1,5 separated</a:t>
                  </a:r>
                  <a:endParaRPr lang="en-GB" sz="1600" b="1" dirty="0"/>
                </a:p>
              </p:txBody>
            </p:sp>
            <p:sp>
              <p:nvSpPr>
                <p:cNvPr id="10" name="TextBox 9"/>
                <p:cNvSpPr txBox="1"/>
                <p:nvPr/>
              </p:nvSpPr>
              <p:spPr>
                <a:xfrm>
                  <a:off x="6983889" y="4005064"/>
                  <a:ext cx="894162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sz="1600" b="1" dirty="0" err="1" smtClean="0"/>
                    <a:t>VdM</a:t>
                  </a:r>
                  <a:r>
                    <a:rPr lang="en-US" sz="1600" b="1" dirty="0" smtClean="0"/>
                    <a:t> scans</a:t>
                  </a:r>
                  <a:endParaRPr lang="en-GB" sz="1600" b="1" dirty="0"/>
                </a:p>
              </p:txBody>
            </p:sp>
            <p:cxnSp>
              <p:nvCxnSpPr>
                <p:cNvPr id="11" name="Straight Connector 10"/>
                <p:cNvCxnSpPr/>
                <p:nvPr/>
              </p:nvCxnSpPr>
              <p:spPr>
                <a:xfrm>
                  <a:off x="899592" y="5278216"/>
                  <a:ext cx="7480962" cy="0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1"/>
                <p:cNvSpPr txBox="1"/>
                <p:nvPr/>
              </p:nvSpPr>
              <p:spPr>
                <a:xfrm>
                  <a:off x="899592" y="4931876"/>
                  <a:ext cx="1936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FF0000"/>
                      </a:solidFill>
                    </a:rPr>
                    <a:t>1x10</a:t>
                  </a:r>
                  <a:r>
                    <a:rPr lang="en-US" b="1" baseline="30000" dirty="0" smtClean="0">
                      <a:solidFill>
                        <a:srgbClr val="FF0000"/>
                      </a:solidFill>
                    </a:rPr>
                    <a:t>29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cm</a:t>
                  </a:r>
                  <a:r>
                    <a:rPr lang="en-US" b="1" baseline="30000" dirty="0" smtClean="0">
                      <a:solidFill>
                        <a:srgbClr val="FF0000"/>
                      </a:solidFill>
                    </a:rPr>
                    <a:t>-2</a:t>
                  </a:r>
                  <a:r>
                    <a:rPr lang="en-US" b="1" dirty="0" smtClean="0">
                      <a:solidFill>
                        <a:srgbClr val="FF0000"/>
                      </a:solidFill>
                    </a:rPr>
                    <a:t>.s</a:t>
                  </a:r>
                  <a:r>
                    <a:rPr lang="en-US" b="1" baseline="30000" dirty="0" smtClean="0">
                      <a:solidFill>
                        <a:srgbClr val="FF0000"/>
                      </a:solidFill>
                    </a:rPr>
                    <a:t>-1</a:t>
                  </a:r>
                  <a:endParaRPr lang="en-GB" b="1" baseline="30000" dirty="0">
                    <a:solidFill>
                      <a:srgbClr val="FF0000"/>
                    </a:solidFill>
                  </a:endParaRPr>
                </a:p>
              </p:txBody>
            </p:sp>
            <p:sp>
              <p:nvSpPr>
                <p:cNvPr id="13" name="TextBox 12"/>
                <p:cNvSpPr txBox="1"/>
                <p:nvPr/>
              </p:nvSpPr>
              <p:spPr>
                <a:xfrm>
                  <a:off x="6986162" y="3420289"/>
                  <a:ext cx="2148384" cy="584775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rgbClr val="FF0000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600" dirty="0" smtClean="0">
                      <a:solidFill>
                        <a:srgbClr val="FF0000"/>
                      </a:solidFill>
                    </a:rPr>
                    <a:t>Max. peak luminosity 1.15x10</a:t>
                  </a:r>
                  <a:r>
                    <a:rPr lang="en-US" sz="1600" baseline="30000" dirty="0" smtClean="0">
                      <a:solidFill>
                        <a:srgbClr val="FF0000"/>
                      </a:solidFill>
                    </a:rPr>
                    <a:t>29</a:t>
                  </a:r>
                  <a:r>
                    <a:rPr lang="en-US" sz="1600" dirty="0" smtClean="0">
                      <a:solidFill>
                        <a:srgbClr val="FF0000"/>
                      </a:solidFill>
                    </a:rPr>
                    <a:t>cm</a:t>
                  </a:r>
                  <a:r>
                    <a:rPr lang="en-US" sz="1600" baseline="30000" dirty="0" smtClean="0">
                      <a:solidFill>
                        <a:srgbClr val="FF0000"/>
                      </a:solidFill>
                    </a:rPr>
                    <a:t>-2</a:t>
                  </a:r>
                  <a:r>
                    <a:rPr lang="en-US" sz="1600" dirty="0" smtClean="0">
                      <a:solidFill>
                        <a:srgbClr val="FF0000"/>
                      </a:solidFill>
                    </a:rPr>
                    <a:t>.s</a:t>
                  </a:r>
                  <a:r>
                    <a:rPr lang="en-US" sz="1600" baseline="30000" dirty="0" smtClean="0">
                      <a:solidFill>
                        <a:srgbClr val="FF0000"/>
                      </a:solidFill>
                    </a:rPr>
                    <a:t>-1</a:t>
                  </a:r>
                  <a:r>
                    <a:rPr lang="en-US" sz="1600" dirty="0" smtClean="0">
                      <a:solidFill>
                        <a:srgbClr val="FF0000"/>
                      </a:solidFill>
                    </a:rPr>
                    <a:t>!</a:t>
                  </a:r>
                  <a:endParaRPr lang="en-GB" sz="1600" baseline="30000" dirty="0">
                    <a:solidFill>
                      <a:srgbClr val="FF0000"/>
                    </a:solidFill>
                  </a:endParaRPr>
                </a:p>
              </p:txBody>
            </p:sp>
            <p:cxnSp>
              <p:nvCxnSpPr>
                <p:cNvPr id="14" name="Straight Arrow Connector 13"/>
                <p:cNvCxnSpPr/>
                <p:nvPr/>
              </p:nvCxnSpPr>
              <p:spPr>
                <a:xfrm>
                  <a:off x="8280033" y="4005064"/>
                  <a:ext cx="0" cy="792088"/>
                </a:xfrm>
                <a:prstGeom prst="straightConnector1">
                  <a:avLst/>
                </a:prstGeom>
                <a:ln w="19050">
                  <a:solidFill>
                    <a:srgbClr val="FF0000"/>
                  </a:solidFill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Rectangle 14"/>
              <p:cNvSpPr/>
              <p:nvPr/>
            </p:nvSpPr>
            <p:spPr>
              <a:xfrm>
                <a:off x="4481499" y="2007891"/>
                <a:ext cx="863539" cy="144016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0" name="Straight Arrow Connector 19"/>
            <p:cNvCxnSpPr/>
            <p:nvPr/>
          </p:nvCxnSpPr>
          <p:spPr>
            <a:xfrm flipV="1">
              <a:off x="2449264" y="3645025"/>
              <a:ext cx="0" cy="38210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1771558" y="3847608"/>
              <a:ext cx="1413620" cy="784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Increase bandwidth of orbit feedback</a:t>
              </a:r>
              <a:endParaRPr lang="en-GB" sz="1500" dirty="0"/>
            </a:p>
          </p:txBody>
        </p:sp>
        <p:cxnSp>
          <p:nvCxnSpPr>
            <p:cNvPr id="22" name="Straight Arrow Connector 21"/>
            <p:cNvCxnSpPr/>
            <p:nvPr/>
          </p:nvCxnSpPr>
          <p:spPr>
            <a:xfrm flipV="1">
              <a:off x="3563888" y="3645024"/>
              <a:ext cx="0" cy="99510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Box 22"/>
            <p:cNvSpPr txBox="1"/>
            <p:nvPr/>
          </p:nvSpPr>
          <p:spPr>
            <a:xfrm>
              <a:off x="2923686" y="4635884"/>
              <a:ext cx="1720322" cy="101566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Increase of BLM monitor factor (losses during the squeeze),</a:t>
              </a:r>
              <a:endParaRPr lang="en-GB" sz="1500" dirty="0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 rot="10800000">
              <a:off x="4644009" y="3645024"/>
              <a:ext cx="530795" cy="525883"/>
            </a:xfrm>
            <a:prstGeom prst="bentConnector2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/>
          </p:nvSpPr>
          <p:spPr>
            <a:xfrm>
              <a:off x="5180424" y="3693598"/>
              <a:ext cx="3261338" cy="78483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Increase of BLM monitor factor (losses at the start of the ramp), rematch injection energy to the SPS</a:t>
              </a:r>
              <a:endParaRPr lang="en-GB" sz="1500" dirty="0"/>
            </a:p>
          </p:txBody>
        </p:sp>
        <p:cxnSp>
          <p:nvCxnSpPr>
            <p:cNvPr id="26" name="Straight Arrow Connector 25"/>
            <p:cNvCxnSpPr/>
            <p:nvPr/>
          </p:nvCxnSpPr>
          <p:spPr>
            <a:xfrm flipV="1">
              <a:off x="1259632" y="3645025"/>
              <a:ext cx="0" cy="1512167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611560" y="5157192"/>
              <a:ext cx="2092168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Common frequency trimmed by -10Hz</a:t>
              </a:r>
              <a:endParaRPr lang="en-GB" sz="1500" dirty="0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-36512" y="3789040"/>
              <a:ext cx="1720322" cy="1015663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Increase of BLM monitor factor (losses end of ramp + squeeze)</a:t>
              </a:r>
              <a:endParaRPr lang="en-GB" sz="1500" dirty="0"/>
            </a:p>
          </p:txBody>
        </p:sp>
        <p:cxnSp>
          <p:nvCxnSpPr>
            <p:cNvPr id="29" name="Straight Arrow Connector 28"/>
            <p:cNvCxnSpPr/>
            <p:nvPr/>
          </p:nvCxnSpPr>
          <p:spPr>
            <a:xfrm flipV="1">
              <a:off x="755576" y="3645025"/>
              <a:ext cx="0" cy="144015"/>
            </a:xfrm>
            <a:prstGeom prst="straightConnector1">
              <a:avLst/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Right Brace 29"/>
            <p:cNvSpPr/>
            <p:nvPr/>
          </p:nvSpPr>
          <p:spPr>
            <a:xfrm rot="16200000">
              <a:off x="1927675" y="827753"/>
              <a:ext cx="180019" cy="1372087"/>
            </a:xfrm>
            <a:prstGeom prst="rightBrace">
              <a:avLst>
                <a:gd name="adj1" fmla="val 68983"/>
                <a:gd name="adj2" fmla="val 50000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539552" y="839712"/>
              <a:ext cx="307354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 smtClean="0"/>
                <a:t>Intermediate filling scheme to limit the losses</a:t>
              </a:r>
              <a:endParaRPr lang="en-GB" sz="1600" b="1" dirty="0"/>
            </a:p>
          </p:txBody>
        </p:sp>
        <p:sp>
          <p:nvSpPr>
            <p:cNvPr id="1024" name="TextBox 1023"/>
            <p:cNvSpPr txBox="1"/>
            <p:nvPr/>
          </p:nvSpPr>
          <p:spPr>
            <a:xfrm>
              <a:off x="4813964" y="4517746"/>
              <a:ext cx="2707686" cy="55399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500" dirty="0"/>
                <a:t>reduction of longitudinal blow-up at </a:t>
              </a:r>
              <a:r>
                <a:rPr lang="en-US" sz="1500" dirty="0" smtClean="0"/>
                <a:t>injection</a:t>
              </a:r>
              <a:endParaRPr lang="en-GB" sz="1500" dirty="0"/>
            </a:p>
          </p:txBody>
        </p:sp>
        <p:cxnSp>
          <p:nvCxnSpPr>
            <p:cNvPr id="34" name="Straight Arrow Connector 33"/>
            <p:cNvCxnSpPr/>
            <p:nvPr/>
          </p:nvCxnSpPr>
          <p:spPr>
            <a:xfrm rot="16200000" flipV="1">
              <a:off x="4127502" y="3735841"/>
              <a:ext cx="872718" cy="691091"/>
            </a:xfrm>
            <a:prstGeom prst="bentConnector3">
              <a:avLst>
                <a:gd name="adj1" fmla="val 19358"/>
              </a:avLst>
            </a:prstGeom>
            <a:ln w="15875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3" name="Group 32"/>
          <p:cNvGrpSpPr/>
          <p:nvPr/>
        </p:nvGrpSpPr>
        <p:grpSpPr>
          <a:xfrm>
            <a:off x="5220072" y="5453608"/>
            <a:ext cx="3645112" cy="1143744"/>
            <a:chOff x="5708136" y="5425251"/>
            <a:chExt cx="3471285" cy="1143744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80" t="12400" r="40127" b="9321"/>
            <a:stretch/>
          </p:blipFill>
          <p:spPr bwMode="auto">
            <a:xfrm>
              <a:off x="5708136" y="5425251"/>
              <a:ext cx="2263473" cy="114374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51" name="TextBox 1050"/>
            <p:cNvSpPr txBox="1"/>
            <p:nvPr/>
          </p:nvSpPr>
          <p:spPr>
            <a:xfrm>
              <a:off x="8049649" y="5589240"/>
              <a:ext cx="1129772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RF frequencies</a:t>
              </a:r>
              <a:endParaRPr lang="en-GB" sz="1500" dirty="0"/>
            </a:p>
          </p:txBody>
        </p:sp>
        <p:sp>
          <p:nvSpPr>
            <p:cNvPr id="1052" name="TextBox 1051"/>
            <p:cNvSpPr txBox="1"/>
            <p:nvPr/>
          </p:nvSpPr>
          <p:spPr>
            <a:xfrm>
              <a:off x="5886930" y="5445224"/>
              <a:ext cx="8414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27/01</a:t>
              </a:r>
              <a:endParaRPr lang="en-GB" sz="15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042940" y="5453184"/>
              <a:ext cx="841428" cy="3231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500" dirty="0" smtClean="0"/>
                <a:t>07/02</a:t>
              </a:r>
              <a:endParaRPr lang="en-GB" sz="15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483724" y="1892940"/>
            <a:ext cx="6576630" cy="64633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dirty="0" smtClean="0"/>
              <a:t>The LHC experiments asked us to </a:t>
            </a:r>
            <a:r>
              <a:rPr lang="en-GB" dirty="0" smtClean="0"/>
              <a:t>increas</a:t>
            </a:r>
            <a:r>
              <a:rPr lang="en-GB" dirty="0" smtClean="0"/>
              <a:t>e luminosity by factor 1000 over pilot fill </a:t>
            </a:r>
            <a:r>
              <a:rPr lang="en-GB" i="1" dirty="0" smtClean="0"/>
              <a:t>and</a:t>
            </a:r>
            <a:r>
              <a:rPr lang="en-GB" dirty="0" smtClean="0"/>
              <a:t> </a:t>
            </a:r>
            <a:r>
              <a:rPr lang="en-GB" dirty="0" smtClean="0"/>
              <a:t>change  </a:t>
            </a:r>
            <a:r>
              <a:rPr lang="en-GB" dirty="0" smtClean="0"/>
              <a:t>operating conditions </a:t>
            </a:r>
            <a:r>
              <a:rPr lang="en-GB" dirty="0" smtClean="0"/>
              <a:t>every </a:t>
            </a:r>
            <a:r>
              <a:rPr lang="en-GB" dirty="0" smtClean="0"/>
              <a:t>few days. 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1403648" y="3061409"/>
            <a:ext cx="6656706" cy="1015663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Operating </a:t>
            </a:r>
            <a:r>
              <a:rPr lang="en-GB" sz="2000" dirty="0"/>
              <a:t>experience in all previous </a:t>
            </a:r>
            <a:r>
              <a:rPr lang="en-GB" sz="2000" dirty="0" smtClean="0"/>
              <a:t>colliders has taught us that gradual optimisation of </a:t>
            </a:r>
            <a:r>
              <a:rPr lang="en-GB" sz="2000" i="1" dirty="0" smtClean="0"/>
              <a:t>constant</a:t>
            </a:r>
            <a:r>
              <a:rPr lang="en-GB" sz="2000" dirty="0" smtClean="0"/>
              <a:t> operating conditions is the path to high luminosity.</a:t>
            </a:r>
          </a:p>
        </p:txBody>
      </p:sp>
      <p:sp>
        <p:nvSpPr>
          <p:cNvPr id="38" name="TextBox 37"/>
          <p:cNvSpPr txBox="1"/>
          <p:nvPr/>
        </p:nvSpPr>
        <p:spPr>
          <a:xfrm>
            <a:off x="1011638" y="4726885"/>
            <a:ext cx="7520802" cy="1631216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000" dirty="0" smtClean="0"/>
              <a:t>Nevertheless we fulfilled all requests, thanks to </a:t>
            </a:r>
            <a:br>
              <a:rPr lang="en-GB" sz="2000" dirty="0" smtClean="0"/>
            </a:br>
            <a:r>
              <a:rPr lang="en-GB" sz="2000" dirty="0" smtClean="0"/>
              <a:t>the quality of the LHC, meticulous planning and</a:t>
            </a:r>
            <a:br>
              <a:rPr lang="en-GB" sz="2000" dirty="0" smtClean="0"/>
            </a:br>
            <a:r>
              <a:rPr lang="en-GB" sz="2000" dirty="0" smtClean="0"/>
              <a:t>some judicious risk-taking (with </a:t>
            </a:r>
            <a:r>
              <a:rPr lang="en-GB" sz="2000" dirty="0" smtClean="0"/>
              <a:t>performance, I hasten to add).  </a:t>
            </a:r>
            <a:endParaRPr lang="en-GB" sz="2000" dirty="0" smtClean="0"/>
          </a:p>
          <a:p>
            <a:pPr algn="ctr"/>
            <a:r>
              <a:rPr lang="en-GB" sz="2000" dirty="0" smtClean="0"/>
              <a:t>  </a:t>
            </a:r>
          </a:p>
          <a:p>
            <a:pPr algn="ctr"/>
            <a:r>
              <a:rPr lang="en-GB" sz="2000" dirty="0" smtClean="0"/>
              <a:t>So we do not need to fear “complicated” physics requests.</a:t>
            </a:r>
          </a:p>
        </p:txBody>
      </p:sp>
    </p:spTree>
    <p:extLst>
      <p:ext uri="{BB962C8B-B14F-4D97-AF65-F5344CB8AC3E}">
        <p14:creationId xmlns:p14="http://schemas.microsoft.com/office/powerpoint/2010/main" val="17977378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7" grpId="0" animBg="1"/>
      <p:bldP spid="3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Bunch by bunch intensity ranges for p-</a:t>
            </a:r>
            <a:r>
              <a:rPr lang="en-US" dirty="0" err="1" smtClean="0"/>
              <a:t>Pb</a:t>
            </a:r>
            <a:r>
              <a:rPr lang="en-US" dirty="0" smtClean="0"/>
              <a:t> operation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79512" y="620688"/>
                <a:ext cx="8784976" cy="36933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 smtClean="0"/>
                  <a:t>Low intensity </a:t>
                </a:r>
                <a:r>
                  <a:rPr lang="en-US" b="1" dirty="0" err="1" smtClean="0"/>
                  <a:t>Pb</a:t>
                </a:r>
                <a:r>
                  <a:rPr lang="en-US" b="1" dirty="0" smtClean="0"/>
                  <a:t>-bunches:</a:t>
                </a:r>
              </a:p>
              <a:p>
                <a:r>
                  <a:rPr lang="en-US" dirty="0" smtClean="0"/>
                  <a:t>The monitors of IR6 interlock BPMSs are being replaced by matched terminated </a:t>
                </a:r>
                <a:r>
                  <a:rPr lang="en-US" dirty="0" err="1" smtClean="0"/>
                  <a:t>striplines</a:t>
                </a:r>
                <a:r>
                  <a:rPr lang="en-US" dirty="0" smtClean="0"/>
                  <a:t> so that high attenuation (used to reduce reflections in p beams in 2013 run) will not be needed. It will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require tests </a:t>
                </a:r>
                <a:r>
                  <a:rPr lang="en-US" dirty="0" smtClean="0"/>
                  <a:t>with beams but low intensity </a:t>
                </a:r>
                <a:r>
                  <a:rPr lang="en-US" dirty="0" err="1" smtClean="0"/>
                  <a:t>Pb</a:t>
                </a:r>
                <a:r>
                  <a:rPr lang="en-US" dirty="0" smtClean="0"/>
                  <a:t>-bunches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should not trigger the beam dump </a:t>
                </a:r>
                <a:r>
                  <a:rPr lang="en-US" dirty="0" smtClean="0"/>
                  <a:t>anymore.</a:t>
                </a:r>
              </a:p>
              <a:p>
                <a:endParaRPr lang="en-US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b="1" dirty="0" smtClean="0"/>
                  <a:t>Increasing p-bunch intensity:</a:t>
                </a:r>
              </a:p>
              <a:p>
                <a:r>
                  <a:rPr lang="en-US" dirty="0" smtClean="0"/>
                  <a:t>Max. in 2013 was 1.8 10</a:t>
                </a:r>
                <a:r>
                  <a:rPr lang="en-US" baseline="30000" dirty="0" smtClean="0"/>
                  <a:t>10</a:t>
                </a:r>
                <a:r>
                  <a:rPr lang="en-US" dirty="0" smtClean="0"/>
                  <a:t> p/bunch. A test with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3 10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10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p/bunch </a:t>
                </a:r>
                <a:r>
                  <a:rPr lang="en-US" dirty="0" smtClean="0"/>
                  <a:t>showed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misreading of a few BPMs</a:t>
                </a:r>
                <a:r>
                  <a:rPr lang="en-US" dirty="0" smtClean="0"/>
                  <a:t>, which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source is still under investigation</a:t>
                </a:r>
                <a:r>
                  <a:rPr lang="en-US" dirty="0" smtClean="0"/>
                  <a:t>. If manageable (change of a few cards, or recalibration?), we could go up 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/>
                      </a:rPr>
                      <m:t>~</m:t>
                    </m:r>
                  </m:oMath>
                </a14:m>
                <a:r>
                  <a:rPr lang="en-US" dirty="0" smtClean="0">
                    <a:solidFill>
                      <a:srgbClr val="C00000"/>
                    </a:solidFill>
                  </a:rPr>
                  <a:t>5 10</a:t>
                </a:r>
                <a:r>
                  <a:rPr lang="en-US" baseline="30000" dirty="0" smtClean="0">
                    <a:solidFill>
                      <a:srgbClr val="C00000"/>
                    </a:solidFill>
                  </a:rPr>
                  <a:t>10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 p/bunch </a:t>
                </a:r>
                <a:r>
                  <a:rPr lang="en-US" dirty="0" smtClean="0"/>
                  <a:t>(high sensitivity limit). </a:t>
                </a:r>
              </a:p>
              <a:p>
                <a:r>
                  <a:rPr lang="en-US" dirty="0" smtClean="0"/>
                  <a:t>But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tests with beam </a:t>
                </a:r>
                <a:r>
                  <a:rPr lang="en-US" dirty="0" smtClean="0"/>
                  <a:t>most probably required to clarify the observation. </a:t>
                </a:r>
                <a:r>
                  <a:rPr lang="en-US" dirty="0" smtClean="0">
                    <a:solidFill>
                      <a:srgbClr val="C00000"/>
                    </a:solidFill>
                  </a:rPr>
                  <a:t>It is not obvious that the situation can be improved</a:t>
                </a:r>
                <a:r>
                  <a:rPr lang="en-US" dirty="0" smtClean="0"/>
                  <a:t>.</a:t>
                </a:r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GB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620688"/>
                <a:ext cx="8784976" cy="3693319"/>
              </a:xfrm>
              <a:prstGeom prst="rect">
                <a:avLst/>
              </a:prstGeom>
              <a:blipFill rotWithShape="1">
                <a:blip r:embed="rId2"/>
                <a:stretch>
                  <a:fillRect l="-555" t="-825" r="-485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/>
          <p:cNvGrpSpPr/>
          <p:nvPr/>
        </p:nvGrpSpPr>
        <p:grpSpPr>
          <a:xfrm>
            <a:off x="2123728" y="3887175"/>
            <a:ext cx="6090345" cy="2566161"/>
            <a:chOff x="2123728" y="3887175"/>
            <a:chExt cx="6090345" cy="2566161"/>
          </a:xfrm>
        </p:grpSpPr>
        <p:grpSp>
          <p:nvGrpSpPr>
            <p:cNvPr id="13" name="Group 12"/>
            <p:cNvGrpSpPr/>
            <p:nvPr/>
          </p:nvGrpSpPr>
          <p:grpSpPr>
            <a:xfrm>
              <a:off x="2123728" y="3933056"/>
              <a:ext cx="6090345" cy="2520280"/>
              <a:chOff x="2418985" y="3645024"/>
              <a:chExt cx="6090345" cy="2520280"/>
            </a:xfrm>
          </p:grpSpPr>
          <p:sp>
            <p:nvSpPr>
              <p:cNvPr id="6" name="Rectangle 5"/>
              <p:cNvSpPr/>
              <p:nvPr/>
            </p:nvSpPr>
            <p:spPr>
              <a:xfrm>
                <a:off x="6804248" y="5301208"/>
                <a:ext cx="170508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GB" sz="1300" dirty="0"/>
                  <a:t>E. Calvo </a:t>
                </a:r>
                <a:r>
                  <a:rPr lang="en-GB" sz="1300" dirty="0" smtClean="0"/>
                  <a:t>Giraldo, </a:t>
                </a:r>
                <a:r>
                  <a:rPr lang="en-GB" sz="1300" i="1" dirty="0" smtClean="0"/>
                  <a:t>et al.,</a:t>
                </a:r>
              </a:p>
              <a:p>
                <a:r>
                  <a:rPr lang="en-US" sz="1300" dirty="0" smtClean="0"/>
                  <a:t>DIPAC2011, TUPD12</a:t>
                </a:r>
                <a:endParaRPr lang="en-GB" sz="1300" dirty="0"/>
              </a:p>
            </p:txBody>
          </p:sp>
          <p:grpSp>
            <p:nvGrpSpPr>
              <p:cNvPr id="12" name="Group 11"/>
              <p:cNvGrpSpPr/>
              <p:nvPr/>
            </p:nvGrpSpPr>
            <p:grpSpPr>
              <a:xfrm>
                <a:off x="2418985" y="3645024"/>
                <a:ext cx="4385263" cy="2520280"/>
                <a:chOff x="2418985" y="3645024"/>
                <a:chExt cx="4385263" cy="2520280"/>
              </a:xfrm>
            </p:grpSpPr>
            <p:pic>
              <p:nvPicPr>
                <p:cNvPr id="1026" name="Picture 2"/>
                <p:cNvPicPr>
                  <a:picLocks noChangeAspect="1" noChangeArrowheads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205" b="1951"/>
                <a:stretch/>
              </p:blipFill>
              <p:spPr bwMode="auto">
                <a:xfrm>
                  <a:off x="2418985" y="3645024"/>
                  <a:ext cx="4385263" cy="252028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8" name="Rectangle 7"/>
                <p:cNvSpPr/>
                <p:nvPr/>
              </p:nvSpPr>
              <p:spPr>
                <a:xfrm>
                  <a:off x="4454111" y="3815167"/>
                  <a:ext cx="720080" cy="2088000"/>
                </a:xfrm>
                <a:prstGeom prst="rect">
                  <a:avLst/>
                </a:prstGeom>
                <a:solidFill>
                  <a:srgbClr val="FF0000">
                    <a:alpha val="33000"/>
                  </a:srgb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0" name="Straight Arrow Connector 9"/>
                <p:cNvCxnSpPr/>
                <p:nvPr/>
              </p:nvCxnSpPr>
              <p:spPr>
                <a:xfrm>
                  <a:off x="4454111" y="5445224"/>
                  <a:ext cx="720080" cy="0"/>
                </a:xfrm>
                <a:prstGeom prst="straightConnector1">
                  <a:avLst/>
                </a:prstGeom>
                <a:ln w="19050"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1" name="TextBox 10"/>
                <p:cNvSpPr txBox="1"/>
                <p:nvPr/>
              </p:nvSpPr>
              <p:spPr>
                <a:xfrm>
                  <a:off x="3851920" y="5445224"/>
                  <a:ext cx="1728192" cy="46166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/>
                    <a:t>Sensitivity range transition</a:t>
                  </a:r>
                  <a:endParaRPr lang="en-GB" sz="1200" b="1" dirty="0"/>
                </a:p>
              </p:txBody>
            </p:sp>
          </p:grpSp>
        </p:grpSp>
        <p:sp>
          <p:nvSpPr>
            <p:cNvPr id="16" name="Rectangle 15"/>
            <p:cNvSpPr/>
            <p:nvPr/>
          </p:nvSpPr>
          <p:spPr>
            <a:xfrm>
              <a:off x="3707904" y="3887175"/>
              <a:ext cx="1576951" cy="175960"/>
            </a:xfrm>
            <a:prstGeom prst="rect">
              <a:avLst/>
            </a:prstGeom>
            <a:solidFill>
              <a:srgbClr val="00FF00">
                <a:alpha val="20784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Bunch by bunch intensity ranges for p-</a:t>
            </a:r>
            <a:r>
              <a:rPr lang="en-US" dirty="0" err="1"/>
              <a:t>Pb</a:t>
            </a:r>
            <a:r>
              <a:rPr lang="en-US" dirty="0"/>
              <a:t> </a:t>
            </a:r>
            <a:r>
              <a:rPr lang="en-US" dirty="0" smtClean="0"/>
              <a:t>operation</a:t>
            </a:r>
            <a:endParaRPr lang="en-GB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904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69332"/>
          </a:xfrm>
          <a:prstGeom prst="rect">
            <a:avLst/>
          </a:prstGeom>
          <a:solidFill>
            <a:schemeClr val="accent1">
              <a:alpha val="22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p-</a:t>
            </a:r>
            <a:r>
              <a:rPr lang="en-US" dirty="0" err="1" smtClean="0"/>
              <a:t>Pb</a:t>
            </a:r>
            <a:r>
              <a:rPr lang="en-US" dirty="0" smtClean="0"/>
              <a:t> luminosity estimates for 2017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2085000"/>
                  </p:ext>
                </p:extLst>
              </p:nvPr>
            </p:nvGraphicFramePr>
            <p:xfrm>
              <a:off x="1475656" y="620688"/>
              <a:ext cx="5976664" cy="37769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228600" sx="101000" sy="101000" algn="ctr" rotWithShape="0">
                        <a:prstClr val="black">
                          <a:alpha val="8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2526639"/>
                    <a:gridCol w="1793841"/>
                    <a:gridCol w="1656184"/>
                  </a:tblGrid>
                  <a:tr h="2314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E (</a:t>
                          </a:r>
                          <a:r>
                            <a:rPr lang="en-US" sz="1600" i="1" dirty="0" smtClean="0">
                              <a:solidFill>
                                <a:srgbClr val="C00000"/>
                              </a:solidFill>
                            </a:rPr>
                            <a:t>Z</a:t>
                          </a:r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GB" sz="1600" dirty="0" err="1" smtClean="0">
                              <a:solidFill>
                                <a:srgbClr val="C00000"/>
                              </a:solidFill>
                            </a:rPr>
                            <a:t>GeV</a:t>
                          </a:r>
                          <a:r>
                            <a:rPr lang="en-GB" sz="1600" dirty="0" smtClean="0">
                              <a:solidFill>
                                <a:srgbClr val="C00000"/>
                              </a:solidFill>
                            </a:rPr>
                            <a:t>/c</a:t>
                          </a:r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en-GB" sz="16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4</a:t>
                          </a:r>
                          <a:endParaRPr lang="en-GB" sz="16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7</a:t>
                          </a:r>
                          <a:endParaRPr lang="en-GB" sz="16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44466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 smtClean="0"/>
                            <a:t> 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4264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7463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44466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 smtClean="0">
                              <a:solidFill>
                                <a:srgbClr val="C00000"/>
                              </a:solidFill>
                            </a:rPr>
                            <a:t> (</a:t>
                          </a:r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10</a:t>
                          </a:r>
                          <a:r>
                            <a:rPr lang="en-US" sz="1600" baseline="30000" dirty="0" smtClean="0">
                              <a:solidFill>
                                <a:srgbClr val="C00000"/>
                              </a:solidFill>
                            </a:rPr>
                            <a:t>10</a:t>
                          </a:r>
                          <a:r>
                            <a:rPr lang="en-GB" sz="1600" baseline="300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GB" sz="1600" dirty="0" smtClean="0">
                              <a:solidFill>
                                <a:srgbClr val="C00000"/>
                              </a:solidFill>
                            </a:rPr>
                            <a:t>protons/bunch)</a:t>
                          </a:r>
                          <a:endParaRPr lang="en-GB" sz="16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1.8–5?</a:t>
                          </a:r>
                          <a:endParaRPr lang="en-GB" sz="1600" baseline="30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1.8–5?</a:t>
                          </a:r>
                          <a:endParaRPr lang="en-GB" sz="1600" baseline="30000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1488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𝑃𝑏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 smtClean="0"/>
                            <a:t> (</a:t>
                          </a:r>
                          <a:r>
                            <a:rPr lang="en-US" sz="1600" dirty="0" smtClean="0"/>
                            <a:t>10</a:t>
                          </a:r>
                          <a:r>
                            <a:rPr lang="en-US" sz="1600" baseline="30000" dirty="0" smtClean="0"/>
                            <a:t>8</a:t>
                          </a:r>
                          <a:r>
                            <a:rPr lang="en-GB" sz="1600" baseline="30000" dirty="0" smtClean="0"/>
                            <a:t> </a:t>
                          </a:r>
                          <a:r>
                            <a:rPr lang="en-GB" sz="1600" dirty="0" smtClean="0"/>
                            <a:t>ions/bunch)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1.6</a:t>
                          </a:r>
                          <a:endParaRPr lang="en-GB" sz="16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1.6</a:t>
                          </a:r>
                          <a:endParaRPr lang="en-GB" sz="1600" baseline="300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148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 smtClean="0"/>
                            <a:t> 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430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430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148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i="1" smtClean="0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 i="1" smtClean="0">
                                      <a:latin typeface="Cambria Math"/>
                                      <a:ea typeface="Cambria Math"/>
                                    </a:rPr>
                                    <m:t>𝛽</m:t>
                                  </m:r>
                                </m:e>
                                <m:sup>
                                  <m:r>
                                    <a:rPr lang="en-US" sz="1600" b="0" i="1" smtClean="0">
                                      <a:latin typeface="Cambria Math"/>
                                    </a:rPr>
                                    <m:t>∗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 smtClean="0"/>
                            <a:t> (m)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0.5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0.5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44466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𝑝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 smtClean="0"/>
                            <a:t> (</a:t>
                          </a:r>
                          <a:r>
                            <a:rPr lang="el-GR" sz="1600" dirty="0" smtClean="0">
                              <a:latin typeface="Calibri"/>
                            </a:rPr>
                            <a:t>μ</a:t>
                          </a:r>
                          <a:r>
                            <a:rPr lang="en-US" sz="1600" dirty="0" err="1" smtClean="0">
                              <a:latin typeface="Calibri"/>
                            </a:rPr>
                            <a:t>m.rad</a:t>
                          </a:r>
                          <a:r>
                            <a:rPr lang="en-GB" sz="1600" dirty="0" smtClean="0"/>
                            <a:t>)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3.5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3.5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8854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𝜀</m:t>
                                  </m:r>
                                </m:e>
                                <m:sub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𝑛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,</m:t>
                                  </m:r>
                                  <m:r>
                                    <a:rPr lang="en-US" sz="1600" b="0" i="1" smtClean="0">
                                      <a:latin typeface="Cambria Math"/>
                                      <a:ea typeface="Cambria Math"/>
                                    </a:rPr>
                                    <m:t>𝑃𝑏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dirty="0" smtClean="0"/>
                            <a:t> (</a:t>
                          </a:r>
                          <a:r>
                            <a:rPr lang="el-GR" sz="1600" dirty="0" smtClean="0">
                              <a:latin typeface="+mn-lt"/>
                            </a:rPr>
                            <a:t>μ</a:t>
                          </a:r>
                          <a:r>
                            <a:rPr lang="en-US" sz="1600" dirty="0" err="1" smtClean="0">
                              <a:latin typeface="+mn-lt"/>
                            </a:rPr>
                            <a:t>m.rad</a:t>
                          </a:r>
                          <a:r>
                            <a:rPr lang="en-GB" sz="1600" dirty="0" smtClean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1.5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1.5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31488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r>
                                <a:rPr lang="en-US" sz="1600" i="1" dirty="0" smtClean="0">
                                  <a:latin typeface="Cambria Math"/>
                                </a:rPr>
                                <m:t>𝑓</m:t>
                              </m:r>
                            </m:oMath>
                          </a14:m>
                          <a:r>
                            <a:rPr lang="en-GB" sz="1600" dirty="0" smtClean="0"/>
                            <a:t> (kHz)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11.245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11.245</a:t>
                          </a:r>
                          <a:endParaRPr lang="en-GB" sz="16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4657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𝒑𝒆𝒂𝒌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</a:rPr>
                            <a:t> (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10</a:t>
                          </a:r>
                          <a:r>
                            <a:rPr lang="en-US" sz="1600" b="1" baseline="30000" dirty="0" smtClean="0">
                              <a:solidFill>
                                <a:srgbClr val="C00000"/>
                              </a:solidFill>
                            </a:rPr>
                            <a:t>29</a:t>
                          </a:r>
                          <a:r>
                            <a:rPr lang="en-GB" sz="1600" b="1" baseline="300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</a:rPr>
                            <a:t>cm</a:t>
                          </a:r>
                          <a:r>
                            <a:rPr lang="en-GB" sz="1600" b="1" baseline="30000" dirty="0" smtClean="0">
                              <a:solidFill>
                                <a:srgbClr val="C00000"/>
                              </a:solidFill>
                            </a:rPr>
                            <a:t>-2</a:t>
                          </a:r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</a:rPr>
                            <a:t>.s</a:t>
                          </a:r>
                          <a:r>
                            <a:rPr lang="en-GB" sz="1600" b="1" baseline="30000" dirty="0" smtClean="0">
                              <a:solidFill>
                                <a:srgbClr val="C00000"/>
                              </a:solidFill>
                            </a:rPr>
                            <a:t>-1</a:t>
                          </a:r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2.5</a:t>
                          </a:r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–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7?</a:t>
                          </a:r>
                          <a:endParaRPr lang="en-GB" sz="1600" b="1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4.3</a:t>
                          </a:r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–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12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246570">
                    <a:tc>
                      <a:txBody>
                        <a:bodyPr/>
                        <a:lstStyle/>
                        <a:p>
                          <a14:m>
                            <m:oMath xmlns:m="http://schemas.openxmlformats.org/officeDocument/2006/math">
                              <m:sSub>
                                <m:sSubPr>
                                  <m:ctrlPr>
                                    <a:rPr lang="en-GB" sz="16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16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𝑳</m:t>
                                  </m:r>
                                </m:e>
                                <m:sub>
                                  <m:r>
                                    <a:rPr lang="en-US" sz="1600" b="1" i="1" smtClean="0">
                                      <a:solidFill>
                                        <a:srgbClr val="C00000"/>
                                      </a:solidFill>
                                      <a:latin typeface="Cambria Math"/>
                                    </a:rPr>
                                    <m:t>𝒊𝒏𝒕</m:t>
                                  </m:r>
                                </m:sub>
                              </m:sSub>
                            </m:oMath>
                          </a14:m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</a:rPr>
                            <a:t> (nb</a:t>
                          </a:r>
                          <a:r>
                            <a:rPr lang="en-GB" sz="1600" b="1" baseline="30000" dirty="0" smtClean="0">
                              <a:solidFill>
                                <a:srgbClr val="C00000"/>
                              </a:solidFill>
                            </a:rPr>
                            <a:t>-1</a:t>
                          </a:r>
                          <a:r>
                            <a:rPr lang="en-GB" sz="1600" b="1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60</a:t>
                          </a:r>
                          <a:r>
                            <a:rPr lang="en-US" sz="1600" b="1" baseline="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 (up to 180?)</a:t>
                          </a:r>
                          <a:endParaRPr lang="en-GB" sz="1600" b="1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110</a:t>
                          </a:r>
                          <a:r>
                            <a:rPr lang="en-US" sz="1600" b="1" baseline="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 (up to 300?)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5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262085000"/>
                  </p:ext>
                </p:extLst>
              </p:nvPr>
            </p:nvGraphicFramePr>
            <p:xfrm>
              <a:off x="1475656" y="620688"/>
              <a:ext cx="5976664" cy="3776980"/>
            </p:xfrm>
            <a:graphic>
              <a:graphicData uri="http://schemas.openxmlformats.org/drawingml/2006/table">
                <a:tbl>
                  <a:tblPr firstRow="1" bandRow="1">
                    <a:effectLst>
                      <a:outerShdw blurRad="228600" sx="101000" sy="101000" algn="ctr" rotWithShape="0">
                        <a:prstClr val="black">
                          <a:alpha val="80000"/>
                        </a:prstClr>
                      </a:outerShdw>
                    </a:effectLst>
                    <a:tableStyleId>{5940675A-B579-460E-94D1-54222C63F5DA}</a:tableStyleId>
                  </a:tblPr>
                  <a:tblGrid>
                    <a:gridCol w="2526639"/>
                    <a:gridCol w="1793841"/>
                    <a:gridCol w="1656184"/>
                  </a:tblGrid>
                  <a:tr h="335280"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E (</a:t>
                          </a:r>
                          <a:r>
                            <a:rPr lang="en-US" sz="1600" i="1" dirty="0" smtClean="0">
                              <a:solidFill>
                                <a:srgbClr val="C00000"/>
                              </a:solidFill>
                            </a:rPr>
                            <a:t>Z</a:t>
                          </a:r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GB" sz="1600" dirty="0" err="1" smtClean="0">
                              <a:solidFill>
                                <a:srgbClr val="C00000"/>
                              </a:solidFill>
                            </a:rPr>
                            <a:t>GeV</a:t>
                          </a:r>
                          <a:r>
                            <a:rPr lang="en-GB" sz="1600" dirty="0" smtClean="0">
                              <a:solidFill>
                                <a:srgbClr val="C00000"/>
                              </a:solidFill>
                            </a:rPr>
                            <a:t>/c</a:t>
                          </a:r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)</a:t>
                          </a:r>
                          <a:endParaRPr lang="en-GB" sz="16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4</a:t>
                          </a:r>
                          <a:endParaRPr lang="en-GB" sz="16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7</a:t>
                          </a:r>
                          <a:endParaRPr lang="en-GB" sz="16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54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386" t="-165517" r="-147101" b="-94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4264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7463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54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386" t="-265517" r="-147101" b="-8431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1.8–5?</a:t>
                          </a:r>
                          <a:endParaRPr lang="en-GB" sz="1600" baseline="30000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1.8–5?</a:t>
                          </a:r>
                          <a:endParaRPr lang="en-GB" sz="1600" baseline="30000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386" t="-385455" r="-147101" b="-78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1.6</a:t>
                          </a:r>
                          <a:endParaRPr lang="en-GB" sz="1600" baseline="300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1.6</a:t>
                          </a:r>
                          <a:endParaRPr lang="en-GB" sz="1600" baseline="300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386" t="-485455" r="-147101" b="-68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430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430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386" t="-585455" r="-147101" b="-58909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0.5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0.5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5407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386" t="-650000" r="-147101" b="-4586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3.5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3.5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45948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386" t="-763158" r="-147101" b="-36666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1.5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1.5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386" t="-894545" r="-147101" b="-280000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 smtClean="0"/>
                            <a:t>11.245</a:t>
                          </a:r>
                          <a:endParaRPr lang="en-GB" sz="1600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dirty="0" smtClean="0"/>
                            <a:t>11.245</a:t>
                          </a:r>
                          <a:endParaRPr lang="en-GB" sz="1600" dirty="0" smtClean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57124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386" t="-943103" r="-147101" b="-165517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2.5</a:t>
                          </a:r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–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7?</a:t>
                          </a:r>
                          <a:endParaRPr lang="en-GB" sz="1600" b="1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4.3</a:t>
                          </a:r>
                          <a:r>
                            <a:rPr lang="en-US" sz="1600" dirty="0" smtClean="0">
                              <a:solidFill>
                                <a:srgbClr val="C00000"/>
                              </a:solidFill>
                            </a:rPr>
                            <a:t>–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12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  <a:tr h="33528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lnL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 rotWithShape="1">
                          <a:blip r:embed="rId2"/>
                          <a:stretch>
                            <a:fillRect l="-10386" t="-1100000" r="-147101" b="-7454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l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60</a:t>
                          </a:r>
                          <a:r>
                            <a:rPr lang="en-US" sz="1600" b="1" baseline="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(up to 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180?)</a:t>
                          </a:r>
                          <a:endParaRPr lang="en-GB" sz="1600" b="1" dirty="0" smtClean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110</a:t>
                          </a:r>
                          <a:r>
                            <a:rPr lang="en-US" sz="1600" b="1" baseline="0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 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(up to </a:t>
                          </a:r>
                          <a:r>
                            <a:rPr lang="en-US" sz="1600" b="1" dirty="0" smtClean="0">
                              <a:solidFill>
                                <a:srgbClr val="C00000"/>
                              </a:solidFill>
                            </a:rPr>
                            <a:t>300?)</a:t>
                          </a:r>
                          <a:endParaRPr lang="en-GB" sz="1600" b="1" dirty="0">
                            <a:solidFill>
                              <a:srgbClr val="C00000"/>
                            </a:solidFill>
                          </a:endParaRP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noFill/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solidFill>
                          <a:schemeClr val="bg1"/>
                        </a:solidFill>
                      </a:tcPr>
                    </a:tc>
                  </a:tr>
                </a:tbl>
              </a:graphicData>
            </a:graphic>
          </p:graphicFrame>
        </mc:Fallback>
      </mc:AlternateContent>
      <p:sp>
        <p:nvSpPr>
          <p:cNvPr id="7" name="TextBox 6"/>
          <p:cNvSpPr txBox="1"/>
          <p:nvPr/>
        </p:nvSpPr>
        <p:spPr>
          <a:xfrm>
            <a:off x="179512" y="4653136"/>
            <a:ext cx="8784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Increasing the proton intensity is  constrained by </a:t>
            </a:r>
            <a:r>
              <a:rPr lang="en-US" dirty="0" err="1" smtClean="0">
                <a:solidFill>
                  <a:srgbClr val="C00000"/>
                </a:solidFill>
              </a:rPr>
              <a:t>Pb</a:t>
            </a:r>
            <a:r>
              <a:rPr lang="en-US" dirty="0" smtClean="0">
                <a:solidFill>
                  <a:srgbClr val="C00000"/>
                </a:solidFill>
              </a:rPr>
              <a:t> stability </a:t>
            </a:r>
            <a:r>
              <a:rPr lang="en-US" dirty="0" smtClean="0"/>
              <a:t>(moving long range encounters), and arc </a:t>
            </a:r>
            <a:r>
              <a:rPr lang="en-US" dirty="0" smtClean="0">
                <a:solidFill>
                  <a:srgbClr val="C00000"/>
                </a:solidFill>
              </a:rPr>
              <a:t>BPMs capabilities </a:t>
            </a:r>
            <a:r>
              <a:rPr lang="en-US" dirty="0" smtClean="0"/>
              <a:t>(still uncertain),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>
                <a:solidFill>
                  <a:srgbClr val="C00000"/>
                </a:solidFill>
              </a:rPr>
              <a:t>5 10</a:t>
            </a:r>
            <a:r>
              <a:rPr lang="en-US" baseline="30000" dirty="0" smtClean="0">
                <a:solidFill>
                  <a:srgbClr val="C00000"/>
                </a:solidFill>
              </a:rPr>
              <a:t>10</a:t>
            </a:r>
            <a:r>
              <a:rPr lang="en-US" dirty="0" smtClean="0">
                <a:solidFill>
                  <a:srgbClr val="C00000"/>
                </a:solidFill>
              </a:rPr>
              <a:t> p/bunch </a:t>
            </a:r>
            <a:r>
              <a:rPr lang="en-US" dirty="0" smtClean="0"/>
              <a:t>is the </a:t>
            </a:r>
            <a:r>
              <a:rPr lang="en-US" dirty="0" smtClean="0">
                <a:solidFill>
                  <a:srgbClr val="C00000"/>
                </a:solidFill>
              </a:rPr>
              <a:t>maximum</a:t>
            </a:r>
            <a:r>
              <a:rPr lang="en-US" dirty="0" smtClean="0"/>
              <a:t> reachable in any case,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Number of bunches per beam is taken from “baseline scenario” for </a:t>
            </a:r>
            <a:r>
              <a:rPr lang="en-US" dirty="0" err="1" smtClean="0"/>
              <a:t>Pb-Pb</a:t>
            </a:r>
            <a:r>
              <a:rPr lang="en-US" dirty="0" smtClean="0"/>
              <a:t> run in 2015-2016,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Integrated luminosity assumes </a:t>
            </a:r>
            <a:r>
              <a:rPr lang="en-US" dirty="0" smtClean="0">
                <a:solidFill>
                  <a:srgbClr val="C00000"/>
                </a:solidFill>
              </a:rPr>
              <a:t>same integrated over peak luminosity ratio as in 2013</a:t>
            </a:r>
            <a:r>
              <a:rPr lang="en-US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 smtClean="0"/>
              <a:t>ALICE will level at ~10</a:t>
            </a:r>
            <a:r>
              <a:rPr lang="en-US" baseline="30000" dirty="0" smtClean="0"/>
              <a:t>28 </a:t>
            </a:r>
            <a:r>
              <a:rPr lang="en-US" dirty="0"/>
              <a:t>and</a:t>
            </a:r>
            <a:r>
              <a:rPr lang="en-US" dirty="0" smtClean="0"/>
              <a:t> 10</a:t>
            </a:r>
            <a:r>
              <a:rPr lang="en-US" baseline="30000" dirty="0" smtClean="0"/>
              <a:t>29</a:t>
            </a:r>
            <a:r>
              <a:rPr lang="en-US" dirty="0" smtClean="0"/>
              <a:t> cm</a:t>
            </a:r>
            <a:r>
              <a:rPr lang="en-US" baseline="30000" dirty="0" smtClean="0"/>
              <a:t>-2</a:t>
            </a:r>
            <a:r>
              <a:rPr lang="en-US" dirty="0" smtClean="0"/>
              <a:t>s</a:t>
            </a:r>
            <a:r>
              <a:rPr lang="en-US" baseline="30000" dirty="0" smtClean="0"/>
              <a:t>-1</a:t>
            </a:r>
            <a:r>
              <a:rPr lang="en-US" dirty="0" smtClean="0"/>
              <a:t> in Run 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Performance for p-</a:t>
            </a:r>
            <a:r>
              <a:rPr lang="en-GB" dirty="0" err="1" smtClean="0"/>
              <a:t>Pb</a:t>
            </a:r>
            <a:r>
              <a:rPr lang="en-GB" dirty="0" smtClean="0"/>
              <a:t> in Run 2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3872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Performance for p-</a:t>
            </a:r>
            <a:r>
              <a:rPr lang="en-GB" dirty="0" err="1"/>
              <a:t>Pb</a:t>
            </a:r>
            <a:r>
              <a:rPr lang="en-GB" dirty="0"/>
              <a:t> in Run </a:t>
            </a:r>
            <a:r>
              <a:rPr lang="en-GB" dirty="0" smtClean="0"/>
              <a:t>2 and beyond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 run at the same energy as preceding p-p will be more efficient in several ways (less setup time, smaller momentum shifts, …) than a run at reduced energy</a:t>
            </a:r>
          </a:p>
          <a:p>
            <a:r>
              <a:rPr lang="en-GB" dirty="0" smtClean="0"/>
              <a:t>p-</a:t>
            </a:r>
            <a:r>
              <a:rPr lang="en-GB" dirty="0" err="1" smtClean="0"/>
              <a:t>Pb</a:t>
            </a:r>
            <a:r>
              <a:rPr lang="en-GB" dirty="0" smtClean="0"/>
              <a:t> runs are complicated, many changes of configuration, higher risk …  </a:t>
            </a:r>
          </a:p>
          <a:p>
            <a:r>
              <a:rPr lang="en-GB" dirty="0" smtClean="0"/>
              <a:t>Hope to increase </a:t>
            </a:r>
            <a:r>
              <a:rPr lang="en-GB" dirty="0" err="1" smtClean="0"/>
              <a:t>LHCb</a:t>
            </a:r>
            <a:r>
              <a:rPr lang="en-GB" dirty="0" smtClean="0"/>
              <a:t> luminosity in Run 2</a:t>
            </a:r>
            <a:br>
              <a:rPr lang="en-GB" dirty="0" smtClean="0"/>
            </a:br>
            <a:r>
              <a:rPr lang="en-GB" dirty="0" smtClean="0"/>
              <a:t>and possible adjustments of filling scheme</a:t>
            </a:r>
          </a:p>
          <a:p>
            <a:pPr lvl="1"/>
            <a:r>
              <a:rPr lang="en-GB" dirty="0" smtClean="0"/>
              <a:t>Possibility of                                 to be confirmed. </a:t>
            </a:r>
          </a:p>
          <a:p>
            <a:r>
              <a:rPr lang="en-GB" dirty="0" smtClean="0"/>
              <a:t>Further increases of p-</a:t>
            </a:r>
            <a:r>
              <a:rPr lang="en-GB" dirty="0" err="1" smtClean="0"/>
              <a:t>Pb</a:t>
            </a:r>
            <a:r>
              <a:rPr lang="en-GB" dirty="0" smtClean="0"/>
              <a:t> luminosity in Run 3 and beyond depend mainly on more bunches but other limits (</a:t>
            </a:r>
            <a:r>
              <a:rPr lang="en-GB" dirty="0" err="1" smtClean="0"/>
              <a:t>eg</a:t>
            </a:r>
            <a:r>
              <a:rPr lang="en-GB" dirty="0" smtClean="0"/>
              <a:t> BFPP) will come into play  </a:t>
            </a:r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35</a:t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3120316"/>
              </p:ext>
            </p:extLst>
          </p:nvPr>
        </p:nvGraphicFramePr>
        <p:xfrm>
          <a:off x="2843808" y="3717032"/>
          <a:ext cx="1953822" cy="4279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117" name="Equation" r:id="rId3" imgW="1333440" imgH="291960" progId="Equation.DSMT4">
                  <p:embed/>
                </p:oleObj>
              </mc:Choice>
              <mc:Fallback>
                <p:oleObj name="Equation" r:id="rId3" imgW="13334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43808" y="3717032"/>
                        <a:ext cx="1953822" cy="4279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49263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Peak Luminosity limits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2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Electromagnetic processes in </a:t>
            </a:r>
            <a:r>
              <a:rPr lang="en-GB" dirty="0" err="1" smtClean="0"/>
              <a:t>Pb-Pb</a:t>
            </a:r>
            <a:r>
              <a:rPr lang="en-GB" dirty="0" smtClean="0"/>
              <a:t> collisions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37</a:t>
            </a:fld>
            <a:endParaRPr lang="en-GB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84364"/>
              </p:ext>
            </p:extLst>
          </p:nvPr>
        </p:nvGraphicFramePr>
        <p:xfrm>
          <a:off x="738188" y="958850"/>
          <a:ext cx="7729537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2" name="Equation" r:id="rId3" imgW="5778360" imgH="2666880" progId="Equation.DSMT4">
                  <p:embed/>
                </p:oleObj>
              </mc:Choice>
              <mc:Fallback>
                <p:oleObj name="Equation" r:id="rId3" imgW="5778360" imgH="266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8188" y="958850"/>
                        <a:ext cx="7729537" cy="356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51520" y="4725588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Each of these makes a secondary beam emerging from the IP with rigidity change</a:t>
            </a:r>
            <a:endParaRPr lang="en-GB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040936"/>
              </p:ext>
            </p:extLst>
          </p:nvPr>
        </p:nvGraphicFramePr>
        <p:xfrm>
          <a:off x="2827244" y="4950460"/>
          <a:ext cx="1968500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203" name="Equation" r:id="rId5" imgW="1968480" imgH="558720" progId="Equation.DSMT4">
                  <p:embed/>
                </p:oleObj>
              </mc:Choice>
              <mc:Fallback>
                <p:oleObj name="Equation" r:id="rId5" imgW="1968480" imgH="55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7244" y="4950460"/>
                        <a:ext cx="1968500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22573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058" y="4956156"/>
            <a:ext cx="4321918" cy="1569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810058" y="4581128"/>
            <a:ext cx="40824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Discussed since Chamonix 2003 … 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6049027"/>
            <a:ext cx="39604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Hadronic</a:t>
            </a:r>
            <a:r>
              <a:rPr lang="en-US" dirty="0" smtClean="0"/>
              <a:t> cross section is 8 b (so much less power in debris).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9495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38" y="548681"/>
            <a:ext cx="8941124" cy="5760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Secondary beams from Beam 1 in IR2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HL-LHC workshop, Daresbury, 14/11/2013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C414A-B542-4C40-8171-4301CD3581F1}" type="slidenum">
              <a:rPr lang="en-GB" smtClean="0"/>
              <a:pPr>
                <a:defRPr/>
              </a:pPr>
              <a:t>38</a:t>
            </a:fld>
            <a:endParaRPr lang="en-GB"/>
          </a:p>
        </p:txBody>
      </p:sp>
      <p:sp>
        <p:nvSpPr>
          <p:cNvPr id="5" name="TextBox 4"/>
          <p:cNvSpPr txBox="1"/>
          <p:nvPr/>
        </p:nvSpPr>
        <p:spPr>
          <a:xfrm>
            <a:off x="395536" y="5877272"/>
            <a:ext cx="7848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800" dirty="0" smtClean="0"/>
              <a:t>Cannot separate BFPP and main beam in warm area (TCLs not useful) </a:t>
            </a:r>
          </a:p>
          <a:p>
            <a:r>
              <a:rPr lang="en-GB" dirty="0" smtClean="0"/>
              <a:t>BFPP beam is smaller than main beam (source is luminous region). </a:t>
            </a:r>
            <a:r>
              <a:rPr lang="en-GB" sz="1800" dirty="0" smtClean="0"/>
              <a:t> </a:t>
            </a:r>
            <a:endParaRPr lang="en-GB" sz="1800" dirty="0"/>
          </a:p>
        </p:txBody>
      </p:sp>
      <p:sp>
        <p:nvSpPr>
          <p:cNvPr id="6" name="TextBox 5"/>
          <p:cNvSpPr txBox="1"/>
          <p:nvPr/>
        </p:nvSpPr>
        <p:spPr>
          <a:xfrm>
            <a:off x="7308304" y="2060848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BFPP1</a:t>
            </a:r>
            <a:endParaRPr lang="en-GB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372200" y="198884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BFPP2</a:t>
            </a:r>
            <a:endParaRPr lang="en-GB" dirty="0">
              <a:solidFill>
                <a:srgbClr val="FFC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172400" y="3356992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1FE192"/>
                </a:solidFill>
              </a:rPr>
              <a:t>EMD1</a:t>
            </a:r>
            <a:endParaRPr lang="en-GB" dirty="0">
              <a:solidFill>
                <a:srgbClr val="1FE19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2360" y="4787860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EMD2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63888" y="2173506"/>
            <a:ext cx="2160240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TCLD (DS collimator)</a:t>
            </a:r>
            <a:endParaRPr lang="en-GB" dirty="0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724128" y="2430180"/>
            <a:ext cx="1512168" cy="35074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8944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2011 </a:t>
            </a:r>
            <a:r>
              <a:rPr lang="en-US" dirty="0" err="1" smtClean="0"/>
              <a:t>Pb-Pb</a:t>
            </a:r>
            <a:r>
              <a:rPr lang="en-US" dirty="0" smtClean="0"/>
              <a:t> operation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39</a:t>
            </a:fld>
            <a:endParaRPr lang="en-GB"/>
          </a:p>
        </p:txBody>
      </p:sp>
      <p:pic>
        <p:nvPicPr>
          <p:cNvPr id="45058" name="Picture 2" descr="G:\Projects\ILHC\MS\BFPP-basics-example\Plots\EnveolopSecondaryBeams_NominalSequence_DS_IP2R_plusBLMMeasurment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7620000" cy="5724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640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Design Baseline and Performance Achieved</a:t>
            </a:r>
            <a:endParaRPr lang="en-GB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2841455"/>
                  </p:ext>
                </p:extLst>
              </p:nvPr>
            </p:nvGraphicFramePr>
            <p:xfrm>
              <a:off x="72008" y="1628800"/>
              <a:ext cx="9071993" cy="383875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083894"/>
                    <a:gridCol w="914903"/>
                    <a:gridCol w="1173443"/>
                    <a:gridCol w="1303825"/>
                    <a:gridCol w="1097842"/>
                    <a:gridCol w="1249043"/>
                    <a:gridCol w="1249043"/>
                  </a:tblGrid>
                  <a:tr h="937889">
                    <a:tc>
                      <a:txBody>
                        <a:bodyPr/>
                        <a:lstStyle/>
                        <a:p>
                          <a:endParaRPr lang="en-GB" sz="1600" dirty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 smtClean="0"/>
                        </a:p>
                        <a:p>
                          <a:pPr algn="ctr"/>
                          <a:r>
                            <a:rPr lang="en-GB" sz="1600" dirty="0" smtClean="0"/>
                            <a:t>Baseline</a:t>
                          </a:r>
                          <a:endParaRPr lang="en-GB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Injection 2011</a:t>
                          </a:r>
                          <a:endParaRPr lang="en-GB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Collision</a:t>
                          </a:r>
                          <a:r>
                            <a:rPr lang="en-GB" sz="1600" baseline="0" dirty="0" smtClean="0"/>
                            <a:t> 2011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Injection</a:t>
                          </a:r>
                          <a:r>
                            <a:rPr lang="en-GB" sz="1600" baseline="0" dirty="0" smtClean="0"/>
                            <a:t> 2013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GB" sz="1600" dirty="0" smtClean="0"/>
                            <a:t>physics</a:t>
                          </a:r>
                          <a:r>
                            <a:rPr lang="en-GB" sz="1600" baseline="0" dirty="0" smtClean="0"/>
                            <a:t> case paper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aseline="0" dirty="0" smtClean="0"/>
                            <a:t/>
                          </a:r>
                          <a:br>
                            <a:rPr lang="en-GB" sz="1600" baseline="0" dirty="0" smtClean="0"/>
                          </a:br>
                          <a:r>
                            <a:rPr lang="en-GB" sz="1600" dirty="0" smtClean="0"/>
                            <a:t>2013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42262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dirty="0" smtClean="0"/>
                            <a:t>Beam</a:t>
                          </a:r>
                          <a:r>
                            <a:rPr lang="en-GB" sz="1600" baseline="0" dirty="0" smtClean="0"/>
                            <a:t> Energy [Z </a:t>
                          </a:r>
                          <a:r>
                            <a:rPr lang="en-GB" sz="1600" baseline="0" dirty="0" err="1" smtClean="0"/>
                            <a:t>GeV</a:t>
                          </a:r>
                          <a:r>
                            <a:rPr lang="en-GB" sz="1600" baseline="0" dirty="0" smtClean="0"/>
                            <a:t>]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7000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450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3500</a:t>
                          </a:r>
                          <a:endParaRPr lang="en-GB" sz="16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450</a:t>
                          </a:r>
                          <a:endParaRPr lang="en-GB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i="0" dirty="0" smtClean="0">
                              <a:solidFill>
                                <a:schemeClr val="tx1"/>
                              </a:solidFill>
                            </a:rPr>
                            <a:t>7000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i="0" dirty="0" smtClean="0"/>
                            <a:t>4000</a:t>
                          </a:r>
                          <a:endParaRPr lang="en-GB" sz="1600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422629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No. Ions per bunch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>
                                      <a:latin typeface="Cambria Math"/>
                                    </a:rPr>
                                    <m:t>8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 smtClean="0"/>
                            <a:t>]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0.7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dirty="0" smtClean="0">
                                    <a:latin typeface="Cambria Math"/>
                                  </a:rPr>
                                  <m:t>1.24±0.30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latin typeface="Cambria Math"/>
                                  </a:rPr>
                                  <m:t>1.20±0.25</m:t>
                                </m:r>
                              </m:oMath>
                            </m:oMathPara>
                          </a14:m>
                          <a:endParaRPr lang="en-GB" sz="1600" dirty="0" smtClean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latin typeface="Cambria Math"/>
                                  </a:rPr>
                                  <m:t>1.67±0.29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0.7</a:t>
                          </a:r>
                        </a:p>
                        <a:p>
                          <a:pPr algn="ctr"/>
                          <a:endParaRPr lang="en-GB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GB" sz="16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GB" sz="16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𝟒𝟎</m:t>
                                </m:r>
                                <m:r>
                                  <a:rPr lang="en-GB" sz="16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±</m:t>
                                </m:r>
                                <m:r>
                                  <a:rPr lang="en-GB" sz="16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GB" sz="16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GB" sz="16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𝟐𝟕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</a:tr>
                  <a:tr h="659996">
                    <a:tc>
                      <a:txBody>
                        <a:bodyPr/>
                        <a:lstStyle/>
                        <a:p>
                          <a:r>
                            <a:rPr lang="en-GB" sz="1600" dirty="0" err="1" smtClean="0"/>
                            <a:t>Transv</a:t>
                          </a:r>
                          <a:r>
                            <a:rPr lang="en-GB" sz="1600" dirty="0" smtClean="0"/>
                            <a:t>. normalised </a:t>
                          </a:r>
                          <a:r>
                            <a:rPr lang="en-GB" sz="1600" dirty="0" err="1" smtClean="0"/>
                            <a:t>emittance</a:t>
                          </a:r>
                          <a:r>
                            <a:rPr lang="en-GB" sz="1600" dirty="0" smtClean="0"/>
                            <a:t> [</a:t>
                          </a:r>
                          <a14:m>
                            <m:oMath xmlns:m="http://schemas.openxmlformats.org/officeDocument/2006/math">
                              <m:r>
                                <a:rPr lang="en-GB" sz="1600">
                                  <a:latin typeface="Cambria Math"/>
                                </a:rPr>
                                <m:t>𝜇</m:t>
                              </m:r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/>
                                </a:rPr>
                                <m:t>m</m:t>
                              </m:r>
                              <m:r>
                                <a:rPr lang="en-GB" sz="1600">
                                  <a:latin typeface="Cambria Math"/>
                                </a:rPr>
                                <m:t>.</m:t>
                              </m:r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/>
                                </a:rPr>
                                <m:t>rad</m:t>
                              </m:r>
                            </m:oMath>
                          </a14:m>
                          <a:r>
                            <a:rPr lang="en-GB" sz="1600" dirty="0" smtClean="0"/>
                            <a:t>]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1.5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---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>
                                    <a:latin typeface="Cambria Math"/>
                                  </a:rPr>
                                  <m:t>1.</m:t>
                                </m:r>
                                <m:r>
                                  <a:rPr lang="en-GB" sz="1600" smtClean="0">
                                    <a:latin typeface="Cambria Math"/>
                                  </a:rPr>
                                  <m:t>7±0.2 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𝟏</m:t>
                                </m:r>
                                <m:r>
                                  <a:rPr lang="en-GB" sz="16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 </m:t>
                                </m:r>
                                <m:r>
                                  <a:rPr lang="en-GB" sz="16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𝟑</m:t>
                                </m:r>
                                <m:r>
                                  <a:rPr lang="en-GB" sz="16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±</m:t>
                                </m:r>
                                <m:r>
                                  <a:rPr lang="en-GB" sz="16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GB" sz="160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</m:t>
                                </m:r>
                                <m:r>
                                  <a:rPr lang="en-GB" sz="16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𝟐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1.5</a:t>
                          </a:r>
                        </a:p>
                        <a:p>
                          <a:pPr algn="ctr"/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---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422629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RMS bunch length [</a:t>
                          </a:r>
                          <a14:m>
                            <m:oMath xmlns:m="http://schemas.openxmlformats.org/officeDocument/2006/math">
                              <m:r>
                                <m:rPr>
                                  <m:sty m:val="p"/>
                                </m:rPr>
                                <a:rPr lang="en-GB" sz="1600">
                                  <a:latin typeface="Cambria Math"/>
                                </a:rPr>
                                <m:t>cm</m:t>
                              </m:r>
                            </m:oMath>
                          </a14:m>
                          <a:r>
                            <a:rPr lang="en-GB" sz="1600" dirty="0" smtClean="0"/>
                            <a:t>] 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7.94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dirty="0" smtClean="0">
                                    <a:latin typeface="Cambria Math"/>
                                  </a:rPr>
                                  <m:t>8.1±1.4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latin typeface="Cambria Math"/>
                                  </a:rPr>
                                  <m:t>9.8±0.7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latin typeface="Cambria Math"/>
                                  </a:rPr>
                                  <m:t>8.9±0.2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7.94</a:t>
                          </a:r>
                        </a:p>
                        <a:p>
                          <a:pPr algn="ctr"/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latin typeface="Cambria Math"/>
                                  </a:rPr>
                                  <m:t>9.8±0.1</m:t>
                                </m:r>
                              </m:oMath>
                            </m:oMathPara>
                          </a14:m>
                          <a:endParaRPr lang="en-GB" sz="1600" dirty="0"/>
                        </a:p>
                      </a:txBody>
                      <a:tcPr/>
                    </a:tc>
                  </a:tr>
                  <a:tr h="659996">
                    <a:tc>
                      <a:txBody>
                        <a:bodyPr/>
                        <a:lstStyle/>
                        <a:p>
                          <a:r>
                            <a:rPr lang="en-GB" sz="1600" dirty="0" smtClean="0"/>
                            <a:t>Peak Luminosity [</a:t>
                          </a:r>
                          <a14:m>
                            <m:oMath xmlns:m="http://schemas.openxmlformats.org/officeDocument/2006/math">
                              <m:sSup>
                                <m:sSupPr>
                                  <m:ctrlPr>
                                    <a:rPr lang="en-GB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a:rPr lang="en-GB" sz="1600">
                                      <a:latin typeface="Cambria Math"/>
                                    </a:rPr>
                                    <m:t>10</m:t>
                                  </m:r>
                                </m:e>
                                <m:sup>
                                  <m:r>
                                    <a:rPr lang="en-GB" sz="1600">
                                      <a:latin typeface="Cambria Math"/>
                                    </a:rPr>
                                    <m:t>27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/>
                                    </a:rPr>
                                    <m:t>cm</m:t>
                                  </m:r>
                                </m:e>
                                <m:sup>
                                  <m:r>
                                    <a:rPr lang="en-GB" sz="1600">
                                      <a:latin typeface="Cambria Math"/>
                                    </a:rPr>
                                    <m:t>−2</m:t>
                                  </m:r>
                                </m:sup>
                              </m:sSup>
                              <m:sSup>
                                <m:sSupPr>
                                  <m:ctrlPr>
                                    <a:rPr lang="en-GB" sz="16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GB" sz="1600">
                                      <a:latin typeface="Cambria Math"/>
                                    </a:rPr>
                                    <m:t>s</m:t>
                                  </m:r>
                                </m:e>
                                <m:sup>
                                  <m:r>
                                    <a:rPr lang="en-GB" sz="1600">
                                      <a:latin typeface="Cambria Math"/>
                                    </a:rPr>
                                    <m:t>−1</m:t>
                                  </m:r>
                                </m:sup>
                              </m:sSup>
                            </m:oMath>
                          </a14:m>
                          <a:r>
                            <a:rPr lang="en-GB" sz="1600" dirty="0" smtClean="0"/>
                            <a:t>]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---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GB" sz="16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𝟎</m:t>
                                </m:r>
                                <m:r>
                                  <a:rPr lang="en-GB" sz="1600" smtClean="0">
                                    <a:solidFill>
                                      <a:srgbClr val="FF0000"/>
                                    </a:solidFill>
                                    <a:latin typeface="Cambria Math"/>
                                  </a:rPr>
                                  <m:t>.5</m:t>
                                </m:r>
                              </m:oMath>
                            </m:oMathPara>
                          </a14:m>
                          <a:endParaRPr lang="en-GB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---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115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110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17" name="Table 16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4262841455"/>
                  </p:ext>
                </p:extLst>
              </p:nvPr>
            </p:nvGraphicFramePr>
            <p:xfrm>
              <a:off x="72008" y="1628800"/>
              <a:ext cx="9071993" cy="3838750"/>
            </p:xfrm>
            <a:graphic>
              <a:graphicData uri="http://schemas.openxmlformats.org/drawingml/2006/table">
                <a:tbl>
                  <a:tblPr firstRow="1" bandRow="1">
                    <a:tableStyleId>{00A15C55-8517-42AA-B614-E9B94910E393}</a:tableStyleId>
                  </a:tblPr>
                  <a:tblGrid>
                    <a:gridCol w="2083894"/>
                    <a:gridCol w="914903"/>
                    <a:gridCol w="1173443"/>
                    <a:gridCol w="1303825"/>
                    <a:gridCol w="1097842"/>
                    <a:gridCol w="1249043"/>
                    <a:gridCol w="1249043"/>
                  </a:tblGrid>
                  <a:tr h="937889">
                    <a:tc>
                      <a:txBody>
                        <a:bodyPr/>
                        <a:lstStyle/>
                        <a:p>
                          <a:endParaRPr lang="en-GB" sz="1600" dirty="0">
                            <a:solidFill>
                              <a:schemeClr val="accent3">
                                <a:lumMod val="60000"/>
                                <a:lumOff val="40000"/>
                              </a:schemeClr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endParaRPr lang="en-GB" sz="1600" dirty="0" smtClean="0"/>
                        </a:p>
                        <a:p>
                          <a:pPr algn="ctr"/>
                          <a:r>
                            <a:rPr lang="en-GB" sz="1600" dirty="0" smtClean="0"/>
                            <a:t>Baseline</a:t>
                          </a:r>
                          <a:endParaRPr lang="en-GB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Injection </a:t>
                          </a:r>
                          <a:r>
                            <a:rPr lang="en-GB" sz="1600" dirty="0" smtClean="0"/>
                            <a:t>2011</a:t>
                          </a:r>
                          <a:endParaRPr lang="en-GB" sz="1600" dirty="0">
                            <a:solidFill>
                              <a:schemeClr val="bg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Collision</a:t>
                          </a:r>
                          <a:r>
                            <a:rPr lang="en-GB" sz="1600" baseline="0" dirty="0" smtClean="0"/>
                            <a:t> </a:t>
                          </a:r>
                          <a:r>
                            <a:rPr lang="en-GB" sz="1600" baseline="0" dirty="0" smtClean="0"/>
                            <a:t>2011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Injection</a:t>
                          </a:r>
                          <a:r>
                            <a:rPr lang="en-GB" sz="1600" baseline="0" dirty="0" smtClean="0"/>
                            <a:t> </a:t>
                          </a:r>
                          <a:r>
                            <a:rPr lang="en-GB" sz="1600" baseline="0" dirty="0" smtClean="0"/>
                            <a:t>2013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 </a:t>
                          </a:r>
                        </a:p>
                        <a:p>
                          <a:pPr algn="ctr"/>
                          <a:r>
                            <a:rPr lang="en-GB" sz="1600" dirty="0" smtClean="0"/>
                            <a:t>physics</a:t>
                          </a:r>
                          <a:r>
                            <a:rPr lang="en-GB" sz="1600" baseline="0" dirty="0" smtClean="0"/>
                            <a:t> case paper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baseline="0" dirty="0" smtClean="0"/>
                            <a:t/>
                          </a:r>
                          <a:br>
                            <a:rPr lang="en-GB" sz="1600" baseline="0" dirty="0" smtClean="0"/>
                          </a:br>
                          <a:r>
                            <a:rPr lang="en-GB" sz="1600" dirty="0" smtClean="0"/>
                            <a:t>2013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422629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GB" sz="1600" dirty="0" smtClean="0"/>
                            <a:t>Beam</a:t>
                          </a:r>
                          <a:r>
                            <a:rPr lang="en-GB" sz="1600" baseline="0" dirty="0" smtClean="0"/>
                            <a:t> Energy [Z </a:t>
                          </a:r>
                          <a:r>
                            <a:rPr lang="en-GB" sz="1600" baseline="0" dirty="0" err="1" smtClean="0"/>
                            <a:t>GeV</a:t>
                          </a:r>
                          <a:r>
                            <a:rPr lang="en-GB" sz="1600" baseline="0" dirty="0" smtClean="0"/>
                            <a:t>]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7000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450</a:t>
                          </a:r>
                          <a:endParaRPr lang="en-GB" sz="1600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3500</a:t>
                          </a:r>
                          <a:endParaRPr lang="en-GB" sz="1600" i="1" dirty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450</a:t>
                          </a:r>
                          <a:endParaRPr lang="en-GB" sz="160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i="0" dirty="0" smtClean="0">
                              <a:solidFill>
                                <a:schemeClr val="tx1"/>
                              </a:solidFill>
                            </a:rPr>
                            <a:t>7000</a:t>
                          </a:r>
                          <a:endParaRPr lang="en-GB" sz="1600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i="0" dirty="0" smtClean="0"/>
                            <a:t>4000</a:t>
                          </a:r>
                          <a:endParaRPr lang="en-GB" sz="1600" i="0" dirty="0" smtClean="0">
                            <a:solidFill>
                              <a:schemeClr val="tx1"/>
                            </a:solidFill>
                          </a:endParaRPr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92" t="-237895" r="-335088" b="-32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0.7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56771" t="-237895" r="-418750" b="-32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20093" t="-237895" r="-275701" b="-32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99444" t="-237895" r="-227778" b="-32842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0.7</a:t>
                          </a:r>
                        </a:p>
                        <a:p>
                          <a:pPr algn="ctr"/>
                          <a:endParaRPr lang="en-GB" sz="1600" b="1" dirty="0">
                            <a:solidFill>
                              <a:srgbClr val="FF0000"/>
                            </a:solidFill>
                          </a:endParaRP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26341" t="-237895" b="-328421"/>
                          </a:stretch>
                        </a:blipFill>
                      </a:tcPr>
                    </a:tc>
                  </a:tr>
                  <a:tr h="6599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92" t="-294495" r="-335088" b="-186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1.5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---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20093" t="-294495" r="-275701" b="-186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99444" t="-294495" r="-227778" b="-18623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1.5</a:t>
                          </a:r>
                        </a:p>
                        <a:p>
                          <a:pPr algn="ctr"/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---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  <a:tr h="57912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92" t="-452632" r="-335088" b="-1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7.94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56771" t="-452632" r="-418750" b="-1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20093" t="-452632" r="-275701" b="-1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499444" t="-452632" r="-227778" b="-11368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indent="0" algn="ctr" defTabSz="914400" rtl="0" eaLnBrk="1" fontAlgn="auto" latinLnBrk="0" hangingPunct="1">
                            <a:lnSpc>
                              <a:spcPct val="10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  <a:defRPr/>
                          </a:pPr>
                          <a:r>
                            <a:rPr lang="en-GB" sz="1600" dirty="0" smtClean="0"/>
                            <a:t>7.94</a:t>
                          </a:r>
                        </a:p>
                        <a:p>
                          <a:pPr algn="ctr"/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626341" t="-452632" b="-113684"/>
                          </a:stretch>
                        </a:blipFill>
                      </a:tcPr>
                    </a:tc>
                  </a:tr>
                  <a:tr h="659996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292" t="-486111" r="-33508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---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 rotWithShape="1">
                          <a:blip r:embed="rId4"/>
                          <a:stretch>
                            <a:fillRect l="-320093" t="-486111" r="-275701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---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115</a:t>
                          </a:r>
                          <a:endParaRPr lang="en-GB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 algn="ctr"/>
                          <a:r>
                            <a:rPr lang="en-GB" sz="1600" dirty="0" smtClean="0"/>
                            <a:t>110</a:t>
                          </a:r>
                          <a:endParaRPr lang="en-GB" sz="1600" dirty="0"/>
                        </a:p>
                      </a:txBody>
                      <a:tcPr/>
                    </a:tc>
                  </a:tr>
                </a:tbl>
              </a:graphicData>
            </a:graphic>
          </p:graphicFrame>
        </mc:Fallback>
      </mc:AlternateContent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4</a:t>
            </a:fld>
            <a:endParaRPr lang="en-GB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2123728" y="1167135"/>
            <a:ext cx="4536504" cy="46166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 err="1" smtClean="0"/>
              <a:t>Pb-Pb</a:t>
            </a:r>
            <a:endParaRPr lang="en-GB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6732240" y="1196752"/>
            <a:ext cx="2339752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2400" dirty="0"/>
              <a:t>p</a:t>
            </a:r>
            <a:r>
              <a:rPr lang="en-GB" sz="2400" dirty="0" smtClean="0"/>
              <a:t>-</a:t>
            </a:r>
            <a:r>
              <a:rPr lang="en-GB" sz="2400" dirty="0" err="1" smtClean="0"/>
              <a:t>Pb</a:t>
            </a:r>
            <a:endParaRPr lang="en-GB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548680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“p-</a:t>
            </a:r>
            <a:r>
              <a:rPr lang="en-GB" dirty="0" err="1" smtClean="0"/>
              <a:t>Pb</a:t>
            </a:r>
            <a:r>
              <a:rPr lang="en-GB" dirty="0" smtClean="0"/>
              <a:t> not part of baseline”</a:t>
            </a:r>
            <a:endParaRPr lang="en-GB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1524135"/>
              </p:ext>
            </p:extLst>
          </p:nvPr>
        </p:nvGraphicFramePr>
        <p:xfrm>
          <a:off x="3498850" y="5945212"/>
          <a:ext cx="27051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243" name="Equation" r:id="rId5" imgW="2705040" imgH="291960" progId="Equation.DSMT4">
                  <p:embed/>
                </p:oleObj>
              </mc:Choice>
              <mc:Fallback>
                <p:oleObj name="Equation" r:id="rId5" imgW="2705040" imgH="2919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8850" y="5945212"/>
                        <a:ext cx="2705100" cy="292100"/>
                      </a:xfrm>
                      <a:prstGeom prst="rect">
                        <a:avLst/>
                      </a:prstGeom>
                      <a:ln w="28575"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1" name="Straight Arrow Connector 10"/>
          <p:cNvCxnSpPr/>
          <p:nvPr/>
        </p:nvCxnSpPr>
        <p:spPr>
          <a:xfrm flipV="1">
            <a:off x="4788024" y="5157192"/>
            <a:ext cx="0" cy="79208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04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Main losses in DS are due to luminosity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40</a:t>
            </a:fld>
            <a:endParaRPr lang="en-GB"/>
          </a:p>
        </p:txBody>
      </p:sp>
      <p:pic>
        <p:nvPicPr>
          <p:cNvPr id="44034" name="Picture 2" descr="G:\Projects\ILHC\MS\BFPP-basics-example\Plots\Correlation_BLMvsLumi_ALICE_Fill23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814760"/>
            <a:ext cx="3871764" cy="276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036" name="Picture 4" descr="G:\Projects\ILHC\MS\BFPP-basics-example\Plots\Correlation_BLMvsLumi_ATLAS_VdM_Fill233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692696"/>
            <a:ext cx="3848548" cy="2679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436096" y="3372248"/>
            <a:ext cx="2551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From van der Meer scans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1043608" y="337224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Regular physics fill</a:t>
            </a:r>
            <a:endParaRPr lang="en-GB" dirty="0"/>
          </a:p>
        </p:txBody>
      </p:sp>
      <p:pic>
        <p:nvPicPr>
          <p:cNvPr id="44037" name="Picture 5" descr="G:\Projects\ILHC\MS\BFPP-basics-example\Plots\Fill2337_VdM_Correlation_LN_BLMR7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5591" y="3743287"/>
            <a:ext cx="5878487" cy="2961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6287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HL-LHC Performance Goals for Pb-Pb collisions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41</a:t>
            </a:fld>
            <a:endParaRPr lang="en-GB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014686"/>
              </p:ext>
            </p:extLst>
          </p:nvPr>
        </p:nvGraphicFramePr>
        <p:xfrm>
          <a:off x="1331913" y="1340768"/>
          <a:ext cx="6578600" cy="3327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55" name="Equation" r:id="rId4" imgW="6578280" imgH="3327120" progId="Equation.DSMT4">
                  <p:embed/>
                </p:oleObj>
              </mc:Choice>
              <mc:Fallback>
                <p:oleObj name="Equation" r:id="rId4" imgW="6578280" imgH="33271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331913" y="1340768"/>
                        <a:ext cx="6578600" cy="3327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23528" y="764704"/>
            <a:ext cx="698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With upgrade of Pb injectors, </a:t>
            </a:r>
            <a:r>
              <a:rPr lang="en-GB" dirty="0" err="1" smtClean="0"/>
              <a:t>etc</a:t>
            </a:r>
            <a:r>
              <a:rPr lang="en-GB" dirty="0" smtClean="0"/>
              <a:t>,  indicative parameter goals: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539552" y="4869160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ATLAS and CMS also taking luminosity (high burn-off). </a:t>
            </a:r>
          </a:p>
          <a:p>
            <a:r>
              <a:rPr lang="en-US" dirty="0" err="1" smtClean="0"/>
              <a:t>Levelling</a:t>
            </a:r>
            <a:r>
              <a:rPr lang="en-US" dirty="0" smtClean="0"/>
              <a:t> strategies may reduce peak luminosity but we must aim for high intensity.</a:t>
            </a:r>
            <a:endParaRPr lang="en-GB" dirty="0" smtClean="0"/>
          </a:p>
          <a:p>
            <a:r>
              <a:rPr lang="en-GB" dirty="0" smtClean="0"/>
              <a:t>Comparison data:  p-Pb runs at high luminosity may become comparable to </a:t>
            </a:r>
            <a:r>
              <a:rPr lang="en-GB" dirty="0" err="1" smtClean="0"/>
              <a:t>Pb-Pb</a:t>
            </a:r>
            <a:r>
              <a:rPr lang="en-GB" dirty="0" smtClean="0"/>
              <a:t> (on one side of IP).</a:t>
            </a:r>
          </a:p>
        </p:txBody>
      </p:sp>
    </p:spTree>
    <p:extLst>
      <p:ext uri="{BB962C8B-B14F-4D97-AF65-F5344CB8AC3E}">
        <p14:creationId xmlns:p14="http://schemas.microsoft.com/office/powerpoint/2010/main" val="245671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Power density in superconducting cable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42</a:t>
            </a:fld>
            <a:endParaRPr lang="en-GB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51" y="915616"/>
            <a:ext cx="4623918" cy="51776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889508"/>
              </p:ext>
            </p:extLst>
          </p:nvPr>
        </p:nvGraphicFramePr>
        <p:xfrm>
          <a:off x="4708823" y="1915973"/>
          <a:ext cx="4381500" cy="370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7179" name="Equation" r:id="rId4" imgW="4381200" imgH="3708360" progId="Equation.DSMT4">
                  <p:embed/>
                </p:oleObj>
              </mc:Choice>
              <mc:Fallback>
                <p:oleObj name="Equation" r:id="rId4" imgW="4381200" imgH="370836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708823" y="1915973"/>
                        <a:ext cx="4381500" cy="3708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504" y="549821"/>
            <a:ext cx="4464496" cy="1295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059832" y="836712"/>
            <a:ext cx="129614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FLUKA shower simulation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3995936" y="1298377"/>
            <a:ext cx="1077628" cy="258415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5004048" y="5877272"/>
            <a:ext cx="35283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Nevertheless, expect to quench MB and possibly MQ!</a:t>
            </a:r>
            <a:endParaRPr lang="en-GB" dirty="0"/>
          </a:p>
        </p:txBody>
      </p:sp>
      <p:sp>
        <p:nvSpPr>
          <p:cNvPr id="10" name="TextBox 9"/>
          <p:cNvSpPr txBox="1"/>
          <p:nvPr/>
        </p:nvSpPr>
        <p:spPr>
          <a:xfrm>
            <a:off x="7884368" y="3284984"/>
            <a:ext cx="10801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>
                <a:solidFill>
                  <a:srgbClr val="0070C0"/>
                </a:solidFill>
              </a:rPr>
              <a:t>See other talks!</a:t>
            </a:r>
            <a:endParaRPr lang="en-GB" i="1" dirty="0">
              <a:solidFill>
                <a:srgbClr val="0070C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51520" y="6093296"/>
            <a:ext cx="4427984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2060"/>
                </a:solidFill>
              </a:rPr>
              <a:t>Newer FLUKA studies – see talk by A. Lechner</a:t>
            </a:r>
            <a:endParaRPr lang="en-GB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018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Radiation damage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43</a:t>
            </a:fld>
            <a:endParaRPr lang="en-GB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310911"/>
              </p:ext>
            </p:extLst>
          </p:nvPr>
        </p:nvGraphicFramePr>
        <p:xfrm>
          <a:off x="412510" y="618456"/>
          <a:ext cx="8196644" cy="48987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205" name="Equation" r:id="rId3" imgW="6502320" imgH="3886200" progId="Equation.DSMT4">
                  <p:embed/>
                </p:oleObj>
              </mc:Choice>
              <mc:Fallback>
                <p:oleObj name="Equation" r:id="rId3" imgW="6502320" imgH="3886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2510" y="618456"/>
                        <a:ext cx="8196644" cy="48987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4211960" y="5125834"/>
            <a:ext cx="324036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Discussion on nuclide </a:t>
            </a:r>
            <a:r>
              <a:rPr lang="en-GB" dirty="0" err="1" smtClean="0"/>
              <a:t>fluences</a:t>
            </a:r>
            <a:r>
              <a:rPr lang="en-GB" dirty="0" smtClean="0"/>
              <a:t> in coils following talk by Paolo </a:t>
            </a:r>
            <a:r>
              <a:rPr lang="en-GB" dirty="0" err="1" smtClean="0"/>
              <a:t>Fessia</a:t>
            </a:r>
            <a:r>
              <a:rPr lang="en-GB" dirty="0"/>
              <a:t> </a:t>
            </a:r>
            <a:r>
              <a:rPr lang="en-GB" dirty="0" smtClean="0"/>
              <a:t>– to be confirmed.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61968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758407" y="1412776"/>
            <a:ext cx="7620000" cy="4638675"/>
            <a:chOff x="758407" y="1742653"/>
            <a:chExt cx="7620000" cy="4638675"/>
          </a:xfrm>
        </p:grpSpPr>
        <p:pic>
          <p:nvPicPr>
            <p:cNvPr id="1026" name="Picture 2" descr="G:\Workspaces\m\mschauma\DS_Collimators\Plots\DSCollimatorBeamLine_DS_IP2R.pn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8407" y="1742653"/>
              <a:ext cx="7620000" cy="463867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7"/>
            <p:cNvSpPr txBox="1"/>
            <p:nvPr/>
          </p:nvSpPr>
          <p:spPr>
            <a:xfrm>
              <a:off x="3574783" y="3645024"/>
              <a:ext cx="200728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/>
                <a:t>Modified Sequence</a:t>
              </a:r>
              <a:endParaRPr lang="en-GB" dirty="0"/>
            </a:p>
          </p:txBody>
        </p:sp>
      </p:grpSp>
      <p:pic>
        <p:nvPicPr>
          <p:cNvPr id="1027" name="Picture 3" descr="G:\Workspaces\m\mschauma\DS_Collimators\Plots\NominalBeamLine_DS_IP2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570"/>
          <a:stretch/>
        </p:blipFill>
        <p:spPr bwMode="auto">
          <a:xfrm>
            <a:off x="768424" y="692696"/>
            <a:ext cx="7620000" cy="2478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DS collimator installation in IR2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44</a:t>
            </a:fld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3572831" y="692696"/>
            <a:ext cx="20072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Nominal Beam Line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5364088" y="1052736"/>
            <a:ext cx="216024" cy="1862916"/>
          </a:xfrm>
          <a:prstGeom prst="rect">
            <a:avLst/>
          </a:prstGeom>
          <a:solidFill>
            <a:srgbClr val="FF0000">
              <a:alpha val="36078"/>
            </a:srgb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Rectangle 9"/>
          <p:cNvSpPr/>
          <p:nvPr/>
        </p:nvSpPr>
        <p:spPr>
          <a:xfrm>
            <a:off x="5312176" y="3654316"/>
            <a:ext cx="289984" cy="2150948"/>
          </a:xfrm>
          <a:prstGeom prst="rect">
            <a:avLst/>
          </a:prstGeom>
          <a:solidFill>
            <a:srgbClr val="92D050">
              <a:alpha val="32941"/>
            </a:srgbClr>
          </a:solidFill>
          <a:ln w="95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27" name="Group 26"/>
          <p:cNvGrpSpPr/>
          <p:nvPr/>
        </p:nvGrpSpPr>
        <p:grpSpPr>
          <a:xfrm>
            <a:off x="4660511" y="5229200"/>
            <a:ext cx="1639681" cy="1556792"/>
            <a:chOff x="4660511" y="5229200"/>
            <a:chExt cx="1639681" cy="1556792"/>
          </a:xfrm>
        </p:grpSpPr>
        <p:grpSp>
          <p:nvGrpSpPr>
            <p:cNvPr id="23" name="Group 22"/>
            <p:cNvGrpSpPr/>
            <p:nvPr/>
          </p:nvGrpSpPr>
          <p:grpSpPr>
            <a:xfrm>
              <a:off x="4660511" y="6093296"/>
              <a:ext cx="1639681" cy="692696"/>
              <a:chOff x="4660511" y="6093296"/>
              <a:chExt cx="1639681" cy="692696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4767928" y="6237312"/>
                <a:ext cx="1440160" cy="468052"/>
                <a:chOff x="7308304" y="584684"/>
                <a:chExt cx="1440160" cy="468052"/>
              </a:xfrm>
            </p:grpSpPr>
            <p:sp>
              <p:nvSpPr>
                <p:cNvPr id="11" name="Rectangle 10"/>
                <p:cNvSpPr/>
                <p:nvPr/>
              </p:nvSpPr>
              <p:spPr>
                <a:xfrm>
                  <a:off x="7308304" y="692696"/>
                  <a:ext cx="576064" cy="216024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8172400" y="692696"/>
                  <a:ext cx="576064" cy="216024"/>
                </a:xfrm>
                <a:prstGeom prst="rect">
                  <a:avLst/>
                </a:prstGeom>
                <a:solidFill>
                  <a:schemeClr val="accent6"/>
                </a:solidFill>
                <a:ln w="19050">
                  <a:solidFill>
                    <a:srgbClr val="0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cxnSp>
              <p:nvCxnSpPr>
                <p:cNvPr id="13" name="Straight Connector 12"/>
                <p:cNvCxnSpPr/>
                <p:nvPr/>
              </p:nvCxnSpPr>
              <p:spPr>
                <a:xfrm>
                  <a:off x="8028384" y="584684"/>
                  <a:ext cx="0" cy="180020"/>
                </a:xfrm>
                <a:prstGeom prst="line">
                  <a:avLst/>
                </a:prstGeom>
                <a:ln w="762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/>
                <p:cNvCxnSpPr/>
                <p:nvPr/>
              </p:nvCxnSpPr>
              <p:spPr>
                <a:xfrm>
                  <a:off x="8028384" y="872716"/>
                  <a:ext cx="0" cy="180020"/>
                </a:xfrm>
                <a:prstGeom prst="line">
                  <a:avLst/>
                </a:prstGeom>
                <a:ln w="76200">
                  <a:solidFill>
                    <a:srgbClr val="FF990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2" name="Rectangle 21"/>
              <p:cNvSpPr/>
              <p:nvPr/>
            </p:nvSpPr>
            <p:spPr>
              <a:xfrm>
                <a:off x="4660511" y="6093296"/>
                <a:ext cx="1639681" cy="692696"/>
              </a:xfrm>
              <a:prstGeom prst="rect">
                <a:avLst/>
              </a:prstGeom>
              <a:noFill/>
              <a:ln w="12700">
                <a:solidFill>
                  <a:srgbClr val="0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5" name="Straight Connector 24"/>
            <p:cNvCxnSpPr/>
            <p:nvPr/>
          </p:nvCxnSpPr>
          <p:spPr>
            <a:xfrm flipH="1">
              <a:off x="4660511" y="5229200"/>
              <a:ext cx="683481" cy="86409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5602161" y="5229200"/>
              <a:ext cx="698031" cy="864096"/>
            </a:xfrm>
            <a:prstGeom prst="line">
              <a:avLst/>
            </a:prstGeom>
            <a:ln w="12700">
              <a:solidFill>
                <a:srgbClr val="0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TextBox 28"/>
          <p:cNvSpPr txBox="1"/>
          <p:nvPr/>
        </p:nvSpPr>
        <p:spPr>
          <a:xfrm>
            <a:off x="611560" y="3171131"/>
            <a:ext cx="57579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/>
              <a:t>IP2</a:t>
            </a:r>
            <a:endParaRPr lang="en-GB" sz="2400" dirty="0"/>
          </a:p>
        </p:txBody>
      </p:sp>
      <p:sp>
        <p:nvSpPr>
          <p:cNvPr id="30" name="TextBox 29"/>
          <p:cNvSpPr txBox="1"/>
          <p:nvPr/>
        </p:nvSpPr>
        <p:spPr>
          <a:xfrm>
            <a:off x="5750078" y="515880"/>
            <a:ext cx="34163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FF0000"/>
                </a:solidFill>
              </a:rPr>
              <a:t>Magnet to be replaced </a:t>
            </a:r>
            <a:r>
              <a:rPr lang="en-GB" b="1" dirty="0" smtClean="0">
                <a:solidFill>
                  <a:srgbClr val="FF0000"/>
                </a:solidFill>
              </a:rPr>
              <a:t>MB.A10R2</a:t>
            </a:r>
            <a:endParaRPr lang="en-GB" b="1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899459" y="6093296"/>
                <a:ext cx="299953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b="1" dirty="0" smtClean="0">
                    <a:solidFill>
                      <a:srgbClr val="179923"/>
                    </a:solidFill>
                  </a:rPr>
                  <a:t>2 </a:t>
                </a:r>
                <a14:m>
                  <m:oMath xmlns:m="http://schemas.openxmlformats.org/officeDocument/2006/math">
                    <m:r>
                      <a:rPr lang="en-GB" b="1" i="1" smtClean="0">
                        <a:solidFill>
                          <a:srgbClr val="179923"/>
                        </a:solidFill>
                        <a:latin typeface="Cambria Math"/>
                        <a:ea typeface="Cambria Math"/>
                      </a:rPr>
                      <m:t>× </m:t>
                    </m:r>
                  </m:oMath>
                </a14:m>
                <a:r>
                  <a:rPr lang="en-GB" b="1" dirty="0" smtClean="0">
                    <a:solidFill>
                      <a:srgbClr val="179923"/>
                    </a:solidFill>
                  </a:rPr>
                  <a:t>11T dipole with L = 5.3m</a:t>
                </a:r>
              </a:p>
              <a:p>
                <a:r>
                  <a:rPr lang="en-GB" b="1" dirty="0" smtClean="0">
                    <a:solidFill>
                      <a:srgbClr val="179923"/>
                    </a:solidFill>
                  </a:rPr>
                  <a:t>Collimator jaw with L = 1m</a:t>
                </a:r>
                <a:endParaRPr lang="en-GB" b="1" dirty="0">
                  <a:solidFill>
                    <a:srgbClr val="179923"/>
                  </a:solidFill>
                </a:endParaRPr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459" y="6093296"/>
                <a:ext cx="2999539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829" t="-4717" b="-14151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9570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30" grpId="0"/>
      <p:bldP spid="3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ATLAS and CMS 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ATLAS and CMS also take high-luminosity </a:t>
            </a:r>
            <a:r>
              <a:rPr lang="en-GB" dirty="0" err="1" smtClean="0"/>
              <a:t>Pb-Pb</a:t>
            </a:r>
            <a:r>
              <a:rPr lang="en-GB" dirty="0" smtClean="0"/>
              <a:t> </a:t>
            </a:r>
          </a:p>
          <a:p>
            <a:r>
              <a:rPr lang="en-GB" dirty="0" smtClean="0"/>
              <a:t>The same problem of BFPP losses exists in the DSs around IP1 and IP5</a:t>
            </a:r>
          </a:p>
          <a:p>
            <a:pPr lvl="1"/>
            <a:r>
              <a:rPr lang="en-GB" dirty="0" smtClean="0"/>
              <a:t>Details of loss locations somewhat different </a:t>
            </a:r>
          </a:p>
          <a:p>
            <a:pPr lvl="1"/>
            <a:r>
              <a:rPr lang="en-GB" dirty="0" smtClean="0"/>
              <a:t>Highest BLM signals from BFPP in 2011 were right of IP5</a:t>
            </a:r>
          </a:p>
          <a:p>
            <a:pPr lvl="1"/>
            <a:r>
              <a:rPr lang="en-GB" dirty="0" smtClean="0"/>
              <a:t>We have some scope for mitigation using the orbit bump method tested in 2011 (will be made operational for Run 2 anyway)  - </a:t>
            </a:r>
            <a:r>
              <a:rPr lang="en-GB" b="1" dirty="0" smtClean="0">
                <a:solidFill>
                  <a:srgbClr val="FF0000"/>
                </a:solidFill>
              </a:rPr>
              <a:t>backup slides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4516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ln w="57150">
            <a:noFill/>
          </a:ln>
        </p:spPr>
        <p:txBody>
          <a:bodyPr>
            <a:normAutofit fontScale="90000"/>
          </a:bodyPr>
          <a:lstStyle/>
          <a:p>
            <a:r>
              <a:rPr lang="en-GB" dirty="0"/>
              <a:t>DS Collimator locations around </a:t>
            </a:r>
            <a:r>
              <a:rPr lang="en-GB" dirty="0" smtClean="0"/>
              <a:t>ATLAS or CMS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46</a:t>
            </a:fld>
            <a:endParaRPr lang="en-GB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823913"/>
            <a:ext cx="8153400" cy="5210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Straight Connector 7"/>
          <p:cNvCxnSpPr/>
          <p:nvPr/>
        </p:nvCxnSpPr>
        <p:spPr>
          <a:xfrm>
            <a:off x="5436096" y="2213248"/>
            <a:ext cx="0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5940152" y="1916832"/>
            <a:ext cx="0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5292080" y="2365648"/>
            <a:ext cx="0" cy="792088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79512" y="6034088"/>
            <a:ext cx="56073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Different from IR2 but various locations would be effective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27309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Steady-state losses during </a:t>
            </a:r>
            <a:r>
              <a:rPr lang="en-US" dirty="0" err="1" smtClean="0"/>
              <a:t>Pb-Pb</a:t>
            </a:r>
            <a:r>
              <a:rPr lang="en-US" dirty="0" smtClean="0"/>
              <a:t> Collisions in 2011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HL-LHC workshop, Daresbury, 14/11/2013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47</a:t>
            </a:fld>
            <a:endParaRPr lang="en-GB"/>
          </a:p>
        </p:txBody>
      </p:sp>
      <p:pic>
        <p:nvPicPr>
          <p:cNvPr id="24577" name="Picture 1" descr="https://ab-dep-op-elogbook.web.cern.ch/ab-dep-op-elogbook/elogbook/secure/attach.php?attachId=1214925&amp;type=png&amp;fname=20111115182658.png"/>
          <p:cNvPicPr>
            <a:picLocks noChangeAspect="1" noChangeArrowheads="1"/>
          </p:cNvPicPr>
          <p:nvPr/>
        </p:nvPicPr>
        <p:blipFill>
          <a:blip r:embed="rId2" cstate="print"/>
          <a:srcRect t="32146" b="23949"/>
          <a:stretch>
            <a:fillRect/>
          </a:stretch>
        </p:blipFill>
        <p:spPr bwMode="auto">
          <a:xfrm>
            <a:off x="179512" y="2636912"/>
            <a:ext cx="8753304" cy="3168424"/>
          </a:xfrm>
          <a:prstGeom prst="rect">
            <a:avLst/>
          </a:prstGeom>
          <a:noFill/>
        </p:spPr>
      </p:pic>
      <p:grpSp>
        <p:nvGrpSpPr>
          <p:cNvPr id="29" name="Group 28"/>
          <p:cNvGrpSpPr/>
          <p:nvPr/>
        </p:nvGrpSpPr>
        <p:grpSpPr>
          <a:xfrm>
            <a:off x="179512" y="755412"/>
            <a:ext cx="8784976" cy="2961620"/>
            <a:chOff x="179512" y="755412"/>
            <a:chExt cx="8784976" cy="2961620"/>
          </a:xfrm>
        </p:grpSpPr>
        <p:sp>
          <p:nvSpPr>
            <p:cNvPr id="8" name="TextBox 7"/>
            <p:cNvSpPr txBox="1"/>
            <p:nvPr/>
          </p:nvSpPr>
          <p:spPr>
            <a:xfrm>
              <a:off x="179512" y="755412"/>
              <a:ext cx="8784976" cy="369332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Bound-free pair production secondary beams from IPs</a:t>
              </a:r>
              <a:endParaRPr lang="en-GB" dirty="0"/>
            </a:p>
          </p:txBody>
        </p:sp>
        <p:cxnSp>
          <p:nvCxnSpPr>
            <p:cNvPr id="10" name="Straight Arrow Connector 9"/>
            <p:cNvCxnSpPr/>
            <p:nvPr/>
          </p:nvCxnSpPr>
          <p:spPr bwMode="auto">
            <a:xfrm>
              <a:off x="827584" y="1124744"/>
              <a:ext cx="0" cy="21602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2" name="Straight Arrow Connector 11"/>
            <p:cNvCxnSpPr/>
            <p:nvPr/>
          </p:nvCxnSpPr>
          <p:spPr bwMode="auto">
            <a:xfrm>
              <a:off x="1588608" y="1124744"/>
              <a:ext cx="0" cy="2376264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1935000" y="1124744"/>
              <a:ext cx="0" cy="21602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4" name="Straight Arrow Connector 13"/>
            <p:cNvCxnSpPr/>
            <p:nvPr/>
          </p:nvCxnSpPr>
          <p:spPr bwMode="auto">
            <a:xfrm>
              <a:off x="4499992" y="1124744"/>
              <a:ext cx="0" cy="216024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5" name="Straight Arrow Connector 14"/>
            <p:cNvCxnSpPr/>
            <p:nvPr/>
          </p:nvCxnSpPr>
          <p:spPr bwMode="auto">
            <a:xfrm>
              <a:off x="4860032" y="1124744"/>
              <a:ext cx="0" cy="1800200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16" name="Straight Arrow Connector 15"/>
            <p:cNvCxnSpPr/>
            <p:nvPr/>
          </p:nvCxnSpPr>
          <p:spPr bwMode="auto">
            <a:xfrm>
              <a:off x="8604448" y="1052736"/>
              <a:ext cx="0" cy="2664296"/>
            </a:xfrm>
            <a:prstGeom prst="straightConnector1">
              <a:avLst/>
            </a:prstGeom>
            <a:solidFill>
              <a:schemeClr val="accent1"/>
            </a:solidFill>
            <a:ln w="28575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grpSp>
        <p:nvGrpSpPr>
          <p:cNvPr id="45" name="Group 44"/>
          <p:cNvGrpSpPr/>
          <p:nvPr/>
        </p:nvGrpSpPr>
        <p:grpSpPr>
          <a:xfrm>
            <a:off x="179512" y="1228690"/>
            <a:ext cx="8784976" cy="2560350"/>
            <a:chOff x="179512" y="1228690"/>
            <a:chExt cx="8784976" cy="2560350"/>
          </a:xfrm>
        </p:grpSpPr>
        <p:grpSp>
          <p:nvGrpSpPr>
            <p:cNvPr id="44" name="Group 43"/>
            <p:cNvGrpSpPr/>
            <p:nvPr/>
          </p:nvGrpSpPr>
          <p:grpSpPr>
            <a:xfrm>
              <a:off x="179512" y="1228690"/>
              <a:ext cx="8784976" cy="2560350"/>
              <a:chOff x="179512" y="1228690"/>
              <a:chExt cx="8784976" cy="2560350"/>
            </a:xfrm>
          </p:grpSpPr>
          <p:sp>
            <p:nvSpPr>
              <p:cNvPr id="35" name="TextBox 34"/>
              <p:cNvSpPr txBox="1"/>
              <p:nvPr/>
            </p:nvSpPr>
            <p:spPr>
              <a:xfrm>
                <a:off x="179512" y="1228690"/>
                <a:ext cx="8784976" cy="369332"/>
              </a:xfrm>
              <a:prstGeom prst="rect">
                <a:avLst/>
              </a:prstGeom>
              <a:solidFill>
                <a:schemeClr val="bg1"/>
              </a:solidFill>
              <a:ln w="28575" cap="flat" cmpd="sng" algn="ctr">
                <a:solidFill>
                  <a:srgbClr val="168423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800" dirty="0" smtClean="0">
                    <a:solidFill>
                      <a:srgbClr val="168423"/>
                    </a:solidFill>
                  </a:rPr>
                  <a:t>IBS &amp; Electromagnetic dissociation at IPs, taken up by momentum collimators</a:t>
                </a:r>
                <a:endParaRPr lang="en-GB" sz="1800" dirty="0">
                  <a:solidFill>
                    <a:srgbClr val="168423"/>
                  </a:solidFill>
                </a:endParaRPr>
              </a:p>
            </p:txBody>
          </p:sp>
          <p:cxnSp>
            <p:nvCxnSpPr>
              <p:cNvPr id="37" name="Straight Arrow Connector 36"/>
              <p:cNvCxnSpPr/>
              <p:nvPr/>
            </p:nvCxnSpPr>
            <p:spPr bwMode="auto">
              <a:xfrm>
                <a:off x="2915816" y="1628800"/>
                <a:ext cx="0" cy="216024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168423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8" name="Straight Arrow Connector 37"/>
              <p:cNvCxnSpPr/>
              <p:nvPr/>
            </p:nvCxnSpPr>
            <p:spPr bwMode="auto">
              <a:xfrm>
                <a:off x="2699792" y="1628800"/>
                <a:ext cx="0" cy="2160240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168423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  <p:cxnSp>
            <p:nvCxnSpPr>
              <p:cNvPr id="39" name="Straight Arrow Connector 38"/>
              <p:cNvCxnSpPr/>
              <p:nvPr/>
            </p:nvCxnSpPr>
            <p:spPr bwMode="auto">
              <a:xfrm>
                <a:off x="5580112" y="1628800"/>
                <a:ext cx="0" cy="1656184"/>
              </a:xfrm>
              <a:prstGeom prst="straightConnector1">
                <a:avLst/>
              </a:prstGeom>
              <a:solidFill>
                <a:schemeClr val="accent1"/>
              </a:solidFill>
              <a:ln w="28575" cap="flat" cmpd="sng" algn="ctr">
                <a:solidFill>
                  <a:srgbClr val="168423"/>
                </a:solidFill>
                <a:prstDash val="solid"/>
                <a:round/>
                <a:headEnd type="none" w="med" len="med"/>
                <a:tailEnd type="triangle"/>
              </a:ln>
              <a:effectLst/>
            </p:spPr>
          </p:cxnSp>
        </p:grpSp>
        <p:sp>
          <p:nvSpPr>
            <p:cNvPr id="42" name="TextBox 41"/>
            <p:cNvSpPr txBox="1"/>
            <p:nvPr/>
          </p:nvSpPr>
          <p:spPr>
            <a:xfrm>
              <a:off x="5364088" y="2492896"/>
              <a:ext cx="432048" cy="400110"/>
            </a:xfrm>
            <a:prstGeom prst="rect">
              <a:avLst/>
            </a:prstGeom>
            <a:solidFill>
              <a:srgbClr val="168423"/>
            </a:solidFill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bg1"/>
                  </a:solidFill>
                </a:rPr>
                <a:t>??</a:t>
              </a:r>
              <a:endParaRPr lang="en-GB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9512" y="1804754"/>
            <a:ext cx="8784976" cy="2560350"/>
            <a:chOff x="179512" y="1156682"/>
            <a:chExt cx="8784976" cy="2560350"/>
          </a:xfrm>
          <a:solidFill>
            <a:schemeClr val="bg1"/>
          </a:solidFill>
        </p:grpSpPr>
        <p:cxnSp>
          <p:nvCxnSpPr>
            <p:cNvPr id="11" name="Straight Arrow Connector 10"/>
            <p:cNvCxnSpPr/>
            <p:nvPr/>
          </p:nvCxnSpPr>
          <p:spPr bwMode="auto">
            <a:xfrm>
              <a:off x="6516216" y="1556792"/>
              <a:ext cx="0" cy="2160240"/>
            </a:xfrm>
            <a:prstGeom prst="straightConnector1">
              <a:avLst/>
            </a:prstGeom>
            <a:grpFill/>
            <a:ln w="28575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27" name="TextBox 26"/>
            <p:cNvSpPr txBox="1"/>
            <p:nvPr/>
          </p:nvSpPr>
          <p:spPr>
            <a:xfrm>
              <a:off x="179512" y="1156682"/>
              <a:ext cx="8784976" cy="400110"/>
            </a:xfrm>
            <a:prstGeom prst="rect">
              <a:avLst/>
            </a:prstGeom>
            <a:grpFill/>
            <a:ln w="28575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solidFill>
                    <a:schemeClr val="tx1">
                      <a:lumMod val="75000"/>
                    </a:schemeClr>
                  </a:solidFill>
                </a:rPr>
                <a:t>Losses from collimation inefficiency, nuclear processes in primary collimators</a:t>
              </a:r>
              <a:endParaRPr lang="en-GB" dirty="0">
                <a:solidFill>
                  <a:schemeClr val="tx1">
                    <a:lumMod val="75000"/>
                  </a:schemeClr>
                </a:solidFill>
              </a:endParaRPr>
            </a:p>
          </p:txBody>
        </p:sp>
        <p:cxnSp>
          <p:nvCxnSpPr>
            <p:cNvPr id="28" name="Straight Arrow Connector 27"/>
            <p:cNvCxnSpPr/>
            <p:nvPr/>
          </p:nvCxnSpPr>
          <p:spPr bwMode="auto">
            <a:xfrm>
              <a:off x="6804248" y="1556792"/>
              <a:ext cx="0" cy="2160240"/>
            </a:xfrm>
            <a:prstGeom prst="straightConnector1">
              <a:avLst/>
            </a:prstGeom>
            <a:grpFill/>
            <a:ln w="28575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0" name="Straight Arrow Connector 29"/>
            <p:cNvCxnSpPr/>
            <p:nvPr/>
          </p:nvCxnSpPr>
          <p:spPr bwMode="auto">
            <a:xfrm>
              <a:off x="2915816" y="1556792"/>
              <a:ext cx="0" cy="2160240"/>
            </a:xfrm>
            <a:prstGeom prst="straightConnector1">
              <a:avLst/>
            </a:prstGeom>
            <a:grpFill/>
            <a:ln w="28575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31" name="Straight Arrow Connector 30"/>
            <p:cNvCxnSpPr/>
            <p:nvPr/>
          </p:nvCxnSpPr>
          <p:spPr bwMode="auto">
            <a:xfrm>
              <a:off x="2699792" y="1556792"/>
              <a:ext cx="0" cy="2160240"/>
            </a:xfrm>
            <a:prstGeom prst="straightConnector1">
              <a:avLst/>
            </a:prstGeom>
            <a:grpFill/>
            <a:ln w="28575" cap="flat" cmpd="sng" algn="ctr">
              <a:solidFill>
                <a:schemeClr val="tx1">
                  <a:lumMod val="75000"/>
                </a:schemeClr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</p:spTree>
    <p:extLst>
      <p:ext uri="{BB962C8B-B14F-4D97-AF65-F5344CB8AC3E}">
        <p14:creationId xmlns:p14="http://schemas.microsoft.com/office/powerpoint/2010/main" val="3584246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Collimation Inefficiency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Discussed extensively in the past</a:t>
            </a:r>
          </a:p>
          <a:p>
            <a:r>
              <a:rPr lang="en-GB" dirty="0" smtClean="0"/>
              <a:t>Mainly a limit on total intensity</a:t>
            </a:r>
          </a:p>
          <a:p>
            <a:pPr lvl="1"/>
            <a:r>
              <a:rPr lang="en-GB" dirty="0" smtClean="0"/>
              <a:t>Some situations (Pb beam sizes larger than p, putting beams into collision, off-momentum p-Pb orbits more critical) </a:t>
            </a:r>
          </a:p>
          <a:p>
            <a:pPr lvl="1"/>
            <a:r>
              <a:rPr lang="en-GB" dirty="0" smtClean="0"/>
              <a:t>Mitigation – some success with bump strategy –</a:t>
            </a:r>
            <a:r>
              <a:rPr lang="en-GB" i="1" dirty="0" smtClean="0"/>
              <a:t> backup slides</a:t>
            </a:r>
          </a:p>
          <a:p>
            <a:pPr lvl="1"/>
            <a:r>
              <a:rPr lang="en-GB" dirty="0" smtClean="0"/>
              <a:t>New simulation activity starting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48</a:t>
            </a:fld>
            <a:endParaRPr lang="en-GB"/>
          </a:p>
        </p:txBody>
      </p:sp>
      <p:pic>
        <p:nvPicPr>
          <p:cNvPr id="6" name="Picture 5" descr="b1spectr_aperttrick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03848" y="3604592"/>
            <a:ext cx="5231219" cy="3352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352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7064986" cy="640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7020272" y="925557"/>
            <a:ext cx="1872208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800 MHz RF system provides useful gain in luminosity</a:t>
            </a:r>
            <a:r>
              <a:rPr lang="en-US" sz="2800" dirty="0" smtClean="0"/>
              <a:t>. </a:t>
            </a:r>
            <a:endParaRPr lang="en-US" sz="28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Higher harmonic (800 MHz) RF </a:t>
            </a:r>
            <a:r>
              <a:rPr lang="en-GB" dirty="0" smtClean="0"/>
              <a:t>system, </a:t>
            </a:r>
            <a:r>
              <a:rPr lang="en-GB" dirty="0" err="1" smtClean="0"/>
              <a:t>Pb-Pb</a:t>
            </a:r>
            <a:r>
              <a:rPr lang="en-GB" dirty="0" smtClean="0"/>
              <a:t> 7 </a:t>
            </a:r>
            <a:r>
              <a:rPr lang="en-GB" i="1" dirty="0" smtClean="0"/>
              <a:t>Z </a:t>
            </a:r>
            <a:r>
              <a:rPr lang="en-GB" dirty="0" err="1" smtClean="0"/>
              <a:t>TeV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7020272" y="3573016"/>
            <a:ext cx="1872208" cy="1477328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Tom </a:t>
            </a:r>
            <a:r>
              <a:rPr lang="en-GB" dirty="0" err="1" smtClean="0"/>
              <a:t>Mertens</a:t>
            </a:r>
            <a:r>
              <a:rPr lang="en-GB" dirty="0" smtClean="0"/>
              <a:t> </a:t>
            </a:r>
          </a:p>
          <a:p>
            <a:endParaRPr lang="en-GB" dirty="0"/>
          </a:p>
          <a:p>
            <a:r>
              <a:rPr lang="en-GB" u="sng" dirty="0">
                <a:hlinkClick r:id="rId3"/>
              </a:rPr>
              <a:t>http://</a:t>
            </a:r>
            <a:r>
              <a:rPr lang="en-GB" u="sng" dirty="0" smtClean="0">
                <a:hlinkClick r:id="rId3"/>
              </a:rPr>
              <a:t>cds.cern.ch/record/1377067</a:t>
            </a:r>
            <a:r>
              <a:rPr lang="en-GB" u="sng" dirty="0" smtClean="0"/>
              <a:t> </a:t>
            </a:r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9622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Future runs and species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5</a:t>
            </a:fld>
            <a:endParaRPr lang="en-GB"/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484784"/>
            <a:ext cx="4452840" cy="4550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588224" y="30689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2017?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668344" y="1844824"/>
            <a:ext cx="11521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B050"/>
                </a:solidFill>
              </a:rPr>
              <a:t>2017?  ~2021</a:t>
            </a:r>
            <a:endParaRPr lang="en-GB" dirty="0">
              <a:solidFill>
                <a:srgbClr val="00B05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2708920"/>
            <a:ext cx="410445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Mainly Pb-Pb operation with p-Pb roughly every 3</a:t>
            </a:r>
            <a:r>
              <a:rPr lang="en-GB" baseline="30000" dirty="0" smtClean="0"/>
              <a:t>rd</a:t>
            </a:r>
            <a:r>
              <a:rPr lang="en-GB" dirty="0" smtClean="0"/>
              <a:t> year. </a:t>
            </a:r>
          </a:p>
          <a:p>
            <a:endParaRPr lang="en-GB" dirty="0" smtClean="0"/>
          </a:p>
          <a:p>
            <a:r>
              <a:rPr lang="en-GB" dirty="0" smtClean="0"/>
              <a:t>More efficient to do p-Pb at same </a:t>
            </a:r>
            <a:r>
              <a:rPr lang="en-GB" i="1" dirty="0" err="1" smtClean="0"/>
              <a:t>p</a:t>
            </a:r>
            <a:r>
              <a:rPr lang="en-GB" baseline="-25000" dirty="0" err="1" smtClean="0"/>
              <a:t>p</a:t>
            </a:r>
            <a:r>
              <a:rPr lang="en-GB" dirty="0" smtClean="0"/>
              <a:t> energy as preceding p-p but may need to lower it to an equivalent CM energy.</a:t>
            </a:r>
            <a:endParaRPr lang="en-GB" dirty="0"/>
          </a:p>
          <a:p>
            <a:endParaRPr lang="en-GB" dirty="0"/>
          </a:p>
          <a:p>
            <a:r>
              <a:rPr lang="en-GB" dirty="0" smtClean="0"/>
              <a:t>Reference data in p-p also required at equivalent CM energies, should ideally track integrated Pb-Pb luminosity.</a:t>
            </a:r>
          </a:p>
          <a:p>
            <a:endParaRPr lang="en-GB" dirty="0"/>
          </a:p>
          <a:p>
            <a:r>
              <a:rPr lang="en-GB" dirty="0" smtClean="0"/>
              <a:t>Lighter species not considered for now.</a:t>
            </a:r>
            <a:endParaRPr lang="en-GB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2935900"/>
              </p:ext>
            </p:extLst>
          </p:nvPr>
        </p:nvGraphicFramePr>
        <p:xfrm>
          <a:off x="149225" y="876300"/>
          <a:ext cx="3962400" cy="1692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104" name="Equation" r:id="rId4" imgW="4076640" imgH="1739880" progId="Equation.DSMT4">
                  <p:embed/>
                </p:oleObj>
              </mc:Choice>
              <mc:Fallback>
                <p:oleObj name="Equation" r:id="rId4" imgW="4076640" imgH="1739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9225" y="876300"/>
                        <a:ext cx="3962400" cy="16922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bg2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4932040" y="3995772"/>
            <a:ext cx="1152128" cy="30777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sz="1400" dirty="0" smtClean="0">
                <a:solidFill>
                  <a:schemeClr val="accent1"/>
                </a:solidFill>
              </a:rPr>
              <a:t>2011, 2013</a:t>
            </a:r>
            <a:endParaRPr lang="en-GB" sz="14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8225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Lower Harmonic (200 MHz) RF system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Will be studied in Collider Time Evolution  (CTE) program</a:t>
            </a:r>
          </a:p>
          <a:p>
            <a:pPr lvl="1"/>
            <a:r>
              <a:rPr lang="en-GB" dirty="0" smtClean="0"/>
              <a:t>Expect reduction of IBS growth and </a:t>
            </a:r>
            <a:r>
              <a:rPr lang="en-GB" dirty="0" err="1" smtClean="0"/>
              <a:t>debunching</a:t>
            </a:r>
            <a:r>
              <a:rPr lang="en-GB" dirty="0" smtClean="0"/>
              <a:t> losses in LHC at both injection and collision </a:t>
            </a:r>
          </a:p>
          <a:p>
            <a:r>
              <a:rPr lang="en-GB" dirty="0" smtClean="0"/>
              <a:t>Longer bunches will reduce bandwidth and kicker voltage requirements for stochastic cooling system (see later) </a:t>
            </a:r>
          </a:p>
          <a:p>
            <a:r>
              <a:rPr lang="en-GB" dirty="0" smtClean="0"/>
              <a:t>Injection requirements </a:t>
            </a:r>
          </a:p>
          <a:p>
            <a:r>
              <a:rPr lang="en-GB" dirty="0" smtClean="0"/>
              <a:t>Likely more useful than 800 MHz (to be confirmed) </a:t>
            </a:r>
            <a:endParaRPr lang="en-GB" dirty="0"/>
          </a:p>
          <a:p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46997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Stochastic cooling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4202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843808" y="1566664"/>
            <a:ext cx="6120680" cy="495868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S</a:t>
            </a:r>
            <a:r>
              <a:rPr lang="en-GB" dirty="0" smtClean="0"/>
              <a:t>tochastic cooling of Pb beams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52</a:t>
            </a:fld>
            <a:endParaRPr lang="en-GB"/>
          </a:p>
        </p:txBody>
      </p:sp>
      <p:pic>
        <p:nvPicPr>
          <p:cNvPr id="39940" name="Picture 4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80"/>
          <a:stretch/>
        </p:blipFill>
        <p:spPr bwMode="auto">
          <a:xfrm>
            <a:off x="3250523" y="1828800"/>
            <a:ext cx="5314950" cy="21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94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3933056"/>
            <a:ext cx="5429250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323528" y="836712"/>
            <a:ext cx="6264696" cy="132343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Inspired by spectacular luminosity enhancement by 3D stochastic cooling of bunched Au and U beams at RHIC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/>
              <a:t>First </a:t>
            </a:r>
            <a:r>
              <a:rPr lang="en-GB" sz="2000" dirty="0"/>
              <a:t>study with Mike Blaskiewicz during visit in June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/>
              <a:t>Simulations and paper at COOL’13 </a:t>
            </a:r>
            <a:r>
              <a:rPr lang="en-GB" sz="2000" dirty="0" smtClean="0"/>
              <a:t>workshop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910203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Stochastic Cooling Simulations, </a:t>
            </a:r>
            <a:r>
              <a:rPr lang="en-GB" b="1" dirty="0" err="1" smtClean="0"/>
              <a:t>Pb</a:t>
            </a:r>
            <a:r>
              <a:rPr lang="en-GB" b="1" dirty="0" smtClean="0"/>
              <a:t> beam at 7 </a:t>
            </a:r>
            <a:r>
              <a:rPr lang="en-GB" b="1" i="1" dirty="0" smtClean="0"/>
              <a:t>Z</a:t>
            </a:r>
            <a:r>
              <a:rPr lang="en-GB" b="1" dirty="0" smtClean="0"/>
              <a:t> </a:t>
            </a:r>
            <a:r>
              <a:rPr lang="en-GB" b="1" dirty="0" err="1" smtClean="0"/>
              <a:t>TeV</a:t>
            </a:r>
            <a:endParaRPr lang="en-GB" b="1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53</a:t>
            </a:fld>
            <a:endParaRPr lang="en-GB" dirty="0"/>
          </a:p>
        </p:txBody>
      </p:sp>
      <p:pic>
        <p:nvPicPr>
          <p:cNvPr id="17411" name="Picture 3" descr="G:\Projects\ILHC\MS\StochasticCooling\Simulations\SimDataMike\Plots\SimulatedLuminosity_w-wo-cooling_3bunches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6" y="764704"/>
            <a:ext cx="3848924" cy="29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G:\Projects\ILHC\MS\StochasticCooling\Simulations\SimDataMike\Plots\SimulatedLuminosity_differentBandwidths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37" y="3532762"/>
            <a:ext cx="3848924" cy="29396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4355976" y="688042"/>
                <a:ext cx="4572000" cy="5909310"/>
              </a:xfrm>
              <a:prstGeom prst="rect">
                <a:avLst/>
              </a:prstGeom>
            </p:spPr>
            <p:txBody>
              <a:bodyPr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rgbClr val="0427BC"/>
                    </a:solidFill>
                  </a:rPr>
                  <a:t>IBS horizontal growth time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427BC"/>
                        </a:solidFill>
                        <a:latin typeface="Cambria Math"/>
                      </a:rPr>
                      <m:t>≈</m:t>
                    </m:r>
                  </m:oMath>
                </a14:m>
                <a:r>
                  <a:rPr lang="en-GB" dirty="0">
                    <a:solidFill>
                      <a:srgbClr val="0427BC"/>
                    </a:solidFill>
                  </a:rPr>
                  <a:t> 8h.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GB" dirty="0">
                    <a:solidFill>
                      <a:srgbClr val="0427BC"/>
                    </a:solidFill>
                  </a:rPr>
                  <a:t>Radiation damping time </a:t>
                </a:r>
                <a14:m>
                  <m:oMath xmlns:m="http://schemas.openxmlformats.org/officeDocument/2006/math">
                    <m:r>
                      <a:rPr lang="en-GB" i="1">
                        <a:solidFill>
                          <a:srgbClr val="0427BC"/>
                        </a:solidFill>
                        <a:latin typeface="Cambria Math"/>
                      </a:rPr>
                      <m:t>≈</m:t>
                    </m:r>
                  </m:oMath>
                </a14:m>
                <a:r>
                  <a:rPr lang="en-GB" dirty="0">
                    <a:solidFill>
                      <a:srgbClr val="0427BC"/>
                    </a:solidFill>
                  </a:rPr>
                  <a:t> </a:t>
                </a:r>
                <a:r>
                  <a:rPr lang="en-GB" dirty="0" smtClean="0">
                    <a:solidFill>
                      <a:srgbClr val="0427BC"/>
                    </a:solidFill>
                  </a:rPr>
                  <a:t>13h </a:t>
                </a:r>
              </a:p>
              <a:p>
                <a:pPr marL="519113" indent="-519113"/>
                <a:r>
                  <a:rPr lang="en-GB" dirty="0" smtClean="0">
                    <a:solidFill>
                      <a:srgbClr val="0427BC"/>
                    </a:solidFill>
                  </a:rPr>
                  <a:t>     → radiation damping not included in the simulations on this slide.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GB" dirty="0" smtClean="0"/>
                  <a:t>Assuming a stochastic cooling system with a 5-20GHz bandwidth and average 2013 </a:t>
                </a:r>
                <a:r>
                  <a:rPr lang="en-GB" dirty="0" err="1" smtClean="0"/>
                  <a:t>Pb</a:t>
                </a:r>
                <a:r>
                  <a:rPr lang="en-GB" dirty="0" smtClean="0"/>
                  <a:t> bunches [4]: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GB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GB" dirty="0" smtClean="0"/>
                  <a:t>First estimate for RMS voltage per cavity (assuming a system with 16 cavities as in RHIC):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endParaRPr lang="en-GB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GB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rgbClr val="C00000"/>
                    </a:solidFill>
                  </a:rPr>
                  <a:t>Integrated luminosity could be increased by a factor 2.</a:t>
                </a:r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rgbClr val="C00000"/>
                    </a:solidFill>
                  </a:rPr>
                  <a:t>Larger bandwidth and higher upper frequency, lead to higher integrated luminosity.</a:t>
                </a:r>
                <a:endParaRPr lang="en-GB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5976" y="688042"/>
                <a:ext cx="4572000" cy="5909310"/>
              </a:xfrm>
              <a:prstGeom prst="rect">
                <a:avLst/>
              </a:prstGeom>
              <a:blipFill rotWithShape="1">
                <a:blip r:embed="rId4"/>
                <a:stretch>
                  <a:fillRect l="-933" t="-516" r="-1600" b="-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01020"/>
            <a:ext cx="3574974" cy="571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463468"/>
            <a:ext cx="1793552" cy="333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7380312" y="6237312"/>
            <a:ext cx="122413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M. Schaumann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665437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ALICE, ATLAS, CMS illuminated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54</a:t>
            </a:fld>
            <a:endParaRPr lang="en-GB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548680"/>
            <a:ext cx="7748826" cy="5472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380312" y="6237312"/>
            <a:ext cx="1224136" cy="276999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200" dirty="0" smtClean="0"/>
              <a:t>M. Schaumann</a:t>
            </a:r>
            <a:endParaRPr lang="en-GB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6226024" y="2924944"/>
            <a:ext cx="2378424" cy="1477328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dirty="0" smtClean="0"/>
              <a:t>Simulations </a:t>
            </a:r>
            <a:r>
              <a:rPr lang="en-GB" dirty="0"/>
              <a:t>include </a:t>
            </a:r>
            <a:r>
              <a:rPr lang="en-GB" dirty="0" smtClean="0"/>
              <a:t>(very high) luminosity burn-off, IBS, 3D bunched-beam stochastic cooling, etc.  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6021288"/>
            <a:ext cx="66247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is happening here?  See next slide …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091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Bunch parameters with cooling (3 experiments)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55</a:t>
            </a:fld>
            <a:endParaRPr lang="en-GB"/>
          </a:p>
        </p:txBody>
      </p:sp>
      <p:pic>
        <p:nvPicPr>
          <p:cNvPr id="542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9264"/>
            <a:ext cx="4565502" cy="3224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8" y="549264"/>
            <a:ext cx="4335934" cy="3062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27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501007"/>
            <a:ext cx="4332526" cy="3059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444208" y="908720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Much more efficient use of injected intensity and beam time!  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5004048" y="3933056"/>
            <a:ext cx="3672408" cy="230832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Extremely small vertical beam sizes, vertical orbit stability may become the limit (we can always reduce vertical cooling).  </a:t>
            </a:r>
            <a:br>
              <a:rPr lang="en-GB" dirty="0" smtClean="0"/>
            </a:br>
            <a:r>
              <a:rPr lang="en-GB" dirty="0" smtClean="0"/>
              <a:t>Parametric study of </a:t>
            </a:r>
            <a:r>
              <a:rPr lang="en-GB" dirty="0" err="1" smtClean="0"/>
              <a:t>betatron</a:t>
            </a:r>
            <a:r>
              <a:rPr lang="en-GB" dirty="0" smtClean="0"/>
              <a:t> coupling:  although it is usually small in LHC, may be desirable to introduce some.</a:t>
            </a:r>
            <a:endParaRPr lang="en-GB" dirty="0"/>
          </a:p>
        </p:txBody>
      </p:sp>
      <p:cxnSp>
        <p:nvCxnSpPr>
          <p:cNvPr id="8" name="Straight Arrow Connector 7"/>
          <p:cNvCxnSpPr/>
          <p:nvPr/>
        </p:nvCxnSpPr>
        <p:spPr>
          <a:xfrm flipH="1">
            <a:off x="3491880" y="5589240"/>
            <a:ext cx="1512168" cy="36004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771800" y="2348880"/>
            <a:ext cx="16206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IBS comes back</a:t>
            </a:r>
            <a:endParaRPr lang="en-GB" dirty="0"/>
          </a:p>
        </p:txBody>
      </p:sp>
      <p:cxnSp>
        <p:nvCxnSpPr>
          <p:cNvPr id="18" name="Straight Arrow Connector 17"/>
          <p:cNvCxnSpPr/>
          <p:nvPr/>
        </p:nvCxnSpPr>
        <p:spPr>
          <a:xfrm flipV="1">
            <a:off x="3491880" y="2718212"/>
            <a:ext cx="0" cy="3231068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4247964" y="6300028"/>
            <a:ext cx="4817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i="1" dirty="0" smtClean="0"/>
              <a:t>Need new definition of “operational efficiency.”</a:t>
            </a:r>
            <a:endParaRPr lang="en-GB" i="1" dirty="0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0988720"/>
              </p:ext>
            </p:extLst>
          </p:nvPr>
        </p:nvGraphicFramePr>
        <p:xfrm>
          <a:off x="5004048" y="2628900"/>
          <a:ext cx="2108200" cy="584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3" name="Equation" r:id="rId6" imgW="2108160" imgH="583920" progId="Equation.DSMT4">
                  <p:embed/>
                </p:oleObj>
              </mc:Choice>
              <mc:Fallback>
                <p:oleObj name="Equation" r:id="rId6" imgW="2108160" imgH="5839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004048" y="2628900"/>
                        <a:ext cx="2108200" cy="58420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9914612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How to proceed - tentative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Further studies on feasibility and to define necessary hardware systems</a:t>
            </a:r>
          </a:p>
          <a:p>
            <a:pPr lvl="1"/>
            <a:r>
              <a:rPr lang="en-GB" dirty="0" smtClean="0"/>
              <a:t>Space reservation in IR4 (kicker systems) and elsewhere (IR4, IR2, IR6 …?) for pickups </a:t>
            </a:r>
          </a:p>
          <a:p>
            <a:pPr lvl="1"/>
            <a:r>
              <a:rPr lang="en-GB" dirty="0" smtClean="0"/>
              <a:t>Challenge:  kicker cavities that open and close (only at </a:t>
            </a:r>
            <a:r>
              <a:rPr lang="en-GB" dirty="0" err="1" smtClean="0"/>
              <a:t>Pb</a:t>
            </a:r>
            <a:r>
              <a:rPr lang="en-GB" dirty="0" smtClean="0"/>
              <a:t> physics energy) and can co-exist with LHC proton beam </a:t>
            </a:r>
            <a:endParaRPr lang="en-GB" dirty="0"/>
          </a:p>
          <a:p>
            <a:r>
              <a:rPr lang="en-GB" dirty="0" smtClean="0"/>
              <a:t>Demonstration of longitudinal cooling in ~2015-16</a:t>
            </a:r>
          </a:p>
          <a:p>
            <a:pPr lvl="1"/>
            <a:r>
              <a:rPr lang="en-GB" dirty="0" smtClean="0"/>
              <a:t>Existing </a:t>
            </a:r>
            <a:r>
              <a:rPr lang="en-GB" dirty="0" err="1" smtClean="0"/>
              <a:t>Schottky</a:t>
            </a:r>
            <a:r>
              <a:rPr lang="en-GB" dirty="0" smtClean="0"/>
              <a:t> as pickup</a:t>
            </a:r>
          </a:p>
          <a:p>
            <a:pPr lvl="1"/>
            <a:r>
              <a:rPr lang="en-GB" dirty="0" smtClean="0"/>
              <a:t>“Off-the-shelf”  5 GHz amplifier (to be checked) </a:t>
            </a:r>
          </a:p>
          <a:p>
            <a:pPr lvl="1"/>
            <a:r>
              <a:rPr lang="en-GB" dirty="0" smtClean="0"/>
              <a:t>Replace existing  unused shaker chamber in IR4 with kicker (when ready) in technical stop/end-of-year shutdown</a:t>
            </a:r>
          </a:p>
          <a:p>
            <a:r>
              <a:rPr lang="en-GB" dirty="0" smtClean="0"/>
              <a:t>Collaboration with BNL, benefit from their experience to define fast-track implementation </a:t>
            </a:r>
          </a:p>
          <a:p>
            <a:r>
              <a:rPr lang="en-GB" dirty="0" smtClean="0"/>
              <a:t>200 MHz RF system proposed for p-p should improve cooling 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6091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Conclusions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Run2</a:t>
            </a:r>
          </a:p>
          <a:p>
            <a:pPr lvl="1"/>
            <a:r>
              <a:rPr lang="en-GB" dirty="0" err="1" smtClean="0"/>
              <a:t>Pb-Pb</a:t>
            </a:r>
            <a:r>
              <a:rPr lang="en-GB" dirty="0" smtClean="0"/>
              <a:t> and p-</a:t>
            </a:r>
            <a:r>
              <a:rPr lang="en-GB" dirty="0" err="1" smtClean="0"/>
              <a:t>Pb</a:t>
            </a:r>
            <a:r>
              <a:rPr lang="en-GB" dirty="0" smtClean="0"/>
              <a:t> luminosities already beyond design, should exceed LHC Phase 1 goal of 1 nb</a:t>
            </a:r>
            <a:r>
              <a:rPr lang="en-GB" baseline="30000" dirty="0" smtClean="0"/>
              <a:t>-1</a:t>
            </a:r>
            <a:r>
              <a:rPr lang="en-GB" dirty="0" smtClean="0"/>
              <a:t> in </a:t>
            </a:r>
            <a:r>
              <a:rPr lang="en-GB" dirty="0" err="1" smtClean="0"/>
              <a:t>Pb-Pb</a:t>
            </a:r>
            <a:endParaRPr lang="en-GB" dirty="0" smtClean="0"/>
          </a:p>
          <a:p>
            <a:r>
              <a:rPr lang="en-GB" dirty="0" smtClean="0"/>
              <a:t>Run3 and beyond</a:t>
            </a:r>
          </a:p>
          <a:p>
            <a:pPr lvl="1"/>
            <a:r>
              <a:rPr lang="en-GB" dirty="0" smtClean="0"/>
              <a:t>Further gains from </a:t>
            </a:r>
            <a:r>
              <a:rPr lang="en-GB" dirty="0" smtClean="0"/>
              <a:t>injectors, stochastic cooling (?)   </a:t>
            </a:r>
            <a:endParaRPr lang="en-GB" dirty="0" smtClean="0"/>
          </a:p>
          <a:p>
            <a:r>
              <a:rPr lang="en-GB" dirty="0" smtClean="0"/>
              <a:t>High priority developments to achieve 10 nb</a:t>
            </a:r>
            <a:r>
              <a:rPr lang="en-GB" baseline="30000" dirty="0" smtClean="0"/>
              <a:t>-1</a:t>
            </a:r>
          </a:p>
          <a:p>
            <a:pPr lvl="1"/>
            <a:r>
              <a:rPr lang="en-GB" dirty="0" smtClean="0"/>
              <a:t>SPS injection kicker upgrade</a:t>
            </a:r>
          </a:p>
          <a:p>
            <a:pPr lvl="1"/>
            <a:r>
              <a:rPr lang="en-GB" dirty="0" smtClean="0"/>
              <a:t>Other LIU … source intensity, LEIR intensity limits  </a:t>
            </a:r>
            <a:endParaRPr lang="en-GB" dirty="0" smtClean="0"/>
          </a:p>
          <a:p>
            <a:pPr lvl="1"/>
            <a:r>
              <a:rPr lang="en-GB" dirty="0" smtClean="0"/>
              <a:t>Injection </a:t>
            </a:r>
            <a:r>
              <a:rPr lang="en-GB" dirty="0" smtClean="0"/>
              <a:t>schemes for more, and brighter, bunches (50 ns) </a:t>
            </a:r>
          </a:p>
          <a:p>
            <a:pPr lvl="1"/>
            <a:r>
              <a:rPr lang="en-GB" b="1" dirty="0" smtClean="0">
                <a:solidFill>
                  <a:srgbClr val="FF0000"/>
                </a:solidFill>
              </a:rPr>
              <a:t>Reduce intensity decay in SPS !?!</a:t>
            </a:r>
          </a:p>
          <a:p>
            <a:pPr lvl="1"/>
            <a:r>
              <a:rPr lang="en-GB" dirty="0"/>
              <a:t>Dispersion suppressor collimators (ALICE, …)</a:t>
            </a:r>
          </a:p>
          <a:p>
            <a:pPr lvl="1"/>
            <a:r>
              <a:rPr lang="en-GB" dirty="0"/>
              <a:t>Initiate fast track to stochastic cooling implementation</a:t>
            </a:r>
          </a:p>
          <a:p>
            <a:pPr lvl="1"/>
            <a:r>
              <a:rPr lang="en-GB" dirty="0"/>
              <a:t>200 MHz RF system proposed for p-p should also help </a:t>
            </a:r>
            <a:r>
              <a:rPr lang="en-GB" dirty="0" err="1"/>
              <a:t>Pb</a:t>
            </a:r>
            <a:r>
              <a:rPr lang="en-GB" dirty="0"/>
              <a:t> beams in several ways (to be quantified)</a:t>
            </a:r>
          </a:p>
          <a:p>
            <a:pPr lvl="1"/>
            <a:r>
              <a:rPr lang="en-GB" dirty="0" smtClean="0"/>
              <a:t>Potential </a:t>
            </a:r>
            <a:r>
              <a:rPr lang="en-GB" dirty="0" smtClean="0"/>
              <a:t>p-</a:t>
            </a:r>
            <a:r>
              <a:rPr lang="en-GB" dirty="0" err="1" smtClean="0"/>
              <a:t>Pb</a:t>
            </a:r>
            <a:r>
              <a:rPr lang="en-GB" dirty="0" smtClean="0"/>
              <a:t> performance depends critically on resolution of BPM </a:t>
            </a:r>
            <a:r>
              <a:rPr lang="en-GB" dirty="0" smtClean="0"/>
              <a:t>problems</a:t>
            </a:r>
          </a:p>
          <a:p>
            <a:pPr marL="457200" lvl="1" indent="0">
              <a:buNone/>
            </a:pPr>
            <a:endParaRPr lang="en-GB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69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BACKUP </a:t>
            </a:r>
            <a:r>
              <a:rPr lang="en-GB" dirty="0" err="1" smtClean="0"/>
              <a:t>SLIDes</a:t>
            </a:r>
            <a:endParaRPr lang="en-GB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1161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More detail on </a:t>
            </a:r>
            <a:r>
              <a:rPr lang="en-US" dirty="0" err="1" smtClean="0"/>
              <a:t>emittances</a:t>
            </a:r>
            <a:r>
              <a:rPr lang="en-US" dirty="0" smtClean="0"/>
              <a:t> from wire scans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HL-LHC workshop, Daresbury, 14/11/2013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F4C414A-B542-4C40-8171-4301CD3581F1}" type="slidenum">
              <a:rPr lang="en-GB" smtClean="0"/>
              <a:pPr>
                <a:defRPr/>
              </a:pPr>
              <a:t>59</a:t>
            </a:fld>
            <a:endParaRPr lang="en-GB"/>
          </a:p>
        </p:txBody>
      </p:sp>
      <p:pic>
        <p:nvPicPr>
          <p:cNvPr id="1224707" name="Picture 3" descr="C:\My Laptop Documents\Dropbox\Dropbox\Chamonix 2012 backup\Emittance_Fill_2292\WS_Emittance_B1H_Fill229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692696"/>
            <a:ext cx="3961300" cy="2743200"/>
          </a:xfrm>
          <a:prstGeom prst="rect">
            <a:avLst/>
          </a:prstGeom>
          <a:noFill/>
        </p:spPr>
      </p:pic>
      <p:pic>
        <p:nvPicPr>
          <p:cNvPr id="1224708" name="Picture 4" descr="C:\My Laptop Documents\Dropbox\Dropbox\Chamonix 2012 backup\Emittance_Fill_2292\WS_Emittance_B2H_Fill229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692696"/>
            <a:ext cx="4020330" cy="2784078"/>
          </a:xfrm>
          <a:prstGeom prst="rect">
            <a:avLst/>
          </a:prstGeom>
          <a:noFill/>
        </p:spPr>
      </p:pic>
      <p:pic>
        <p:nvPicPr>
          <p:cNvPr id="1224709" name="Picture 5" descr="C:\My Laptop Documents\Dropbox\Dropbox\Chamonix 2012 backup\Emittance_Fill_2292\WS_Emittance_B1V_Fill229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9739" y="3573016"/>
            <a:ext cx="4321992" cy="2992980"/>
          </a:xfrm>
          <a:prstGeom prst="rect">
            <a:avLst/>
          </a:prstGeom>
          <a:noFill/>
        </p:spPr>
      </p:pic>
      <p:pic>
        <p:nvPicPr>
          <p:cNvPr id="1224710" name="Picture 6" descr="C:\My Laptop Documents\Dropbox\Dropbox\Chamonix 2012 backup\Emittance_Fill_2292\WS_Emittance_B2V_Fill2292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573016"/>
            <a:ext cx="4059784" cy="2811400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2771800" y="2276872"/>
            <a:ext cx="180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IBS mainly horizontal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6516216" y="6248345"/>
            <a:ext cx="1872208" cy="2769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</a:rPr>
              <a:t>Schaumann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392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Possible injection schemes for </a:t>
            </a:r>
            <a:r>
              <a:rPr lang="en-GB" dirty="0" err="1" smtClean="0"/>
              <a:t>Pb</a:t>
            </a:r>
            <a:r>
              <a:rPr lang="en-GB" dirty="0" smtClean="0"/>
              <a:t> ions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 Reference: achieved performance </a:t>
            </a:r>
            <a:r>
              <a:rPr lang="en-GB" dirty="0"/>
              <a:t>of the ion injector chain </a:t>
            </a:r>
            <a:endParaRPr lang="en-GB" dirty="0"/>
          </a:p>
          <a:p>
            <a:r>
              <a:rPr lang="en-GB" dirty="0"/>
              <a:t> Baseline upgrade scheme </a:t>
            </a:r>
          </a:p>
          <a:p>
            <a:pPr lvl="1"/>
            <a:r>
              <a:rPr lang="en-GB" dirty="0"/>
              <a:t>100ns batch compression in the PS</a:t>
            </a:r>
          </a:p>
          <a:p>
            <a:pPr lvl="1"/>
            <a:r>
              <a:rPr lang="en-GB" dirty="0"/>
              <a:t>100ns batch spacing into the </a:t>
            </a:r>
            <a:r>
              <a:rPr lang="en-GB" dirty="0" smtClean="0"/>
              <a:t>SPS (kicker)</a:t>
            </a:r>
            <a:endParaRPr lang="en-GB" dirty="0"/>
          </a:p>
          <a:p>
            <a:r>
              <a:rPr lang="en-GB" dirty="0"/>
              <a:t> Additional </a:t>
            </a:r>
            <a:r>
              <a:rPr lang="en-GB" dirty="0" smtClean="0"/>
              <a:t>improvements, potential </a:t>
            </a:r>
            <a:r>
              <a:rPr lang="en-GB" dirty="0"/>
              <a:t>for 50 ns spacing in LHC</a:t>
            </a:r>
          </a:p>
          <a:p>
            <a:pPr lvl="1"/>
            <a:r>
              <a:rPr lang="en-GB" dirty="0" smtClean="0"/>
              <a:t>Intensity increases from source, </a:t>
            </a:r>
            <a:r>
              <a:rPr lang="en-GB" dirty="0" err="1" smtClean="0"/>
              <a:t>Linac</a:t>
            </a:r>
            <a:r>
              <a:rPr lang="en-GB" dirty="0" smtClean="0"/>
              <a:t> 3, LEIR</a:t>
            </a:r>
          </a:p>
          <a:p>
            <a:pPr lvl="1"/>
            <a:r>
              <a:rPr lang="en-GB" dirty="0" smtClean="0"/>
              <a:t>Splitting </a:t>
            </a:r>
            <a:r>
              <a:rPr lang="en-GB" dirty="0"/>
              <a:t>and/or additional batch compression in the PS</a:t>
            </a:r>
          </a:p>
          <a:p>
            <a:pPr lvl="1"/>
            <a:r>
              <a:rPr lang="en-GB" dirty="0"/>
              <a:t>Momentum Slip Stacking in the SPS</a:t>
            </a:r>
          </a:p>
          <a:p>
            <a:r>
              <a:rPr lang="en-GB" dirty="0"/>
              <a:t> </a:t>
            </a:r>
            <a:r>
              <a:rPr lang="en-GB" dirty="0"/>
              <a:t>Expectations for </a:t>
            </a:r>
            <a:r>
              <a:rPr lang="en-GB" dirty="0"/>
              <a:t>2015</a:t>
            </a:r>
          </a:p>
          <a:p>
            <a:pPr lvl="1"/>
            <a:r>
              <a:rPr lang="en-GB" dirty="0"/>
              <a:t>Alternating 100ns/225ns</a:t>
            </a:r>
          </a:p>
        </p:txBody>
      </p:sp>
    </p:spTree>
    <p:extLst>
      <p:ext uri="{BB962C8B-B14F-4D97-AF65-F5344CB8AC3E}">
        <p14:creationId xmlns:p14="http://schemas.microsoft.com/office/powerpoint/2010/main" val="20041293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Beam parameter evolution, not the best fill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F419886-A263-4573-B6CC-F16670ACABA4}" type="slidenum">
              <a:rPr lang="en-GB" smtClean="0"/>
              <a:pPr>
                <a:defRPr/>
              </a:pPr>
              <a:t>60</a:t>
            </a:fld>
            <a:endParaRPr lang="en-GB"/>
          </a:p>
        </p:txBody>
      </p:sp>
      <p:pic>
        <p:nvPicPr>
          <p:cNvPr id="117248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573016"/>
            <a:ext cx="3817440" cy="26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2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20688"/>
            <a:ext cx="4032712" cy="2767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2485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5319" y="764704"/>
            <a:ext cx="4075406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72486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717032"/>
            <a:ext cx="3744416" cy="2714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TextBox 11"/>
          <p:cNvSpPr txBox="1"/>
          <p:nvPr/>
        </p:nvSpPr>
        <p:spPr>
          <a:xfrm>
            <a:off x="6516216" y="6248345"/>
            <a:ext cx="1872208" cy="276999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200" dirty="0" smtClean="0">
                <a:solidFill>
                  <a:schemeClr val="bg1"/>
                </a:solidFill>
              </a:rPr>
              <a:t>M. </a:t>
            </a:r>
            <a:r>
              <a:rPr lang="en-US" sz="1200" dirty="0" err="1" smtClean="0">
                <a:solidFill>
                  <a:schemeClr val="bg1"/>
                </a:solidFill>
              </a:rPr>
              <a:t>Schaumann</a:t>
            </a:r>
            <a:endParaRPr lang="en-GB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372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2" name="Date Placeholder 2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r>
              <a:rPr lang="en-US" smtClean="0"/>
              <a:t>J.M. Jowett, LHC Performance Workshop, Chamonix 7/2/2012</a:t>
            </a:r>
            <a:endParaRPr lang="en-GB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701BEA1-202E-4CBE-91EF-ECEAD819E8BC}" type="slidenum">
              <a:rPr lang="en-GB"/>
              <a:pPr/>
              <a:t>61</a:t>
            </a:fld>
            <a:endParaRPr lang="en-GB"/>
          </a:p>
        </p:txBody>
      </p:sp>
      <p:sp>
        <p:nvSpPr>
          <p:cNvPr id="1041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GB" sz="2400" dirty="0" smtClean="0"/>
              <a:t>Momentum offset required to equalise </a:t>
            </a:r>
            <a:r>
              <a:rPr lang="en-GB" sz="2400" dirty="0" smtClean="0"/>
              <a:t>frequencies (2-in-1 magnets!)</a:t>
            </a:r>
            <a:endParaRPr lang="en-US" sz="2400" dirty="0" smtClean="0"/>
          </a:p>
        </p:txBody>
      </p:sp>
      <p:pic>
        <p:nvPicPr>
          <p:cNvPr id="1229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8313" y="1341438"/>
            <a:ext cx="5589587" cy="3406775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</p:pic>
      <p:graphicFrame>
        <p:nvGraphicFramePr>
          <p:cNvPr id="12290" name="Object 5"/>
          <p:cNvGraphicFramePr>
            <a:graphicFrameLocks noChangeAspect="1"/>
          </p:cNvGraphicFramePr>
          <p:nvPr/>
        </p:nvGraphicFramePr>
        <p:xfrm>
          <a:off x="827088" y="692150"/>
          <a:ext cx="5486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2" name="Equation" r:id="rId5" imgW="5486400" imgH="685800" progId="Equation.DSMT4">
                  <p:embed/>
                </p:oleObj>
              </mc:Choice>
              <mc:Fallback>
                <p:oleObj name="Equation" r:id="rId5" imgW="5486400" imgH="685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088" y="692150"/>
                        <a:ext cx="5486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260475" y="2997200"/>
            <a:ext cx="7559675" cy="669925"/>
            <a:chOff x="794" y="1888"/>
            <a:chExt cx="4762" cy="422"/>
          </a:xfrm>
          <a:solidFill>
            <a:schemeClr val="bg2"/>
          </a:solidFill>
        </p:grpSpPr>
        <p:sp>
          <p:nvSpPr>
            <p:cNvPr id="12306" name="Line 6"/>
            <p:cNvSpPr>
              <a:spLocks noChangeShapeType="1"/>
            </p:cNvSpPr>
            <p:nvPr/>
          </p:nvSpPr>
          <p:spPr bwMode="auto">
            <a:xfrm>
              <a:off x="794" y="2069"/>
              <a:ext cx="3356" cy="0"/>
            </a:xfrm>
            <a:prstGeom prst="line">
              <a:avLst/>
            </a:prstGeom>
            <a:grpFill/>
            <a:ln w="57150">
              <a:solidFill>
                <a:srgbClr val="00DFCA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307" name="Text Box 10"/>
            <p:cNvSpPr txBox="1">
              <a:spLocks noChangeArrowheads="1"/>
            </p:cNvSpPr>
            <p:nvPr/>
          </p:nvSpPr>
          <p:spPr bwMode="auto">
            <a:xfrm>
              <a:off x="4150" y="1888"/>
              <a:ext cx="1406" cy="422"/>
            </a:xfrm>
            <a:prstGeom prst="rect">
              <a:avLst/>
            </a:prstGeom>
            <a:grpFill/>
            <a:ln w="28575" algn="ctr">
              <a:solidFill>
                <a:srgbClr val="00DF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/>
                <a:t>Limit in normal operation</a:t>
              </a:r>
              <a:endParaRPr lang="en-US" sz="1800"/>
            </a:p>
          </p:txBody>
        </p:sp>
      </p:grpSp>
      <p:grpSp>
        <p:nvGrpSpPr>
          <p:cNvPr id="3" name="Group 18"/>
          <p:cNvGrpSpPr>
            <a:grpSpLocks/>
          </p:cNvGrpSpPr>
          <p:nvPr/>
        </p:nvGrpSpPr>
        <p:grpSpPr bwMode="auto">
          <a:xfrm>
            <a:off x="1258888" y="1989138"/>
            <a:ext cx="7561262" cy="669925"/>
            <a:chOff x="793" y="1253"/>
            <a:chExt cx="4763" cy="422"/>
          </a:xfrm>
          <a:solidFill>
            <a:schemeClr val="bg2"/>
          </a:solidFill>
        </p:grpSpPr>
        <p:sp>
          <p:nvSpPr>
            <p:cNvPr id="12304" name="Line 9"/>
            <p:cNvSpPr>
              <a:spLocks noChangeShapeType="1"/>
            </p:cNvSpPr>
            <p:nvPr/>
          </p:nvSpPr>
          <p:spPr bwMode="auto">
            <a:xfrm>
              <a:off x="793" y="1525"/>
              <a:ext cx="3356" cy="0"/>
            </a:xfrm>
            <a:prstGeom prst="line">
              <a:avLst/>
            </a:prstGeom>
            <a:grpFill/>
            <a:ln w="57150">
              <a:solidFill>
                <a:srgbClr val="00DFCA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305" name="Text Box 11"/>
            <p:cNvSpPr txBox="1">
              <a:spLocks noChangeArrowheads="1"/>
            </p:cNvSpPr>
            <p:nvPr/>
          </p:nvSpPr>
          <p:spPr bwMode="auto">
            <a:xfrm>
              <a:off x="4150" y="1253"/>
              <a:ext cx="1406" cy="422"/>
            </a:xfrm>
            <a:prstGeom prst="rect">
              <a:avLst/>
            </a:prstGeom>
            <a:grpFill/>
            <a:ln w="28575" algn="ctr">
              <a:solidFill>
                <a:srgbClr val="00DFCA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/>
                <a:t>Limit with pilot beams</a:t>
              </a:r>
              <a:endParaRPr lang="en-US" sz="1800"/>
            </a:p>
          </p:txBody>
        </p:sp>
      </p:grpSp>
      <p:sp>
        <p:nvSpPr>
          <p:cNvPr id="1041420" name="Text Box 12"/>
          <p:cNvSpPr txBox="1">
            <a:spLocks noChangeArrowheads="1"/>
          </p:cNvSpPr>
          <p:nvPr/>
        </p:nvSpPr>
        <p:spPr bwMode="auto">
          <a:xfrm>
            <a:off x="323850" y="4797425"/>
            <a:ext cx="8496300" cy="646331"/>
          </a:xfrm>
          <a:prstGeom prst="rect">
            <a:avLst/>
          </a:prstGeom>
          <a:noFill/>
          <a:ln w="19050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dirty="0"/>
              <a:t>Revolution frequencies must be equal for collisions.</a:t>
            </a:r>
          </a:p>
          <a:p>
            <a:pPr>
              <a:buFont typeface="Symbol" pitchFamily="18" charset="2"/>
              <a:buChar char="Þ"/>
            </a:pPr>
            <a:r>
              <a:rPr lang="en-GB" dirty="0" smtClean="0"/>
              <a:t>Lower </a:t>
            </a:r>
            <a:r>
              <a:rPr lang="en-GB" dirty="0"/>
              <a:t>limit on energy of p-</a:t>
            </a:r>
            <a:r>
              <a:rPr lang="en-GB" dirty="0" err="1"/>
              <a:t>Pb</a:t>
            </a:r>
            <a:r>
              <a:rPr lang="en-GB" dirty="0"/>
              <a:t> collisions, </a:t>
            </a:r>
            <a:r>
              <a:rPr lang="en-GB" i="1" dirty="0" err="1" smtClean="0"/>
              <a:t>E</a:t>
            </a:r>
            <a:r>
              <a:rPr lang="en-GB" i="1" baseline="-25000" dirty="0" err="1" smtClean="0"/>
              <a:t>p</a:t>
            </a:r>
            <a:r>
              <a:rPr lang="en-GB" dirty="0"/>
              <a:t> </a:t>
            </a:r>
            <a:r>
              <a:rPr lang="en-GB" dirty="0" smtClean="0"/>
              <a:t>~ 2.7 </a:t>
            </a:r>
            <a:r>
              <a:rPr lang="en-GB" dirty="0" err="1" smtClean="0"/>
              <a:t>TeV</a:t>
            </a:r>
            <a:r>
              <a:rPr lang="en-GB" dirty="0" smtClean="0"/>
              <a:t> .</a:t>
            </a:r>
            <a:endParaRPr lang="en-US" dirty="0"/>
          </a:p>
        </p:txBody>
      </p:sp>
      <p:sp>
        <p:nvSpPr>
          <p:cNvPr id="12299" name="Oval 13"/>
          <p:cNvSpPr>
            <a:spLocks noChangeArrowheads="1"/>
          </p:cNvSpPr>
          <p:nvPr/>
        </p:nvSpPr>
        <p:spPr bwMode="auto">
          <a:xfrm>
            <a:off x="4138613" y="3167063"/>
            <a:ext cx="288925" cy="215900"/>
          </a:xfrm>
          <a:prstGeom prst="ellipse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12300" name="Oval 14"/>
          <p:cNvSpPr>
            <a:spLocks noChangeArrowheads="1"/>
          </p:cNvSpPr>
          <p:nvPr/>
        </p:nvSpPr>
        <p:spPr bwMode="auto">
          <a:xfrm>
            <a:off x="1258888" y="1387475"/>
            <a:ext cx="288925" cy="215900"/>
          </a:xfrm>
          <a:prstGeom prst="ellipse">
            <a:avLst/>
          </a:prstGeom>
          <a:noFill/>
          <a:ln w="38100" algn="ctr">
            <a:solidFill>
              <a:srgbClr val="FF0066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4" name="Group 21"/>
          <p:cNvGrpSpPr>
            <a:grpSpLocks/>
          </p:cNvGrpSpPr>
          <p:nvPr/>
        </p:nvGrpSpPr>
        <p:grpSpPr bwMode="auto">
          <a:xfrm>
            <a:off x="1547813" y="1125538"/>
            <a:ext cx="7272337" cy="669925"/>
            <a:chOff x="975" y="709"/>
            <a:chExt cx="4581" cy="422"/>
          </a:xfrm>
        </p:grpSpPr>
        <p:sp>
          <p:nvSpPr>
            <p:cNvPr id="12302" name="Line 15"/>
            <p:cNvSpPr>
              <a:spLocks noChangeShapeType="1"/>
            </p:cNvSpPr>
            <p:nvPr/>
          </p:nvSpPr>
          <p:spPr bwMode="auto">
            <a:xfrm flipV="1">
              <a:off x="975" y="935"/>
              <a:ext cx="3175" cy="0"/>
            </a:xfrm>
            <a:prstGeom prst="line">
              <a:avLst/>
            </a:prstGeom>
            <a:noFill/>
            <a:ln w="28575">
              <a:solidFill>
                <a:srgbClr val="FF0066"/>
              </a:solidFill>
              <a:round/>
              <a:headEnd/>
              <a:tailEnd/>
            </a:ln>
          </p:spPr>
          <p:txBody>
            <a:bodyPr>
              <a:spAutoFit/>
            </a:bodyPr>
            <a:lstStyle/>
            <a:p>
              <a:endParaRPr lang="en-US"/>
            </a:p>
          </p:txBody>
        </p:sp>
        <p:sp>
          <p:nvSpPr>
            <p:cNvPr id="12303" name="Text Box 16"/>
            <p:cNvSpPr txBox="1">
              <a:spLocks noChangeArrowheads="1"/>
            </p:cNvSpPr>
            <p:nvPr/>
          </p:nvSpPr>
          <p:spPr bwMode="auto">
            <a:xfrm>
              <a:off x="4150" y="709"/>
              <a:ext cx="1406" cy="422"/>
            </a:xfrm>
            <a:prstGeom prst="rect">
              <a:avLst/>
            </a:prstGeom>
            <a:noFill/>
            <a:ln w="28575" algn="ctr">
              <a:solidFill>
                <a:srgbClr val="FF0066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GB" sz="1800">
                  <a:solidFill>
                    <a:srgbClr val="FF0066"/>
                  </a:solidFill>
                </a:rPr>
                <a:t>Would move beam by 35 mm in QF!!</a:t>
              </a:r>
              <a:endParaRPr lang="en-US" sz="1800">
                <a:solidFill>
                  <a:srgbClr val="FF0066"/>
                </a:solidFill>
              </a:endParaRPr>
            </a:p>
          </p:txBody>
        </p:sp>
      </p:grpSp>
      <p:graphicFrame>
        <p:nvGraphicFramePr>
          <p:cNvPr id="12291" name="Object 20"/>
          <p:cNvGraphicFramePr>
            <a:graphicFrameLocks noChangeAspect="1"/>
          </p:cNvGraphicFramePr>
          <p:nvPr/>
        </p:nvGraphicFramePr>
        <p:xfrm>
          <a:off x="4089400" y="2768600"/>
          <a:ext cx="914400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6343" name="Equation" r:id="rId7" imgW="914400" imgH="250560" progId="Equation.DSMT4">
                  <p:embed/>
                </p:oleObj>
              </mc:Choice>
              <mc:Fallback>
                <p:oleObj name="Equation" r:id="rId7" imgW="914400" imgH="25056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9400" y="2768600"/>
                        <a:ext cx="914400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6372200" y="3933056"/>
            <a:ext cx="259228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Injection and acceleration with unequal revolution frequencies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50929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1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414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1420" grpId="0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888EC8-DE68-407E-B77D-D1A26CFE9490}" type="slidenum">
              <a:rPr lang="en-GB" smtClean="0"/>
              <a:t>62</a:t>
            </a:fld>
            <a:endParaRPr lang="en-GB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548680"/>
            <a:ext cx="7560840" cy="528069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116632"/>
            <a:ext cx="66967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Batch by batch blow up measurements analysis (M. Schaumann)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5486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ALICE Crossing Angle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Possible upgrade of TCLIA collimator for ZDC</a:t>
            </a:r>
          </a:p>
          <a:p>
            <a:pPr lvl="1"/>
            <a:r>
              <a:rPr lang="en-GB" dirty="0" smtClean="0"/>
              <a:t>Up to now always had crossing angle constraint</a:t>
            </a:r>
          </a:p>
          <a:p>
            <a:pPr lvl="1"/>
            <a:r>
              <a:rPr lang="en-GB" dirty="0"/>
              <a:t>Aperture clearance for spectator neutrons from IP to ZDC </a:t>
            </a:r>
          </a:p>
          <a:p>
            <a:pPr lvl="1"/>
            <a:r>
              <a:rPr lang="en-GB" dirty="0" smtClean="0"/>
              <a:t>Possibly inadequate </a:t>
            </a:r>
            <a:r>
              <a:rPr lang="en-GB" dirty="0"/>
              <a:t>beam-beam separation for 50 ns </a:t>
            </a:r>
            <a:r>
              <a:rPr lang="en-GB" dirty="0" smtClean="0"/>
              <a:t>(also parasitic luminosity) </a:t>
            </a:r>
          </a:p>
          <a:p>
            <a:pPr lvl="1"/>
            <a:r>
              <a:rPr lang="en-GB" dirty="0" smtClean="0"/>
              <a:t>Under study …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88750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SPS injection system </a:t>
            </a:r>
            <a:r>
              <a:rPr lang="en-US" dirty="0" smtClean="0"/>
              <a:t>kicker upgrade </a:t>
            </a:r>
            <a:r>
              <a:rPr lang="en-US" dirty="0" smtClean="0"/>
              <a:t>100 </a:t>
            </a:r>
            <a:r>
              <a:rPr lang="en-US" dirty="0" smtClean="0"/>
              <a:t>ns</a:t>
            </a:r>
            <a:endParaRPr lang="en-GB" sz="220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0" y="1233378"/>
            <a:ext cx="9144000" cy="5229768"/>
          </a:xfrm>
          <a:prstGeom prst="rect">
            <a:avLst/>
          </a:prstGeom>
        </p:spPr>
        <p:txBody>
          <a:bodyPr>
            <a:normAutofit fontScale="92500"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Clr>
                <a:srgbClr val="0055A0"/>
              </a:buClr>
              <a:buFont typeface="Wingdings" pitchFamily="2" charset="2"/>
              <a:buChar char="q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1pPr>
            <a:lvl2pPr marL="471600" indent="-284400" algn="l" defTabSz="457200" rtl="0" eaLnBrk="1" latinLnBrk="0" hangingPunct="1">
              <a:lnSpc>
                <a:spcPct val="100000"/>
              </a:lnSpc>
              <a:spcBef>
                <a:spcPts val="1080"/>
              </a:spcBef>
              <a:buClr>
                <a:srgbClr val="0055A0"/>
              </a:buClr>
              <a:buSzPct val="70000"/>
              <a:buFont typeface="Wingdings" charset="2"/>
              <a:buChar char="§"/>
              <a:defRPr sz="20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2pPr>
            <a:lvl3pPr marL="694800" indent="-228600" algn="l" defTabSz="457200" rtl="0" eaLnBrk="1" latinLnBrk="0" hangingPunct="1">
              <a:lnSpc>
                <a:spcPct val="100000"/>
              </a:lnSpc>
              <a:spcBef>
                <a:spcPts val="984"/>
              </a:spcBef>
              <a:buClrTx/>
              <a:buSzPct val="100000"/>
              <a:buFont typeface="Lucida Grande"/>
              <a:buChar char="−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6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400" kern="1200">
                <a:solidFill>
                  <a:schemeClr val="tx1"/>
                </a:solidFill>
                <a:latin typeface="Arial"/>
                <a:ea typeface="+mn-ea"/>
                <a:cs typeface="Arial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 Install a faster </a:t>
            </a:r>
            <a:r>
              <a:rPr lang="en-US" dirty="0" err="1" smtClean="0"/>
              <a:t>pulser</a:t>
            </a:r>
            <a:r>
              <a:rPr lang="en-US" dirty="0" smtClean="0"/>
              <a:t> &amp; switch on MKP-S system in parallel to the present one</a:t>
            </a:r>
          </a:p>
          <a:p>
            <a:r>
              <a:rPr lang="en-US" dirty="0" smtClean="0"/>
              <a:t> Supplement septum by new MSI-V 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pPr lvl="1"/>
            <a:r>
              <a:rPr lang="en-US" dirty="0" smtClean="0"/>
              <a:t>No additional kicker magnets to be installed in the tunnel</a:t>
            </a:r>
          </a:p>
          <a:p>
            <a:pPr lvl="1"/>
            <a:r>
              <a:rPr lang="en-US" dirty="0" smtClean="0"/>
              <a:t>Maximum voltage of 40 kV </a:t>
            </a:r>
          </a:p>
          <a:p>
            <a:pPr lvl="1"/>
            <a:r>
              <a:rPr lang="en-US" dirty="0" smtClean="0"/>
              <a:t>Installation of  MSI-V, recuperated from PSB recombination septa, one winter shutdown after LS2 (but spares can be used)</a:t>
            </a:r>
          </a:p>
          <a:p>
            <a:pPr lvl="1"/>
            <a:r>
              <a:rPr lang="en-US" dirty="0" smtClean="0"/>
              <a:t>With the MSI-V one can run at low voltages on the MKP-S and MSI-V, very comfortable, and no problems with Q20 optics</a:t>
            </a:r>
          </a:p>
          <a:p>
            <a:pPr lvl="1"/>
            <a:r>
              <a:rPr lang="en-US" dirty="0" smtClean="0"/>
              <a:t>Development time and lab tests needed</a:t>
            </a:r>
          </a:p>
          <a:p>
            <a:pPr>
              <a:buFont typeface="Wingdings" pitchFamily="2" charset="2"/>
              <a:buNone/>
            </a:pPr>
            <a:endParaRPr lang="en-US" dirty="0" smtClean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1573" y="1860175"/>
            <a:ext cx="5912427" cy="21045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E:\DCIM\101_PANA\P1010199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0" t="18998" r="11772"/>
          <a:stretch/>
        </p:blipFill>
        <p:spPr bwMode="auto">
          <a:xfrm>
            <a:off x="347464" y="1860176"/>
            <a:ext cx="2780200" cy="2018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1520" y="620688"/>
            <a:ext cx="727280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Recent review </a:t>
            </a:r>
            <a:r>
              <a:rPr lang="en-US" dirty="0" smtClean="0">
                <a:hlinkClick r:id="rId4"/>
              </a:rPr>
              <a:t>https</a:t>
            </a:r>
            <a:r>
              <a:rPr lang="en-US" dirty="0">
                <a:hlinkClick r:id="rId4"/>
              </a:rPr>
              <a:t>://indico.cern.ch/conferenceDisplay.py?confId=263338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06878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Run 2 </a:t>
            </a:r>
            <a:r>
              <a:rPr lang="en-GB" dirty="0" smtClean="0"/>
              <a:t>nucleus-nucleus performance </a:t>
            </a:r>
            <a:r>
              <a:rPr lang="en-GB" dirty="0" smtClean="0"/>
              <a:t>projections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3386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/>
              <a:t>Bunch-by-Bunch Differences after Injection in the LHC</a:t>
            </a:r>
            <a:endParaRPr lang="en-GB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4427984" y="1052735"/>
                <a:ext cx="4494523" cy="563231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itchFamily="34" charset="0"/>
                  <a:buChar char="•"/>
                </a:pPr>
                <a:r>
                  <a:rPr lang="en-GB" sz="2000" dirty="0" smtClean="0"/>
                  <a:t>Structure within a train </a:t>
                </a:r>
              </a:p>
              <a:p>
                <a:r>
                  <a:rPr lang="en-GB" sz="2000" dirty="0"/>
                  <a:t> </a:t>
                </a:r>
                <a:r>
                  <a:rPr lang="en-GB" sz="2000" dirty="0" smtClean="0"/>
                  <a:t>    (1</a:t>
                </a:r>
                <a:r>
                  <a:rPr lang="en-GB" sz="2000" baseline="30000" dirty="0" smtClean="0"/>
                  <a:t>st</a:t>
                </a:r>
                <a:r>
                  <a:rPr lang="en-GB" sz="2000" dirty="0" smtClean="0"/>
                  <a:t> to last bunch):</a:t>
                </a:r>
                <a:endParaRPr lang="en-GB" sz="2000" b="1" dirty="0" smtClean="0"/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GB" sz="2000" dirty="0"/>
                  <a:t>i</a:t>
                </a:r>
                <a:r>
                  <a:rPr lang="en-GB" sz="2000" dirty="0" smtClean="0"/>
                  <a:t>ncrease:  - intensity </a:t>
                </a:r>
              </a:p>
              <a:p>
                <a:pPr lvl="1"/>
                <a:r>
                  <a:rPr lang="en-GB" sz="2000" dirty="0"/>
                  <a:t>	 </a:t>
                </a:r>
                <a:r>
                  <a:rPr lang="en-GB" sz="2000" dirty="0" smtClean="0"/>
                  <a:t>              - bunch length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GB" sz="2000" dirty="0"/>
                  <a:t>d</a:t>
                </a:r>
                <a:r>
                  <a:rPr lang="en-GB" sz="2000" dirty="0" smtClean="0"/>
                  <a:t>ecrease: </a:t>
                </a:r>
                <a:r>
                  <a:rPr lang="en-GB" sz="2000" dirty="0" err="1" smtClean="0"/>
                  <a:t>emittance</a:t>
                </a:r>
                <a:r>
                  <a:rPr lang="en-GB" sz="2000" dirty="0" smtClean="0"/>
                  <a:t>.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endParaRPr lang="en-GB" sz="2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GB" sz="2000" dirty="0" smtClean="0">
                    <a:solidFill>
                      <a:srgbClr val="C00000"/>
                    </a:solidFill>
                  </a:rPr>
                  <a:t>IBS, space charge, RF noise … </a:t>
                </a:r>
                <a:r>
                  <a:rPr lang="en-GB" sz="2000" dirty="0">
                    <a:solidFill>
                      <a:srgbClr val="C00000"/>
                    </a:solidFill>
                  </a:rPr>
                  <a:t>at the </a:t>
                </a:r>
                <a:r>
                  <a:rPr lang="en-GB" sz="2000" dirty="0" smtClean="0">
                    <a:solidFill>
                      <a:srgbClr val="C00000"/>
                    </a:solidFill>
                  </a:rPr>
                  <a:t>injection plateau of </a:t>
                </a:r>
                <a:r>
                  <a:rPr lang="en-GB" sz="2000" dirty="0">
                    <a:solidFill>
                      <a:srgbClr val="C00000"/>
                    </a:solidFill>
                  </a:rPr>
                  <a:t>the </a:t>
                </a:r>
                <a:r>
                  <a:rPr lang="en-GB" sz="2000" dirty="0" smtClean="0">
                    <a:solidFill>
                      <a:srgbClr val="C00000"/>
                    </a:solidFill>
                  </a:rPr>
                  <a:t>SPS</a:t>
                </a:r>
                <a:r>
                  <a:rPr lang="en-GB" sz="2000" dirty="0" smtClean="0"/>
                  <a:t>:</a:t>
                </a:r>
              </a:p>
              <a:p>
                <a:pPr marL="742950" lvl="1" indent="-285750">
                  <a:buFont typeface="Arial" pitchFamily="34" charset="0"/>
                  <a:buChar char="•"/>
                </a:pPr>
                <a:r>
                  <a:rPr lang="en-GB" sz="2000" dirty="0" smtClean="0"/>
                  <a:t>while </a:t>
                </a:r>
                <a:r>
                  <a:rPr lang="en-GB" sz="2000" dirty="0"/>
                  <a:t>waiting for the 12 injections </a:t>
                </a:r>
                <a:endParaRPr lang="en-GB" sz="2000" dirty="0" smtClean="0"/>
              </a:p>
              <a:p>
                <a:pPr lvl="1"/>
                <a:r>
                  <a:rPr lang="en-GB" sz="2000" dirty="0"/>
                  <a:t> </a:t>
                </a:r>
                <a:r>
                  <a:rPr lang="en-GB" sz="2000" dirty="0" smtClean="0"/>
                  <a:t>    from </a:t>
                </a:r>
                <a:r>
                  <a:rPr lang="en-GB" sz="2000" dirty="0"/>
                  <a:t>the PS to construct a LHC </a:t>
                </a:r>
                <a:endParaRPr lang="en-GB" sz="2000" dirty="0" smtClean="0"/>
              </a:p>
              <a:p>
                <a:pPr lvl="1"/>
                <a:r>
                  <a:rPr lang="en-GB" sz="2000" dirty="0"/>
                  <a:t> </a:t>
                </a:r>
                <a:r>
                  <a:rPr lang="en-GB" sz="2000" dirty="0" smtClean="0"/>
                  <a:t>    train.</a:t>
                </a:r>
              </a:p>
              <a:p>
                <a:pPr lvl="1"/>
                <a:endParaRPr lang="en-GB" sz="2000" dirty="0" smtClean="0"/>
              </a:p>
              <a:p>
                <a:pPr marL="285750" indent="-285750">
                  <a:buFont typeface="Arial" pitchFamily="34" charset="0"/>
                  <a:buChar char="•"/>
                </a:pPr>
                <a:r>
                  <a:rPr lang="en-GB" sz="2000" dirty="0" smtClean="0"/>
                  <a:t>First injections sit longer </a:t>
                </a:r>
                <a:r>
                  <a:rPr lang="en-GB" sz="2000" dirty="0"/>
                  <a:t>at </a:t>
                </a:r>
                <a:r>
                  <a:rPr lang="en-GB" sz="2000" dirty="0">
                    <a:solidFill>
                      <a:srgbClr val="C00000"/>
                    </a:solidFill>
                  </a:rPr>
                  <a:t>low energy</a:t>
                </a:r>
                <a:r>
                  <a:rPr lang="en-GB" sz="2000" dirty="0"/>
                  <a:t> </a:t>
                </a:r>
              </a:p>
              <a:p>
                <a:r>
                  <a:rPr lang="en-GB" sz="2000" dirty="0">
                    <a:ea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GB" sz="2000" dirty="0"/>
                  <a:t> strong </a:t>
                </a:r>
                <a:r>
                  <a:rPr lang="en-GB" sz="2000" dirty="0" smtClean="0"/>
                  <a:t>IBS,</a:t>
                </a:r>
                <a:endParaRPr lang="en-GB" sz="2000" dirty="0"/>
              </a:p>
              <a:p>
                <a:r>
                  <a:rPr lang="en-GB" sz="2000" dirty="0">
                    <a:ea typeface="Cambria Math"/>
                  </a:rPr>
                  <a:t>     </a:t>
                </a:r>
                <a14:m>
                  <m:oMath xmlns:m="http://schemas.openxmlformats.org/officeDocument/2006/math">
                    <m:r>
                      <a:rPr lang="en-GB" sz="2000" i="1">
                        <a:latin typeface="Cambria Math"/>
                        <a:ea typeface="Cambria Math"/>
                      </a:rPr>
                      <m:t>→</m:t>
                    </m:r>
                  </m:oMath>
                </a14:m>
                <a:r>
                  <a:rPr lang="en-GB" sz="2000" dirty="0"/>
                  <a:t> </a:t>
                </a:r>
                <a:r>
                  <a:rPr lang="en-GB" sz="2000" dirty="0" err="1"/>
                  <a:t>emittance</a:t>
                </a:r>
                <a:r>
                  <a:rPr lang="en-GB" sz="2000" dirty="0"/>
                  <a:t> </a:t>
                </a:r>
                <a:r>
                  <a:rPr lang="en-GB" sz="2000" dirty="0" smtClean="0"/>
                  <a:t>growth </a:t>
                </a:r>
                <a:r>
                  <a:rPr lang="en-GB" sz="2000" dirty="0"/>
                  <a:t>and </a:t>
                </a:r>
                <a:r>
                  <a:rPr lang="en-GB" sz="2000" dirty="0" smtClean="0"/>
                  <a:t>particle</a:t>
                </a:r>
              </a:p>
              <a:p>
                <a:r>
                  <a:rPr lang="en-GB" sz="2000" dirty="0"/>
                  <a:t> </a:t>
                </a:r>
                <a:r>
                  <a:rPr lang="en-GB" sz="2000" dirty="0" smtClean="0"/>
                  <a:t>         losses.</a:t>
                </a:r>
                <a:endParaRPr lang="en-GB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GB" sz="2000" dirty="0"/>
              </a:p>
              <a:p>
                <a:pPr marL="285750" indent="-285750">
                  <a:buFont typeface="Arial" pitchFamily="34" charset="0"/>
                  <a:buChar char="•"/>
                </a:pPr>
                <a:endParaRPr lang="en-GB" sz="20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7984" y="1052735"/>
                <a:ext cx="4494523" cy="5632311"/>
              </a:xfrm>
              <a:prstGeom prst="rect">
                <a:avLst/>
              </a:prstGeom>
              <a:blipFill rotWithShape="1">
                <a:blip r:embed="rId2"/>
                <a:stretch>
                  <a:fillRect l="-1084" t="-541" r="-1084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Group 13"/>
          <p:cNvGrpSpPr/>
          <p:nvPr/>
        </p:nvGrpSpPr>
        <p:grpSpPr>
          <a:xfrm>
            <a:off x="323528" y="864294"/>
            <a:ext cx="3810001" cy="2852738"/>
            <a:chOff x="467544" y="640877"/>
            <a:chExt cx="3810001" cy="2852738"/>
          </a:xfrm>
        </p:grpSpPr>
        <p:pic>
          <p:nvPicPr>
            <p:cNvPr id="1031" name="Picture 7" descr="G:\Workspaces\m\mschauma\IonsDataAnalysis2011\Plots\Injection\InjectedIntensity_Fill2319_B1.pn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7544" y="640877"/>
              <a:ext cx="3810001" cy="285273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2483768" y="2476211"/>
              <a:ext cx="97815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 smtClean="0">
                  <a:solidFill>
                    <a:srgbClr val="0335D7"/>
                  </a:solidFill>
                </a:rPr>
                <a:t>Intensity</a:t>
              </a:r>
              <a:endParaRPr lang="en-GB" dirty="0">
                <a:solidFill>
                  <a:srgbClr val="0335D7"/>
                </a:solidFill>
              </a:endParaRPr>
            </a:p>
          </p:txBody>
        </p:sp>
        <p:cxnSp>
          <p:nvCxnSpPr>
            <p:cNvPr id="11" name="Straight Connector 10"/>
            <p:cNvCxnSpPr/>
            <p:nvPr/>
          </p:nvCxnSpPr>
          <p:spPr>
            <a:xfrm>
              <a:off x="882252" y="2187022"/>
              <a:ext cx="3329708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3387307" y="2123564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chemeClr val="accent3">
                      <a:lumMod val="75000"/>
                    </a:schemeClr>
                  </a:solidFill>
                </a:rPr>
                <a:t>Design</a:t>
              </a:r>
              <a:endParaRPr lang="en-GB" sz="16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23528" y="3715002"/>
            <a:ext cx="3805400" cy="2858807"/>
            <a:chOff x="467544" y="3627386"/>
            <a:chExt cx="3805400" cy="2858807"/>
          </a:xfrm>
        </p:grpSpPr>
        <p:grpSp>
          <p:nvGrpSpPr>
            <p:cNvPr id="7" name="Group 6"/>
            <p:cNvGrpSpPr/>
            <p:nvPr/>
          </p:nvGrpSpPr>
          <p:grpSpPr>
            <a:xfrm>
              <a:off x="467544" y="3627386"/>
              <a:ext cx="3805400" cy="2858807"/>
              <a:chOff x="627184" y="3522521"/>
              <a:chExt cx="3805400" cy="2858807"/>
            </a:xfrm>
          </p:grpSpPr>
          <p:pic>
            <p:nvPicPr>
              <p:cNvPr id="1026" name="Picture 2" descr="G:\Workspaces\m\mschauma\p-Pb-firstFills\Plots\WS\EmittanceHor&amp;VerRunOverviewFirstTrain.png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7184" y="3522521"/>
                <a:ext cx="3805400" cy="285880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TextBox 5"/>
              <p:cNvSpPr txBox="1"/>
              <p:nvPr/>
            </p:nvSpPr>
            <p:spPr>
              <a:xfrm>
                <a:off x="1026268" y="5166710"/>
                <a:ext cx="2049600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GB" dirty="0" smtClean="0">
                    <a:solidFill>
                      <a:srgbClr val="FF0000"/>
                    </a:solidFill>
                  </a:rPr>
                  <a:t>Horizontal </a:t>
                </a:r>
                <a:r>
                  <a:rPr lang="en-GB" dirty="0" smtClean="0"/>
                  <a:t>/</a:t>
                </a:r>
                <a:r>
                  <a:rPr lang="en-GB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GB" dirty="0" smtClean="0"/>
                  <a:t>Vertical</a:t>
                </a:r>
              </a:p>
              <a:p>
                <a:r>
                  <a:rPr lang="en-GB" dirty="0" err="1" smtClean="0"/>
                  <a:t>Emittance</a:t>
                </a:r>
                <a:endParaRPr lang="en-GB" dirty="0"/>
              </a:p>
            </p:txBody>
          </p:sp>
        </p:grpSp>
        <p:cxnSp>
          <p:nvCxnSpPr>
            <p:cNvPr id="22" name="Straight Connector 21"/>
            <p:cNvCxnSpPr/>
            <p:nvPr/>
          </p:nvCxnSpPr>
          <p:spPr>
            <a:xfrm>
              <a:off x="882252" y="4653136"/>
              <a:ext cx="3329708" cy="0"/>
            </a:xfrm>
            <a:prstGeom prst="line">
              <a:avLst/>
            </a:prstGeom>
            <a:ln w="19050">
              <a:solidFill>
                <a:schemeClr val="accent3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3491880" y="4314582"/>
              <a:ext cx="7441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dirty="0" smtClean="0">
                  <a:solidFill>
                    <a:schemeClr val="accent3">
                      <a:lumMod val="75000"/>
                    </a:schemeClr>
                  </a:solidFill>
                </a:rPr>
                <a:t>Design</a:t>
              </a:r>
              <a:endParaRPr lang="en-GB" sz="1600" dirty="0">
                <a:solidFill>
                  <a:schemeClr val="accent3">
                    <a:lumMod val="75000"/>
                  </a:schemeClr>
                </a:solidFill>
              </a:endParaRPr>
            </a:p>
          </p:txBody>
        </p:sp>
      </p:grpSp>
      <p:sp>
        <p:nvSpPr>
          <p:cNvPr id="25" name="Content Placeholder 2"/>
          <p:cNvSpPr txBox="1">
            <a:spLocks/>
          </p:cNvSpPr>
          <p:nvPr/>
        </p:nvSpPr>
        <p:spPr>
          <a:xfrm>
            <a:off x="4985045" y="6093296"/>
            <a:ext cx="3744416" cy="3240360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 smtClean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3EE74B-AA29-428B-826F-5CD1FF8C5BA0}" type="slidenum">
              <a:rPr lang="en-GB" smtClean="0"/>
              <a:t>9</a:t>
            </a:fld>
            <a:endParaRPr lang="en-GB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J.M. Jowett, HL-LHC workshop, Daresbury, 14/11/2013</a:t>
            </a:r>
            <a:endParaRPr lang="en-GB"/>
          </a:p>
        </p:txBody>
      </p:sp>
      <p:sp>
        <p:nvSpPr>
          <p:cNvPr id="3" name="Rectangle 2"/>
          <p:cNvSpPr/>
          <p:nvPr/>
        </p:nvSpPr>
        <p:spPr>
          <a:xfrm>
            <a:off x="1316660" y="1052735"/>
            <a:ext cx="231004" cy="2088234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TextBox 3"/>
          <p:cNvSpPr txBox="1"/>
          <p:nvPr/>
        </p:nvSpPr>
        <p:spPr>
          <a:xfrm>
            <a:off x="1547664" y="2699628"/>
            <a:ext cx="79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>
                <a:solidFill>
                  <a:srgbClr val="C00000"/>
                </a:solidFill>
              </a:rPr>
              <a:t>1 train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380312" y="580155"/>
            <a:ext cx="1614545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GB" sz="2000" dirty="0" smtClean="0"/>
              <a:t>E = 450 Z </a:t>
            </a:r>
            <a:r>
              <a:rPr lang="en-GB" sz="2000" dirty="0" err="1"/>
              <a:t>G</a:t>
            </a:r>
            <a:r>
              <a:rPr lang="en-GB" sz="2000" dirty="0" err="1" smtClean="0"/>
              <a:t>eV</a:t>
            </a:r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72931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MJ plai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JMJ plain</Template>
  <TotalTime>14604</TotalTime>
  <Words>4930</Words>
  <Application>Microsoft Office PowerPoint</Application>
  <PresentationFormat>On-screen Show (4:3)</PresentationFormat>
  <Paragraphs>816</Paragraphs>
  <Slides>63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63</vt:i4>
      </vt:variant>
    </vt:vector>
  </HeadingPairs>
  <TitlesOfParts>
    <vt:vector size="67" baseType="lpstr">
      <vt:lpstr>JMJ plain</vt:lpstr>
      <vt:lpstr>Office Theme</vt:lpstr>
      <vt:lpstr>Equation</vt:lpstr>
      <vt:lpstr>MathType 6.0 Equation</vt:lpstr>
      <vt:lpstr>Nuclear Beams at HL-LHC  Plans, requirements,  solutions</vt:lpstr>
      <vt:lpstr>Physics Programme</vt:lpstr>
      <vt:lpstr>Outline</vt:lpstr>
      <vt:lpstr>Design Baseline and Performance Achieved</vt:lpstr>
      <vt:lpstr>Future runs and species</vt:lpstr>
      <vt:lpstr>Possible injection schemes for Pb ions</vt:lpstr>
      <vt:lpstr>SPS injection system kicker upgrade 100 ns</vt:lpstr>
      <vt:lpstr>Run 2 nucleus-nucleus performance projections</vt:lpstr>
      <vt:lpstr>Bunch-by-Bunch Differences after Injection in the LHC</vt:lpstr>
      <vt:lpstr>Bunch-by-Bunch Luminosity</vt:lpstr>
      <vt:lpstr>General features of Pb-Pb in Run 2 and HL-LHC </vt:lpstr>
      <vt:lpstr>Spectrum of bunches in physics</vt:lpstr>
      <vt:lpstr>Bunch-by-Bunch Luminosity Model</vt:lpstr>
      <vt:lpstr>Complete Parametrisation </vt:lpstr>
      <vt:lpstr>Intensity Scaling</vt:lpstr>
      <vt:lpstr>Estimates for after LS1 – 2011 Scheme, scaled Nb</vt:lpstr>
      <vt:lpstr>Estimates for after LS1 – 100ns Batch Compression</vt:lpstr>
      <vt:lpstr>Levelling in Run 2</vt:lpstr>
      <vt:lpstr>Comparison of levelling scenarios for Run 2</vt:lpstr>
      <vt:lpstr>Remarks on levelling</vt:lpstr>
      <vt:lpstr>Run 3 &amp; beyond, nucleus-nucleus performance projections</vt:lpstr>
      <vt:lpstr>Estimates for after LS2 </vt:lpstr>
      <vt:lpstr>Estimates for after LS2 – 100/100ns Baseline Scheme</vt:lpstr>
      <vt:lpstr>Estimates for after LS2 </vt:lpstr>
      <vt:lpstr>Luminosity Evolution for main Upgrade Scenarios</vt:lpstr>
      <vt:lpstr>Luminosity projection summary</vt:lpstr>
      <vt:lpstr>Caveats and anti-caveats on luminosity projections</vt:lpstr>
      <vt:lpstr>Run 2 proton-nucleus performance projections</vt:lpstr>
      <vt:lpstr>PowerPoint Presentation</vt:lpstr>
      <vt:lpstr>Correlations in pA: subtracting low-mult from the high-mult…</vt:lpstr>
      <vt:lpstr>Reminder: p-Pb luminosity production in 2013</vt:lpstr>
      <vt:lpstr>Reminder: Pb-p luminosity production in 2013</vt:lpstr>
      <vt:lpstr>Bunch by bunch intensity ranges for p-Pb operation</vt:lpstr>
      <vt:lpstr>Performance for p-Pb in Run 2</vt:lpstr>
      <vt:lpstr>Performance for p-Pb in Run 2 and beyond</vt:lpstr>
      <vt:lpstr>Peak Luminosity limits</vt:lpstr>
      <vt:lpstr>Electromagnetic processes in Pb-Pb collisions</vt:lpstr>
      <vt:lpstr>Secondary beams from Beam 1 in IR2</vt:lpstr>
      <vt:lpstr>2011 Pb-Pb operation</vt:lpstr>
      <vt:lpstr>Main losses in DS are due to luminosity</vt:lpstr>
      <vt:lpstr>HL-LHC Performance Goals for Pb-Pb collisions</vt:lpstr>
      <vt:lpstr>Power density in superconducting cable</vt:lpstr>
      <vt:lpstr>Radiation damage</vt:lpstr>
      <vt:lpstr>DS collimator installation in IR2</vt:lpstr>
      <vt:lpstr>ATLAS and CMS ?</vt:lpstr>
      <vt:lpstr>DS Collimator locations around ATLAS or CMS</vt:lpstr>
      <vt:lpstr>Steady-state losses during Pb-Pb Collisions in 2011</vt:lpstr>
      <vt:lpstr>Collimation Inefficiency</vt:lpstr>
      <vt:lpstr>Higher harmonic (800 MHz) RF system, Pb-Pb 7 Z TeV</vt:lpstr>
      <vt:lpstr>Lower Harmonic (200 MHz) RF system</vt:lpstr>
      <vt:lpstr>Stochastic cooling</vt:lpstr>
      <vt:lpstr>Stochastic cooling of Pb beams</vt:lpstr>
      <vt:lpstr>Stochastic Cooling Simulations, Pb beam at 7 Z TeV</vt:lpstr>
      <vt:lpstr>ALICE, ATLAS, CMS illuminated</vt:lpstr>
      <vt:lpstr>Bunch parameters with cooling (3 experiments)</vt:lpstr>
      <vt:lpstr>How to proceed - tentative</vt:lpstr>
      <vt:lpstr>Conclusions</vt:lpstr>
      <vt:lpstr>BACKUP SLIDes</vt:lpstr>
      <vt:lpstr>More detail on emittances from wire scans</vt:lpstr>
      <vt:lpstr>Beam parameter evolution, not the best fill</vt:lpstr>
      <vt:lpstr>Momentum offset required to equalise frequencies (2-in-1 magnets!)</vt:lpstr>
      <vt:lpstr>PowerPoint Presentation</vt:lpstr>
      <vt:lpstr>ALICE Crossing Angle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Initial thoughts  on 2012 p-Pb run</dc:title>
  <dc:creator>John M. Jowett</dc:creator>
  <cp:lastModifiedBy>John Jowett</cp:lastModifiedBy>
  <cp:revision>396</cp:revision>
  <dcterms:created xsi:type="dcterms:W3CDTF">2012-06-25T08:47:04Z</dcterms:created>
  <dcterms:modified xsi:type="dcterms:W3CDTF">2013-11-13T16:43:55Z</dcterms:modified>
</cp:coreProperties>
</file>