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0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1800" y="2121290"/>
            <a:ext cx="8265984" cy="1826363"/>
          </a:xfr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kumimoji="0" lang="en-US" sz="4000" b="1" i="0" kern="1200" cap="none" spc="0" baseline="0" dirty="0">
                <a:ln w="12700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Ubuntu"/>
              </a:defRPr>
            </a:lvl1pPr>
          </a:lstStyle>
          <a:p>
            <a:r>
              <a:rPr kumimoji="0" lang="x-none" dirty="0" smtClean="0"/>
              <a:t>Presentation Title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1800" y="4171952"/>
            <a:ext cx="8265984" cy="1066688"/>
          </a:xfrm>
        </p:spPr>
        <p:txBody>
          <a:bodyPr lIns="45720" tIns="0" rIns="4572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accent4"/>
                </a:solidFill>
                <a:effectLst/>
                <a:latin typeface="+mn-lt"/>
                <a:cs typeface="Ubuntu Ligh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dirty="0" smtClean="0"/>
              <a:t>Author and Affiliation</a:t>
            </a:r>
          </a:p>
        </p:txBody>
      </p:sp>
      <p:pic>
        <p:nvPicPr>
          <p:cNvPr id="4" name="Picture 3" descr="2014-04-09_CERN_60years_ENdep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426020"/>
            <a:ext cx="4376736" cy="11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949325"/>
            <a:ext cx="8226425" cy="5324475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 smtClean="0"/>
              <a:t>Slide text first level</a:t>
            </a:r>
          </a:p>
          <a:p>
            <a:pPr lvl="1"/>
            <a:r>
              <a:rPr lang="x-none" dirty="0" smtClean="0"/>
              <a:t>Slide text second level</a:t>
            </a:r>
          </a:p>
          <a:p>
            <a:pPr lvl="2"/>
            <a:r>
              <a:rPr lang="x-none" dirty="0" smtClean="0"/>
              <a:t>Slide text third level</a:t>
            </a:r>
          </a:p>
          <a:p>
            <a:pPr lvl="3"/>
            <a:r>
              <a:rPr lang="x-none" dirty="0" smtClean="0"/>
              <a:t>Slide text fourth level</a:t>
            </a:r>
          </a:p>
          <a:p>
            <a:pPr lvl="4"/>
            <a:r>
              <a:rPr lang="x-none" dirty="0" smtClean="0"/>
              <a:t>Slide text fifth level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54" y="0"/>
            <a:ext cx="90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4-09_CERN_60years_ENdep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86" y="2796780"/>
            <a:ext cx="4376736" cy="115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4450" y="4214813"/>
            <a:ext cx="6535738" cy="1609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14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95326" y="6356350"/>
            <a:ext cx="137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66434" y="6356350"/>
            <a:ext cx="4290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924" y="6356350"/>
            <a:ext cx="729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49333"/>
            <a:ext cx="8226854" cy="53364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Slide text first level</a:t>
            </a:r>
          </a:p>
          <a:p>
            <a:pPr lvl="1" eaLnBrk="1" latinLnBrk="0" hangingPunct="1"/>
            <a:r>
              <a:rPr kumimoji="0" lang="fr-CH" dirty="0" smtClean="0"/>
              <a:t>Slide text second level</a:t>
            </a:r>
          </a:p>
          <a:p>
            <a:pPr lvl="2" eaLnBrk="1" latinLnBrk="0" hangingPunct="1"/>
            <a:r>
              <a:rPr kumimoji="0" lang="fr-CH" dirty="0" smtClean="0"/>
              <a:t>Slide text third level</a:t>
            </a:r>
          </a:p>
          <a:p>
            <a:pPr lvl="3" eaLnBrk="1" latinLnBrk="0" hangingPunct="1"/>
            <a:r>
              <a:rPr kumimoji="0" lang="fr-CH" dirty="0" smtClean="0"/>
              <a:t>Slide text fourth level</a:t>
            </a:r>
          </a:p>
          <a:p>
            <a:pPr lvl="4" eaLnBrk="1" latinLnBrk="0" hangingPunct="1"/>
            <a:r>
              <a:rPr kumimoji="0" lang="fr-CH" dirty="0" smtClean="0"/>
              <a:t>Slide text fifth level</a:t>
            </a:r>
            <a:endParaRPr kumimoji="0"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71584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GB" noProof="0" dirty="0" smtClean="0"/>
              <a:t>Slide Title</a:t>
            </a:r>
            <a:endParaRPr kumimoji="0" lang="en-GB" noProof="0" dirty="0"/>
          </a:p>
        </p:txBody>
      </p:sp>
      <p:pic>
        <p:nvPicPr>
          <p:cNvPr id="7" name="Picture 6" descr="2014-04-09_CERN_60years_ENdept_75dp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327150"/>
            <a:ext cx="1641276" cy="43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6285763"/>
            <a:ext cx="8226854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82" r:id="rId3"/>
    <p:sldLayoutId id="2147483684" r:id="rId4"/>
    <p:sldLayoutId id="2147483680" r:id="rId5"/>
    <p:sldLayoutId id="214748367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i="0" kern="1200">
          <a:solidFill>
            <a:srgbClr val="0C377B"/>
          </a:solidFill>
          <a:latin typeface="+mj-lt"/>
          <a:ea typeface="+mj-ea"/>
          <a:cs typeface="Ubuntu Light"/>
        </a:defRPr>
      </a:lvl1pPr>
    </p:titleStyle>
    <p:bodyStyle>
      <a:lvl1pPr marL="225425" indent="-225425" algn="l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+mn-lt"/>
          <a:ea typeface="+mn-ea"/>
          <a:cs typeface="Ubuntu Light"/>
        </a:defRPr>
      </a:lvl1pPr>
      <a:lvl2pPr marL="460375" indent="-228600" algn="l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+mn-lt"/>
          <a:ea typeface="+mn-ea"/>
          <a:cs typeface="Ubuntu Light"/>
        </a:defRPr>
      </a:lvl2pPr>
      <a:lvl3pPr marL="685800" indent="-225425" algn="l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+mn-lt"/>
          <a:ea typeface="+mn-ea"/>
          <a:cs typeface="Ubuntu Light"/>
        </a:defRPr>
      </a:lvl3pPr>
      <a:lvl4pPr marL="909638" indent="-223838" algn="l" rtl="0" eaLnBrk="1" latinLnBrk="0" hangingPunct="1">
        <a:lnSpc>
          <a:spcPct val="90000"/>
        </a:lnSpc>
        <a:spcBef>
          <a:spcPts val="600"/>
        </a:spcBef>
        <a:buClr>
          <a:schemeClr val="accent3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+mn-lt"/>
          <a:ea typeface="+mn-ea"/>
          <a:cs typeface="Ubuntu Light"/>
        </a:defRPr>
      </a:lvl4pPr>
      <a:lvl5pPr marL="1146175" indent="-236538" algn="l" rtl="0" eaLnBrk="1" latinLnBrk="0" hangingPunct="1">
        <a:lnSpc>
          <a:spcPct val="90000"/>
        </a:lnSpc>
        <a:spcBef>
          <a:spcPts val="600"/>
        </a:spcBef>
        <a:buClr>
          <a:schemeClr val="accent4"/>
        </a:buClr>
        <a:buSzPct val="100000"/>
        <a:buFont typeface="Arial"/>
        <a:buChar char="•"/>
        <a:defRPr kumimoji="0" sz="3200" b="0" i="0" kern="1200" baseline="0">
          <a:solidFill>
            <a:srgbClr val="0C377B"/>
          </a:solidFill>
          <a:latin typeface="+mn-lt"/>
          <a:ea typeface="+mn-ea"/>
          <a:cs typeface="Ubuntu Light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radiate.fnal.gov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densham@stfc.ac.uk" TargetMode="External"/><Relationship Id="rId2" Type="http://schemas.openxmlformats.org/officeDocument/2006/relationships/hyperlink" Target="mailto:hurh@fna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258349"/>
            <a:ext cx="8265984" cy="24579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Lessons learnt at </a:t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High-Power Targetry Workshop</a:t>
            </a:r>
            <a:br>
              <a:rPr lang="en-US" dirty="0" smtClean="0"/>
            </a:br>
            <a:r>
              <a:rPr lang="en-US" dirty="0" err="1" smtClean="0"/>
              <a:t>Fermilab</a:t>
            </a:r>
            <a:r>
              <a:rPr lang="en-US" dirty="0" smtClean="0"/>
              <a:t>, 20-23 May 2015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Federico Carra EN-MME</a:t>
            </a:r>
          </a:p>
          <a:p>
            <a:r>
              <a:rPr lang="en-US" dirty="0" err="1"/>
              <a:t>ColUSM</a:t>
            </a:r>
            <a:r>
              <a:rPr lang="en-US" dirty="0"/>
              <a:t> </a:t>
            </a:r>
            <a:r>
              <a:rPr lang="en-US" dirty="0" smtClean="0"/>
              <a:t>6.6.2014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90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Conclusions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391" y="1071261"/>
            <a:ext cx="8816830" cy="537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HPTW 14</a:t>
            </a:r>
            <a:r>
              <a:rPr lang="en-GB" sz="2000" dirty="0" smtClean="0">
                <a:latin typeface="Cambria" panose="02040503050406030204" pitchFamily="18" charset="0"/>
              </a:rPr>
              <a:t>: particularly interesting for my personal education (design of targets and target facilities) and for my PhD (simulations, tests, materials, …)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Collimation Project</a:t>
            </a:r>
            <a:r>
              <a:rPr lang="en-GB" sz="2000" dirty="0" smtClean="0">
                <a:latin typeface="Cambria" panose="02040503050406030204" pitchFamily="18" charset="0"/>
              </a:rPr>
              <a:t>, fields of interest: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Materials and study of radiation damage </a:t>
            </a:r>
            <a:r>
              <a:rPr lang="en-GB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GB" sz="2000" b="1" dirty="0" err="1" smtClean="0">
                <a:latin typeface="Cambria" panose="02040503050406030204" pitchFamily="18" charset="0"/>
              </a:rPr>
              <a:t>RaDIATE</a:t>
            </a:r>
            <a:r>
              <a:rPr lang="en-GB" sz="2000" b="1" dirty="0" smtClean="0">
                <a:latin typeface="Cambria" panose="02040503050406030204" pitchFamily="18" charset="0"/>
              </a:rPr>
              <a:t> collaboration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Numerical simulations</a:t>
            </a:r>
            <a:r>
              <a:rPr lang="en-GB" sz="2000" dirty="0" smtClean="0">
                <a:latin typeface="Cambria" panose="02040503050406030204" pitchFamily="18" charset="0"/>
              </a:rPr>
              <a:t>:</a:t>
            </a:r>
          </a:p>
          <a:p>
            <a:pPr marL="1257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Particle physics </a:t>
            </a:r>
            <a:r>
              <a:rPr lang="en-GB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GB" sz="20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MARS15, FLUKA good benchmarking </a:t>
            </a:r>
            <a:r>
              <a:rPr lang="en-GB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(10% difference in the results)</a:t>
            </a:r>
          </a:p>
          <a:p>
            <a:pPr marL="1257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Thermo-mechanical simulations  </a:t>
            </a:r>
            <a:r>
              <a:rPr lang="en-GB" sz="20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CERN methods are at the state of the art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Remote Handling</a:t>
            </a:r>
            <a:r>
              <a:rPr lang="en-GB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(even more important now, with access to the collimators becoming more and more difficult due to the high radiation)</a:t>
            </a:r>
            <a:endParaRPr lang="en-GB" sz="2000" b="1" dirty="0" smtClean="0">
              <a:latin typeface="Cambria" panose="02040503050406030204" pitchFamily="18" charset="0"/>
            </a:endParaRP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914400" y="293857"/>
            <a:ext cx="5565826" cy="1101428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0C377B"/>
                </a:solidFill>
                <a:latin typeface="Cambria" panose="02040503050406030204" pitchFamily="18" charset="0"/>
                <a:ea typeface="+mj-ea"/>
                <a:cs typeface="Ubuntu Light"/>
              </a:rPr>
              <a:t>Next Stop: Oxford!</a:t>
            </a:r>
            <a:br>
              <a:rPr lang="en-US" sz="3600" b="1" dirty="0">
                <a:solidFill>
                  <a:srgbClr val="0C377B"/>
                </a:solidFill>
                <a:latin typeface="Cambria" panose="02040503050406030204" pitchFamily="18" charset="0"/>
                <a:ea typeface="+mj-ea"/>
                <a:cs typeface="Ubuntu Light"/>
              </a:rPr>
            </a:br>
            <a:r>
              <a:rPr lang="en-US" sz="3600" b="1" dirty="0">
                <a:solidFill>
                  <a:srgbClr val="0C377B"/>
                </a:solidFill>
                <a:latin typeface="Cambria" panose="02040503050406030204" pitchFamily="18" charset="0"/>
                <a:ea typeface="+mj-ea"/>
                <a:cs typeface="Ubuntu Light"/>
              </a:rPr>
              <a:t>(HPTW 2016 at RAL)</a:t>
            </a:r>
            <a:endParaRPr lang="en-US" sz="3600" b="1" dirty="0">
              <a:solidFill>
                <a:srgbClr val="0C377B"/>
              </a:solidFill>
              <a:latin typeface="Cambria" panose="02040503050406030204" pitchFamily="18" charset="0"/>
              <a:ea typeface="+mj-ea"/>
              <a:cs typeface="Ubuntu Ligh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/>
        </p:nvPicPr>
        <p:blipFill>
          <a:blip r:embed="rId2"/>
          <a:srcRect t="9376" b="9376"/>
          <a:stretch>
            <a:fillRect/>
          </a:stretch>
        </p:blipFill>
        <p:spPr>
          <a:xfrm>
            <a:off x="906011" y="1494733"/>
            <a:ext cx="7315200" cy="44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851" y="700558"/>
            <a:ext cx="7729277" cy="1754326"/>
          </a:xfrm>
          <a:prstGeom prst="rect">
            <a:avLst/>
          </a:prstGeom>
          <a:effectLst>
            <a:outerShdw blurRad="50800" dist="152400" dir="1200000" algn="bl" rotWithShape="0">
              <a:prstClr val="black">
                <a:alpha val="7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Thank You For your </a:t>
            </a:r>
            <a:r>
              <a:rPr lang="en-US" sz="5400" dirty="0" smtClean="0"/>
              <a:t>attention!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876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Outline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77833"/>
            <a:ext cx="8226425" cy="3907900"/>
          </a:xfrm>
        </p:spPr>
        <p:txBody>
          <a:bodyPr>
            <a:normAutofit/>
          </a:bodyPr>
          <a:lstStyle/>
          <a:p>
            <a:pPr marL="360000" indent="-540000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</a:rPr>
              <a:t>Workshop structure and objectives</a:t>
            </a:r>
          </a:p>
          <a:p>
            <a:pPr marL="360000" indent="-540000">
              <a:lnSpc>
                <a:spcPct val="10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</a:rPr>
              <a:t>Topics of interest for collimators:</a:t>
            </a:r>
          </a:p>
          <a:p>
            <a:pPr marL="1044213" lvl="3" indent="-540000">
              <a:lnSpc>
                <a:spcPct val="10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</a:rPr>
              <a:t>Materials radiation resistance: </a:t>
            </a:r>
            <a:r>
              <a:rPr lang="en-US" sz="2800" dirty="0" err="1" smtClean="0">
                <a:latin typeface="Cambria" panose="02040503050406030204" pitchFamily="18" charset="0"/>
              </a:rPr>
              <a:t>RaDIATE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1044213" lvl="3" indent="-540000">
              <a:lnSpc>
                <a:spcPct val="10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</a:rPr>
              <a:t>Numerical simulations</a:t>
            </a:r>
          </a:p>
          <a:p>
            <a:pPr marL="1044213" lvl="3" indent="-540000">
              <a:lnSpc>
                <a:spcPct val="10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</a:rPr>
              <a:t>Remote handling</a:t>
            </a:r>
          </a:p>
          <a:p>
            <a:pPr marL="360000" indent="-540000">
              <a:lnSpc>
                <a:spcPct val="10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</a:rPr>
              <a:t>Conclusions</a:t>
            </a:r>
            <a:endParaRPr lang="en-US" sz="2800" dirty="0">
              <a:latin typeface="Cambria" panose="02040503050406030204" pitchFamily="18" charset="0"/>
            </a:endParaRPr>
          </a:p>
          <a:p>
            <a:pPr marL="1044213" lvl="3" indent="-540000">
              <a:lnSpc>
                <a:spcPct val="10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360000" indent="-360000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Workshop Structure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6" name="Picture 5" descr="5.IntHPT_poster-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3" y="949332"/>
            <a:ext cx="7759817" cy="51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Workshop Structure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6" descr="HPTW 15 Picture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5664"/>
          <a:stretch>
            <a:fillRect/>
          </a:stretch>
        </p:blipFill>
        <p:spPr>
          <a:xfrm>
            <a:off x="440421" y="949333"/>
            <a:ext cx="8393185" cy="51138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200" y="2759978"/>
            <a:ext cx="3410125" cy="204691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35479" y="1820411"/>
            <a:ext cx="1031846" cy="1006679"/>
          </a:xfrm>
          <a:prstGeom prst="lin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867325" y="1501628"/>
            <a:ext cx="2055303" cy="661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rIns="0" bIns="0" rtlCol="0" anchor="ctr" anchorCtr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Strong CERN presence!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</a:rPr>
              <a:t>RaDIATE</a:t>
            </a:r>
            <a:r>
              <a:rPr lang="en-US" b="1" dirty="0" smtClean="0">
                <a:latin typeface="Cambria" panose="02040503050406030204" pitchFamily="18" charset="0"/>
              </a:rPr>
              <a:t> Collaboration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90" y="953815"/>
            <a:ext cx="86490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mbria" panose="02040503050406030204" pitchFamily="18" charset="0"/>
              </a:rPr>
              <a:t>Objective</a:t>
            </a:r>
            <a:r>
              <a:rPr lang="en-US" sz="2000" dirty="0" smtClean="0">
                <a:latin typeface="Cambria" panose="02040503050406030204" pitchFamily="18" charset="0"/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</a:rPr>
              <a:t>Form </a:t>
            </a:r>
            <a:r>
              <a:rPr lang="en-US" sz="2000" dirty="0">
                <a:latin typeface="Cambria" panose="02040503050406030204" pitchFamily="18" charset="0"/>
              </a:rPr>
              <a:t>an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inter-disciplinary team</a:t>
            </a:r>
            <a:r>
              <a:rPr lang="en-US" sz="2000" dirty="0">
                <a:solidFill>
                  <a:srgbClr val="FFB666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between 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STFC, </a:t>
            </a:r>
            <a:r>
              <a:rPr lang="en-US" sz="2000" dirty="0" err="1">
                <a:solidFill>
                  <a:srgbClr val="00B050"/>
                </a:solidFill>
                <a:latin typeface="Cambria" panose="02040503050406030204" pitchFamily="18" charset="0"/>
              </a:rPr>
              <a:t>Fermilab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 and allied </a:t>
            </a:r>
            <a:r>
              <a:rPr lang="en-US" sz="2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institutions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to foster long term expertise in understanding the response of materials to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radiation damage</a:t>
            </a:r>
            <a:r>
              <a:rPr lang="en-US" sz="2000" dirty="0">
                <a:solidFill>
                  <a:srgbClr val="FFB666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in the high energy proton </a:t>
            </a:r>
            <a:r>
              <a:rPr lang="en-US" sz="2000" dirty="0" smtClean="0">
                <a:latin typeface="Cambria" panose="02040503050406030204" pitchFamily="18" charset="0"/>
              </a:rPr>
              <a:t>regime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</a:rPr>
              <a:t>Website</a:t>
            </a:r>
            <a:r>
              <a:rPr lang="en-US" sz="2000" dirty="0">
                <a:latin typeface="Cambria" panose="02040503050406030204" pitchFamily="18" charset="0"/>
              </a:rPr>
              <a:t>: </a:t>
            </a:r>
            <a:r>
              <a:rPr lang="en-US" sz="2000" dirty="0">
                <a:latin typeface="Cambria" panose="02040503050406030204" pitchFamily="18" charset="0"/>
                <a:hlinkClick r:id="rId2"/>
              </a:rPr>
              <a:t>http://</a:t>
            </a:r>
            <a:r>
              <a:rPr lang="en-US" sz="2000" dirty="0" smtClean="0">
                <a:latin typeface="Cambria" panose="02040503050406030204" pitchFamily="18" charset="0"/>
                <a:hlinkClick r:id="rId2"/>
              </a:rPr>
              <a:t>www-radiate.fnal.gov/index.html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Materials studied</a:t>
            </a:r>
            <a:r>
              <a:rPr lang="en-GB" sz="2000" dirty="0" smtClean="0">
                <a:latin typeface="Cambria" panose="02040503050406030204" pitchFamily="18" charset="0"/>
              </a:rPr>
              <a:t>:</a:t>
            </a:r>
            <a:endParaRPr lang="en-GB" sz="2000" dirty="0">
              <a:latin typeface="Cambria" panose="020405030504060302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Graphite </a:t>
            </a:r>
            <a:r>
              <a:rPr lang="en-GB" sz="2000" dirty="0" smtClean="0">
                <a:latin typeface="Cambria" panose="02040503050406030204" pitchFamily="18" charset="0"/>
              </a:rPr>
              <a:t>and </a:t>
            </a:r>
            <a:r>
              <a:rPr lang="en-GB" sz="2000" b="1" dirty="0">
                <a:latin typeface="Cambria" panose="02040503050406030204" pitchFamily="18" charset="0"/>
              </a:rPr>
              <a:t>Carbon-Carbon </a:t>
            </a:r>
            <a:r>
              <a:rPr lang="en-GB" sz="2000" b="1" dirty="0" smtClean="0">
                <a:latin typeface="Cambria" panose="02040503050406030204" pitchFamily="18" charset="0"/>
              </a:rPr>
              <a:t>Composites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Beryllium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Tungsten </a:t>
            </a:r>
            <a:r>
              <a:rPr lang="en-GB" sz="2000" dirty="0" smtClean="0">
                <a:latin typeface="Cambria" panose="02040503050406030204" pitchFamily="18" charset="0"/>
              </a:rPr>
              <a:t>(with </a:t>
            </a:r>
            <a:r>
              <a:rPr lang="en-GB" sz="2000" dirty="0">
                <a:latin typeface="Cambria" panose="02040503050406030204" pitchFamily="18" charset="0"/>
              </a:rPr>
              <a:t>or without tantalum </a:t>
            </a:r>
            <a:r>
              <a:rPr lang="en-GB" sz="2000" dirty="0" smtClean="0">
                <a:latin typeface="Cambria" panose="02040503050406030204" pitchFamily="18" charset="0"/>
              </a:rPr>
              <a:t>cladding)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Titanium alloys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Other</a:t>
            </a:r>
            <a:endParaRPr lang="en-GB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</a:rPr>
              <a:t>RaDIATE</a:t>
            </a:r>
            <a:r>
              <a:rPr lang="en-US" b="1" dirty="0" smtClean="0">
                <a:latin typeface="Cambria" panose="02040503050406030204" pitchFamily="18" charset="0"/>
              </a:rPr>
              <a:t> Collaboration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90" y="1071261"/>
            <a:ext cx="8649049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 panose="02040503050406030204" pitchFamily="18" charset="0"/>
              </a:rPr>
              <a:t>The ultimate ambition is to be able to </a:t>
            </a:r>
            <a:r>
              <a:rPr lang="en-GB" sz="2000" b="1" dirty="0">
                <a:latin typeface="Cambria" panose="02040503050406030204" pitchFamily="18" charset="0"/>
              </a:rPr>
              <a:t>predict operating lifetimes </a:t>
            </a:r>
            <a:r>
              <a:rPr lang="en-GB" sz="2000" dirty="0">
                <a:latin typeface="Cambria" panose="02040503050406030204" pitchFamily="18" charset="0"/>
              </a:rPr>
              <a:t>for as many of the </a:t>
            </a:r>
            <a:r>
              <a:rPr lang="en-GB" sz="2000" dirty="0" smtClean="0">
                <a:latin typeface="Cambria" panose="02040503050406030204" pitchFamily="18" charset="0"/>
              </a:rPr>
              <a:t>aforementioned materials </a:t>
            </a:r>
            <a:r>
              <a:rPr lang="en-GB" sz="2000" dirty="0">
                <a:latin typeface="Cambria" panose="02040503050406030204" pitchFamily="18" charset="0"/>
              </a:rPr>
              <a:t>as possible in terms of integrated proton fluence for the high energy proton accelerator parameter </a:t>
            </a:r>
            <a:r>
              <a:rPr lang="en-GB" sz="2000" dirty="0">
                <a:latin typeface="Cambria" panose="02040503050406030204" pitchFamily="18" charset="0"/>
              </a:rPr>
              <a:t>space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Open to collaborations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Even without a formal collaboration, people interested can be added to the </a:t>
            </a:r>
            <a:r>
              <a:rPr lang="en-GB" sz="2000" b="1" dirty="0">
                <a:latin typeface="Cambria" panose="02040503050406030204" pitchFamily="18" charset="0"/>
              </a:rPr>
              <a:t>mailing list </a:t>
            </a:r>
            <a:r>
              <a:rPr lang="en-GB" sz="2000" dirty="0" smtClean="0">
                <a:latin typeface="Cambria" panose="02040503050406030204" pitchFamily="18" charset="0"/>
              </a:rPr>
              <a:t>(contact </a:t>
            </a:r>
            <a:r>
              <a:rPr lang="en-GB" sz="2000" dirty="0">
                <a:latin typeface="Cambria" panose="02040503050406030204" pitchFamily="18" charset="0"/>
                <a:hlinkClick r:id="rId2"/>
              </a:rPr>
              <a:t>Patrick Hurh </a:t>
            </a:r>
            <a:r>
              <a:rPr lang="en-GB" sz="2000" dirty="0">
                <a:latin typeface="Cambria" panose="02040503050406030204" pitchFamily="18" charset="0"/>
              </a:rPr>
              <a:t>or </a:t>
            </a:r>
            <a:r>
              <a:rPr lang="en-GB" sz="2000" dirty="0">
                <a:latin typeface="Cambria" panose="02040503050406030204" pitchFamily="18" charset="0"/>
                <a:hlinkClick r:id="rId3"/>
              </a:rPr>
              <a:t>Chris </a:t>
            </a:r>
            <a:r>
              <a:rPr lang="en-GB" sz="2000" dirty="0" err="1" smtClean="0">
                <a:latin typeface="Cambria" panose="02040503050406030204" pitchFamily="18" charset="0"/>
                <a:hlinkClick r:id="rId3"/>
              </a:rPr>
              <a:t>Densham</a:t>
            </a:r>
            <a:r>
              <a:rPr lang="en-GB" sz="2000" dirty="0" smtClean="0">
                <a:latin typeface="Cambria" panose="02040503050406030204" pitchFamily="18" charset="0"/>
              </a:rPr>
              <a:t>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79" y="3576562"/>
            <a:ext cx="4352504" cy="324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4122487"/>
            <a:ext cx="4559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mbria" panose="02040503050406030204" pitchFamily="18" charset="0"/>
              </a:rPr>
              <a:t>Proposal</a:t>
            </a:r>
            <a:r>
              <a:rPr lang="en-GB" sz="2000" dirty="0">
                <a:latin typeface="Cambria" panose="02040503050406030204" pitchFamily="18" charset="0"/>
              </a:rPr>
              <a:t>: one (or more) persons from the collimation project to be added to the mailing list, to follow-up advancements, future meetings, etc.</a:t>
            </a:r>
          </a:p>
        </p:txBody>
      </p:sp>
    </p:spTree>
    <p:extLst>
      <p:ext uri="{BB962C8B-B14F-4D97-AF65-F5344CB8AC3E}">
        <p14:creationId xmlns:p14="http://schemas.microsoft.com/office/powerpoint/2010/main" val="1582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Numerical simulations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90" y="1071261"/>
            <a:ext cx="8909110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 panose="02040503050406030204" pitchFamily="18" charset="0"/>
              </a:rPr>
              <a:t>Focus </a:t>
            </a:r>
            <a:r>
              <a:rPr lang="en-GB" sz="2000" dirty="0" smtClean="0">
                <a:latin typeface="Cambria" panose="02040503050406030204" pitchFamily="18" charset="0"/>
              </a:rPr>
              <a:t>Session: </a:t>
            </a:r>
            <a:r>
              <a:rPr lang="en-GB" sz="2000" dirty="0">
                <a:latin typeface="Cambria" panose="02040503050406030204" pitchFamily="18" charset="0"/>
              </a:rPr>
              <a:t>Target Facility Simulation </a:t>
            </a:r>
            <a:r>
              <a:rPr lang="en-GB" sz="2000" dirty="0" smtClean="0">
                <a:latin typeface="Cambria" panose="02040503050406030204" pitchFamily="18" charset="0"/>
              </a:rPr>
              <a:t>Challenges (chairman: N. </a:t>
            </a:r>
            <a:r>
              <a:rPr lang="en-GB" sz="2000" dirty="0" err="1" smtClean="0">
                <a:latin typeface="Cambria" panose="02040503050406030204" pitchFamily="18" charset="0"/>
              </a:rPr>
              <a:t>Mokhov</a:t>
            </a:r>
            <a:r>
              <a:rPr lang="en-GB" sz="2000" dirty="0" smtClean="0">
                <a:latin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Particle physics simulations: MARS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 panose="02040503050406030204" pitchFamily="18" charset="0"/>
              </a:rPr>
              <a:t>In majority of </a:t>
            </a:r>
            <a:r>
              <a:rPr lang="en-GB" sz="2000" dirty="0" smtClean="0">
                <a:latin typeface="Cambria" panose="02040503050406030204" pitchFamily="18" charset="0"/>
              </a:rPr>
              <a:t>real-life complex applications</a:t>
            </a:r>
            <a:r>
              <a:rPr lang="en-GB" sz="2000" dirty="0">
                <a:latin typeface="Cambria" panose="02040503050406030204" pitchFamily="18" charset="0"/>
              </a:rPr>
              <a:t>, FLUKA and </a:t>
            </a:r>
            <a:r>
              <a:rPr lang="en-GB" sz="2000" dirty="0" smtClean="0">
                <a:latin typeface="Cambria" panose="02040503050406030204" pitchFamily="18" charset="0"/>
              </a:rPr>
              <a:t>MARS15 energy </a:t>
            </a:r>
            <a:r>
              <a:rPr lang="en-GB" sz="2000" dirty="0">
                <a:latin typeface="Cambria" panose="02040503050406030204" pitchFamily="18" charset="0"/>
              </a:rPr>
              <a:t>deposition results </a:t>
            </a:r>
            <a:r>
              <a:rPr lang="en-GB" sz="2000" b="1" dirty="0" smtClean="0">
                <a:latin typeface="Cambria" panose="02040503050406030204" pitchFamily="18" charset="0"/>
              </a:rPr>
              <a:t>coincide within </a:t>
            </a:r>
            <a:r>
              <a:rPr lang="en-GB" sz="2000" b="1" dirty="0">
                <a:latin typeface="Cambria" panose="02040503050406030204" pitchFamily="18" charset="0"/>
              </a:rPr>
              <a:t>10% and agree with </a:t>
            </a:r>
            <a:r>
              <a:rPr lang="en-GB" sz="2000" b="1" dirty="0" smtClean="0">
                <a:latin typeface="Cambria" panose="02040503050406030204" pitchFamily="18" charset="0"/>
              </a:rPr>
              <a:t>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28" y="3162650"/>
            <a:ext cx="5137130" cy="302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Numerical simulations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90" y="1071261"/>
            <a:ext cx="8649049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mbria" panose="02040503050406030204" pitchFamily="18" charset="0"/>
              </a:rPr>
              <a:t>Thermo-mechanical simulations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Several software and methods are used to predicted the thermo-mechanical response of targets impacted by high-energy particle beams:</a:t>
            </a:r>
          </a:p>
          <a:p>
            <a:pPr marL="1257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Implicit codes (e.g. ANSYS)</a:t>
            </a:r>
          </a:p>
          <a:p>
            <a:pPr marL="1257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Explicit codes (e.g. Autodyn, BIG2, LS-Dyna)</a:t>
            </a:r>
          </a:p>
          <a:p>
            <a:pPr marL="1257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Fluid dynamics and acoustic codes (e.g. </a:t>
            </a:r>
            <a:r>
              <a:rPr lang="en-GB" sz="2000" dirty="0" err="1" smtClean="0">
                <a:latin typeface="Cambria" panose="02040503050406030204" pitchFamily="18" charset="0"/>
              </a:rPr>
              <a:t>OpenFOAM</a:t>
            </a:r>
            <a:r>
              <a:rPr lang="en-GB" sz="2000" dirty="0" smtClean="0">
                <a:latin typeface="Cambria" panose="02040503050406030204" pitchFamily="18" charset="0"/>
              </a:rPr>
              <a:t>)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My personal outcome: </a:t>
            </a:r>
            <a:r>
              <a:rPr lang="en-GB" sz="2000" b="1" dirty="0" smtClean="0">
                <a:latin typeface="Cambria" panose="02040503050406030204" pitchFamily="18" charset="0"/>
              </a:rPr>
              <a:t>CERN is at the state of the art in simulating all the complex phenomena involved during a particle beam impact on solids or fluid targets </a:t>
            </a:r>
            <a:r>
              <a:rPr lang="en-GB" sz="2000" dirty="0" smtClean="0">
                <a:latin typeface="Cambria" panose="02040503050406030204" pitchFamily="18" charset="0"/>
              </a:rPr>
              <a:t>(explosion, spallation, phase changes, etc.), predicting the survival or failure of the component.</a:t>
            </a:r>
          </a:p>
          <a:p>
            <a:pPr marL="1257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Remote handling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391" y="1071261"/>
            <a:ext cx="8816830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 panose="02040503050406030204" pitchFamily="18" charset="0"/>
              </a:rPr>
              <a:t>Focus </a:t>
            </a:r>
            <a:r>
              <a:rPr lang="en-GB" sz="2000" dirty="0" smtClean="0">
                <a:latin typeface="Cambria" panose="02040503050406030204" pitchFamily="18" charset="0"/>
              </a:rPr>
              <a:t>Session</a:t>
            </a:r>
            <a:r>
              <a:rPr lang="en-GB" sz="2000" dirty="0">
                <a:latin typeface="Cambria" panose="02040503050406030204" pitchFamily="18" charset="0"/>
              </a:rPr>
              <a:t> </a:t>
            </a:r>
            <a:r>
              <a:rPr lang="en-GB" sz="2000" dirty="0" smtClean="0">
                <a:latin typeface="Cambria" panose="02040503050406030204" pitchFamily="18" charset="0"/>
              </a:rPr>
              <a:t>on Remote handling and Target </a:t>
            </a:r>
            <a:r>
              <a:rPr lang="en-GB" sz="2000" dirty="0">
                <a:latin typeface="Cambria" panose="02040503050406030204" pitchFamily="18" charset="0"/>
              </a:rPr>
              <a:t>f</a:t>
            </a:r>
            <a:r>
              <a:rPr lang="en-GB" sz="2000" dirty="0" smtClean="0">
                <a:latin typeface="Cambria" panose="02040503050406030204" pitchFamily="18" charset="0"/>
              </a:rPr>
              <a:t>acility </a:t>
            </a:r>
            <a:r>
              <a:rPr lang="en-GB" sz="2000" dirty="0">
                <a:latin typeface="Cambria" panose="02040503050406030204" pitchFamily="18" charset="0"/>
              </a:rPr>
              <a:t>c</a:t>
            </a:r>
            <a:r>
              <a:rPr lang="en-GB" sz="2000" dirty="0" smtClean="0">
                <a:latin typeface="Cambria" panose="02040503050406030204" pitchFamily="18" charset="0"/>
              </a:rPr>
              <a:t>hallenges (chairman</a:t>
            </a:r>
            <a:r>
              <a:rPr lang="en-GB" sz="2000" dirty="0">
                <a:latin typeface="Cambria" panose="02040503050406030204" pitchFamily="18" charset="0"/>
              </a:rPr>
              <a:t>: </a:t>
            </a:r>
            <a:r>
              <a:rPr lang="en-GB" sz="2000" dirty="0" smtClean="0">
                <a:latin typeface="Cambria" panose="02040503050406030204" pitchFamily="18" charset="0"/>
              </a:rPr>
              <a:t>R. Losito)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Very interesting presentations; in particular, </a:t>
            </a:r>
            <a:r>
              <a:rPr lang="en-GB" sz="2000" dirty="0" err="1" smtClean="0">
                <a:latin typeface="Cambria" panose="02040503050406030204" pitchFamily="18" charset="0"/>
              </a:rPr>
              <a:t>Dr.</a:t>
            </a:r>
            <a:r>
              <a:rPr lang="en-GB" sz="2000" dirty="0" smtClean="0">
                <a:latin typeface="Cambria" panose="02040503050406030204" pitchFamily="18" charset="0"/>
              </a:rPr>
              <a:t> A. Rolfe (Oxford </a:t>
            </a:r>
            <a:r>
              <a:rPr lang="en-GB" sz="2000" dirty="0" err="1" smtClean="0">
                <a:latin typeface="Cambria" panose="02040503050406030204" pitchFamily="18" charset="0"/>
              </a:rPr>
              <a:t>Tecnologies</a:t>
            </a:r>
            <a:r>
              <a:rPr lang="en-GB" sz="2000" dirty="0" smtClean="0">
                <a:latin typeface="Cambria" panose="02040503050406030204" pitchFamily="18" charset="0"/>
              </a:rPr>
              <a:t> Ltd) showed videos of remote handling operations done at CERN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Lessons learnt: </a:t>
            </a:r>
            <a:r>
              <a:rPr lang="en-GB" sz="2000" b="1" dirty="0" smtClean="0">
                <a:latin typeface="Cambria" panose="02040503050406030204" pitchFamily="18" charset="0"/>
              </a:rPr>
              <a:t>RH requirements should be taken into account during the design phase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 panose="02040503050406030204" pitchFamily="18" charset="0"/>
              </a:rPr>
              <a:t>If components </a:t>
            </a:r>
            <a:r>
              <a:rPr lang="en-GB" sz="2000" dirty="0" smtClean="0">
                <a:latin typeface="Cambria" panose="02040503050406030204" pitchFamily="18" charset="0"/>
              </a:rPr>
              <a:t>are designed </a:t>
            </a:r>
            <a:r>
              <a:rPr lang="en-GB" sz="2000" dirty="0">
                <a:latin typeface="Cambria" panose="02040503050406030204" pitchFamily="18" charset="0"/>
              </a:rPr>
              <a:t>for RH, then operations take the </a:t>
            </a:r>
            <a:r>
              <a:rPr lang="en-GB" sz="2000" b="1" dirty="0">
                <a:latin typeface="Cambria" panose="02040503050406030204" pitchFamily="18" charset="0"/>
              </a:rPr>
              <a:t>same time or less </a:t>
            </a:r>
            <a:r>
              <a:rPr lang="en-GB" sz="2000" b="1" dirty="0" smtClean="0">
                <a:latin typeface="Cambria" panose="02040503050406030204" pitchFamily="18" charset="0"/>
              </a:rPr>
              <a:t>than </a:t>
            </a:r>
            <a:r>
              <a:rPr lang="en-GB" sz="2000" b="1" dirty="0">
                <a:latin typeface="Cambria" panose="02040503050406030204" pitchFamily="18" charset="0"/>
              </a:rPr>
              <a:t>with human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 panose="02040503050406030204" pitchFamily="18" charset="0"/>
              </a:rPr>
              <a:t>If </a:t>
            </a:r>
            <a:r>
              <a:rPr lang="en-GB" sz="2000" dirty="0" smtClean="0">
                <a:latin typeface="Cambria" panose="02040503050406030204" pitchFamily="18" charset="0"/>
              </a:rPr>
              <a:t>not: </a:t>
            </a:r>
            <a:r>
              <a:rPr lang="en-GB" sz="2000" b="1" dirty="0">
                <a:latin typeface="Cambria" panose="02040503050406030204" pitchFamily="18" charset="0"/>
              </a:rPr>
              <a:t>5 to 10 times more</a:t>
            </a:r>
            <a:r>
              <a:rPr lang="en-GB" sz="2000" dirty="0" smtClean="0">
                <a:latin typeface="Cambria" panose="02040503050406030204" pitchFamily="18" charset="0"/>
              </a:rPr>
              <a:t>!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More about remote handling for collimators </a:t>
            </a:r>
            <a:r>
              <a:rPr lang="en-GB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R. Losito</a:t>
            </a:r>
            <a:endParaRPr lang="en-GB" sz="2000" dirty="0" smtClean="0">
              <a:latin typeface="Cambria" panose="02040503050406030204" pitchFamily="18" charset="0"/>
            </a:endParaRP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_60years_ENdept_Presentation_ArialFont">
  <a:themeElements>
    <a:clrScheme name="CERN">
      <a:dk1>
        <a:srgbClr val="0C377B"/>
      </a:dk1>
      <a:lt1>
        <a:srgbClr val="FFFFFF"/>
      </a:lt1>
      <a:dk2>
        <a:srgbClr val="333333"/>
      </a:dk2>
      <a:lt2>
        <a:srgbClr val="999999"/>
      </a:lt2>
      <a:accent1>
        <a:srgbClr val="0C377B"/>
      </a:accent1>
      <a:accent2>
        <a:srgbClr val="A40000"/>
      </a:accent2>
      <a:accent3>
        <a:srgbClr val="4F9A06"/>
      </a:accent3>
      <a:accent4>
        <a:srgbClr val="5197CC"/>
      </a:accent4>
      <a:accent5>
        <a:srgbClr val="EF2929"/>
      </a:accent5>
      <a:accent6>
        <a:srgbClr val="8AE234"/>
      </a:accent6>
      <a:hlink>
        <a:srgbClr val="3465A4"/>
      </a:hlink>
      <a:folHlink>
        <a:srgbClr val="3465A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CERN_60years_ENdept_Presentation_ArialFont</Template>
  <TotalTime>130</TotalTime>
  <Words>535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CERN_60years_ENdept_Presentation_ArialFont</vt:lpstr>
      <vt:lpstr>Lessons learnt at  5th High-Power Targetry Workshop Fermilab, 20-23 May 2015 </vt:lpstr>
      <vt:lpstr>Outline</vt:lpstr>
      <vt:lpstr>Workshop Structure</vt:lpstr>
      <vt:lpstr>Workshop Structure</vt:lpstr>
      <vt:lpstr>RaDIATE Collaboration</vt:lpstr>
      <vt:lpstr>RaDIATE Collaboration</vt:lpstr>
      <vt:lpstr>Numerical simulations</vt:lpstr>
      <vt:lpstr>Numerical simulations</vt:lpstr>
      <vt:lpstr>Remote handling</vt:lpstr>
      <vt:lpstr>Conclusions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fcarra</dc:creator>
  <cp:lastModifiedBy>fcarra</cp:lastModifiedBy>
  <cp:revision>18</cp:revision>
  <dcterms:created xsi:type="dcterms:W3CDTF">2014-06-03T13:00:03Z</dcterms:created>
  <dcterms:modified xsi:type="dcterms:W3CDTF">2014-06-03T15:10:24Z</dcterms:modified>
</cp:coreProperties>
</file>