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59" r:id="rId4"/>
    <p:sldId id="266"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15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39A209-620F-1B4E-BEED-2B2A6684CCEF}" type="datetimeFigureOut">
              <a:rPr lang="en-US" smtClean="0"/>
              <a:t>16/05/14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A25949-5C3F-CC46-AF0C-375224DD6861}" type="slidenum">
              <a:rPr lang="en-GB" smtClean="0"/>
              <a:t>‹#›</a:t>
            </a:fld>
            <a:endParaRPr lang="en-GB"/>
          </a:p>
        </p:txBody>
      </p:sp>
    </p:spTree>
    <p:extLst>
      <p:ext uri="{BB962C8B-B14F-4D97-AF65-F5344CB8AC3E}">
        <p14:creationId xmlns:p14="http://schemas.microsoft.com/office/powerpoint/2010/main" val="1929231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48305-22DB-9A4B-A740-96029D06FF15}" type="datetimeFigureOut">
              <a:rPr lang="en-US" smtClean="0"/>
              <a:t>16/05/14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71DF4-5222-9A4B-B762-6A96EA972613}" type="slidenum">
              <a:rPr lang="en-GB" smtClean="0"/>
              <a:t>‹#›</a:t>
            </a:fld>
            <a:endParaRPr lang="en-GB"/>
          </a:p>
        </p:txBody>
      </p:sp>
    </p:spTree>
    <p:extLst>
      <p:ext uri="{BB962C8B-B14F-4D97-AF65-F5344CB8AC3E}">
        <p14:creationId xmlns:p14="http://schemas.microsoft.com/office/powerpoint/2010/main" val="24619195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16/5/14</a:t>
            </a:r>
            <a:endParaRPr lang="en-GB"/>
          </a:p>
        </p:txBody>
      </p:sp>
      <p:sp>
        <p:nvSpPr>
          <p:cNvPr id="5" name="Footer Placeholder 4"/>
          <p:cNvSpPr>
            <a:spLocks noGrp="1"/>
          </p:cNvSpPr>
          <p:nvPr>
            <p:ph type="ftr" sz="quarter" idx="11"/>
          </p:nvPr>
        </p:nvSpPr>
        <p:spPr/>
        <p:txBody>
          <a:bodyPr/>
          <a:lstStyle/>
          <a:p>
            <a:r>
              <a:rPr lang="en-GB" smtClean="0"/>
              <a:t>Daniele Mirarchi, ColUSM #38</a:t>
            </a:r>
            <a:endParaRPr lang="en-GB"/>
          </a:p>
        </p:txBody>
      </p:sp>
      <p:sp>
        <p:nvSpPr>
          <p:cNvPr id="6" name="Slide Number Placeholder 5"/>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401161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16/5/14</a:t>
            </a:r>
            <a:endParaRPr lang="en-GB"/>
          </a:p>
        </p:txBody>
      </p:sp>
      <p:sp>
        <p:nvSpPr>
          <p:cNvPr id="5" name="Footer Placeholder 4"/>
          <p:cNvSpPr>
            <a:spLocks noGrp="1"/>
          </p:cNvSpPr>
          <p:nvPr>
            <p:ph type="ftr" sz="quarter" idx="11"/>
          </p:nvPr>
        </p:nvSpPr>
        <p:spPr/>
        <p:txBody>
          <a:bodyPr/>
          <a:lstStyle/>
          <a:p>
            <a:r>
              <a:rPr lang="en-GB" smtClean="0"/>
              <a:t>Daniele Mirarchi, ColUSM #38</a:t>
            </a:r>
            <a:endParaRPr lang="en-GB"/>
          </a:p>
        </p:txBody>
      </p:sp>
      <p:sp>
        <p:nvSpPr>
          <p:cNvPr id="6" name="Slide Number Placeholder 5"/>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11316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16/5/14</a:t>
            </a:r>
            <a:endParaRPr lang="en-GB"/>
          </a:p>
        </p:txBody>
      </p:sp>
      <p:sp>
        <p:nvSpPr>
          <p:cNvPr id="5" name="Footer Placeholder 4"/>
          <p:cNvSpPr>
            <a:spLocks noGrp="1"/>
          </p:cNvSpPr>
          <p:nvPr>
            <p:ph type="ftr" sz="quarter" idx="11"/>
          </p:nvPr>
        </p:nvSpPr>
        <p:spPr/>
        <p:txBody>
          <a:bodyPr/>
          <a:lstStyle/>
          <a:p>
            <a:r>
              <a:rPr lang="en-GB" smtClean="0"/>
              <a:t>Daniele Mirarchi, ColUSM #38</a:t>
            </a:r>
            <a:endParaRPr lang="en-GB"/>
          </a:p>
        </p:txBody>
      </p:sp>
      <p:sp>
        <p:nvSpPr>
          <p:cNvPr id="6" name="Slide Number Placeholder 5"/>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99977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16/5/14</a:t>
            </a:r>
            <a:endParaRPr lang="en-GB"/>
          </a:p>
        </p:txBody>
      </p:sp>
      <p:sp>
        <p:nvSpPr>
          <p:cNvPr id="5" name="Footer Placeholder 4"/>
          <p:cNvSpPr>
            <a:spLocks noGrp="1"/>
          </p:cNvSpPr>
          <p:nvPr>
            <p:ph type="ftr" sz="quarter" idx="11"/>
          </p:nvPr>
        </p:nvSpPr>
        <p:spPr/>
        <p:txBody>
          <a:bodyPr/>
          <a:lstStyle/>
          <a:p>
            <a:r>
              <a:rPr lang="en-GB" smtClean="0"/>
              <a:t>Daniele Mirarchi, ColUSM #38</a:t>
            </a:r>
            <a:endParaRPr lang="en-GB"/>
          </a:p>
        </p:txBody>
      </p:sp>
      <p:sp>
        <p:nvSpPr>
          <p:cNvPr id="6" name="Slide Number Placeholder 5"/>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343265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16/5/14</a:t>
            </a:r>
            <a:endParaRPr lang="en-GB"/>
          </a:p>
        </p:txBody>
      </p:sp>
      <p:sp>
        <p:nvSpPr>
          <p:cNvPr id="5" name="Footer Placeholder 4"/>
          <p:cNvSpPr>
            <a:spLocks noGrp="1"/>
          </p:cNvSpPr>
          <p:nvPr>
            <p:ph type="ftr" sz="quarter" idx="11"/>
          </p:nvPr>
        </p:nvSpPr>
        <p:spPr/>
        <p:txBody>
          <a:bodyPr/>
          <a:lstStyle/>
          <a:p>
            <a:r>
              <a:rPr lang="en-GB" smtClean="0"/>
              <a:t>Daniele Mirarchi, ColUSM #38</a:t>
            </a:r>
            <a:endParaRPr lang="en-GB"/>
          </a:p>
        </p:txBody>
      </p:sp>
      <p:sp>
        <p:nvSpPr>
          <p:cNvPr id="6" name="Slide Number Placeholder 5"/>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136197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16/5/14</a:t>
            </a:r>
            <a:endParaRPr lang="en-GB"/>
          </a:p>
        </p:txBody>
      </p:sp>
      <p:sp>
        <p:nvSpPr>
          <p:cNvPr id="6" name="Footer Placeholder 5"/>
          <p:cNvSpPr>
            <a:spLocks noGrp="1"/>
          </p:cNvSpPr>
          <p:nvPr>
            <p:ph type="ftr" sz="quarter" idx="11"/>
          </p:nvPr>
        </p:nvSpPr>
        <p:spPr/>
        <p:txBody>
          <a:bodyPr/>
          <a:lstStyle/>
          <a:p>
            <a:r>
              <a:rPr lang="en-GB" smtClean="0"/>
              <a:t>Daniele Mirarchi, ColUSM #38</a:t>
            </a:r>
            <a:endParaRPr lang="en-GB"/>
          </a:p>
        </p:txBody>
      </p:sp>
      <p:sp>
        <p:nvSpPr>
          <p:cNvPr id="7" name="Slide Number Placeholder 6"/>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402992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16/5/14</a:t>
            </a:r>
            <a:endParaRPr lang="en-GB"/>
          </a:p>
        </p:txBody>
      </p:sp>
      <p:sp>
        <p:nvSpPr>
          <p:cNvPr id="8" name="Footer Placeholder 7"/>
          <p:cNvSpPr>
            <a:spLocks noGrp="1"/>
          </p:cNvSpPr>
          <p:nvPr>
            <p:ph type="ftr" sz="quarter" idx="11"/>
          </p:nvPr>
        </p:nvSpPr>
        <p:spPr/>
        <p:txBody>
          <a:bodyPr/>
          <a:lstStyle/>
          <a:p>
            <a:r>
              <a:rPr lang="en-GB" smtClean="0"/>
              <a:t>Daniele Mirarchi, ColUSM #38</a:t>
            </a:r>
            <a:endParaRPr lang="en-GB"/>
          </a:p>
        </p:txBody>
      </p:sp>
      <p:sp>
        <p:nvSpPr>
          <p:cNvPr id="9" name="Slide Number Placeholder 8"/>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38144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16/5/14</a:t>
            </a:r>
            <a:endParaRPr lang="en-GB"/>
          </a:p>
        </p:txBody>
      </p:sp>
      <p:sp>
        <p:nvSpPr>
          <p:cNvPr id="4" name="Footer Placeholder 3"/>
          <p:cNvSpPr>
            <a:spLocks noGrp="1"/>
          </p:cNvSpPr>
          <p:nvPr>
            <p:ph type="ftr" sz="quarter" idx="11"/>
          </p:nvPr>
        </p:nvSpPr>
        <p:spPr/>
        <p:txBody>
          <a:bodyPr/>
          <a:lstStyle/>
          <a:p>
            <a:r>
              <a:rPr lang="en-GB" smtClean="0"/>
              <a:t>Daniele Mirarchi, ColUSM #38</a:t>
            </a:r>
            <a:endParaRPr lang="en-GB"/>
          </a:p>
        </p:txBody>
      </p:sp>
      <p:sp>
        <p:nvSpPr>
          <p:cNvPr id="5" name="Slide Number Placeholder 4"/>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37915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16/5/14</a:t>
            </a:r>
            <a:endParaRPr lang="en-GB"/>
          </a:p>
        </p:txBody>
      </p:sp>
      <p:sp>
        <p:nvSpPr>
          <p:cNvPr id="3" name="Footer Placeholder 2"/>
          <p:cNvSpPr>
            <a:spLocks noGrp="1"/>
          </p:cNvSpPr>
          <p:nvPr>
            <p:ph type="ftr" sz="quarter" idx="11"/>
          </p:nvPr>
        </p:nvSpPr>
        <p:spPr/>
        <p:txBody>
          <a:bodyPr/>
          <a:lstStyle/>
          <a:p>
            <a:r>
              <a:rPr lang="en-GB" smtClean="0"/>
              <a:t>Daniele Mirarchi, ColUSM #38</a:t>
            </a:r>
            <a:endParaRPr lang="en-GB"/>
          </a:p>
        </p:txBody>
      </p:sp>
      <p:sp>
        <p:nvSpPr>
          <p:cNvPr id="4" name="Slide Number Placeholder 3"/>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86908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16/5/14</a:t>
            </a:r>
            <a:endParaRPr lang="en-GB"/>
          </a:p>
        </p:txBody>
      </p:sp>
      <p:sp>
        <p:nvSpPr>
          <p:cNvPr id="6" name="Footer Placeholder 5"/>
          <p:cNvSpPr>
            <a:spLocks noGrp="1"/>
          </p:cNvSpPr>
          <p:nvPr>
            <p:ph type="ftr" sz="quarter" idx="11"/>
          </p:nvPr>
        </p:nvSpPr>
        <p:spPr/>
        <p:txBody>
          <a:bodyPr/>
          <a:lstStyle/>
          <a:p>
            <a:r>
              <a:rPr lang="en-GB" smtClean="0"/>
              <a:t>Daniele Mirarchi, ColUSM #38</a:t>
            </a:r>
            <a:endParaRPr lang="en-GB"/>
          </a:p>
        </p:txBody>
      </p:sp>
      <p:sp>
        <p:nvSpPr>
          <p:cNvPr id="7" name="Slide Number Placeholder 6"/>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271585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16/5/14</a:t>
            </a:r>
            <a:endParaRPr lang="en-GB"/>
          </a:p>
        </p:txBody>
      </p:sp>
      <p:sp>
        <p:nvSpPr>
          <p:cNvPr id="6" name="Footer Placeholder 5"/>
          <p:cNvSpPr>
            <a:spLocks noGrp="1"/>
          </p:cNvSpPr>
          <p:nvPr>
            <p:ph type="ftr" sz="quarter" idx="11"/>
          </p:nvPr>
        </p:nvSpPr>
        <p:spPr/>
        <p:txBody>
          <a:bodyPr/>
          <a:lstStyle/>
          <a:p>
            <a:r>
              <a:rPr lang="en-GB" smtClean="0"/>
              <a:t>Daniele Mirarchi, ColUSM #38</a:t>
            </a:r>
            <a:endParaRPr lang="en-GB"/>
          </a:p>
        </p:txBody>
      </p:sp>
      <p:sp>
        <p:nvSpPr>
          <p:cNvPr id="7" name="Slide Number Placeholder 6"/>
          <p:cNvSpPr>
            <a:spLocks noGrp="1"/>
          </p:cNvSpPr>
          <p:nvPr>
            <p:ph type="sldNum" sz="quarter" idx="12"/>
          </p:nvPr>
        </p:nvSpPr>
        <p:spPr/>
        <p:txBody>
          <a:bodyPr/>
          <a:lstStyle/>
          <a:p>
            <a:fld id="{79E47F11-71AA-AD41-B7D9-EA2199AFE880}" type="slidenum">
              <a:rPr lang="en-GB" smtClean="0"/>
              <a:t>‹#›</a:t>
            </a:fld>
            <a:endParaRPr lang="en-GB"/>
          </a:p>
        </p:txBody>
      </p:sp>
    </p:spTree>
    <p:extLst>
      <p:ext uri="{BB962C8B-B14F-4D97-AF65-F5344CB8AC3E}">
        <p14:creationId xmlns:p14="http://schemas.microsoft.com/office/powerpoint/2010/main" val="26483619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16/5/14</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Daniele Mirarchi, ColUSM #38</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47F11-71AA-AD41-B7D9-EA2199AFE880}" type="slidenum">
              <a:rPr lang="en-GB" smtClean="0"/>
              <a:t>‹#›</a:t>
            </a:fld>
            <a:endParaRPr lang="en-GB"/>
          </a:p>
        </p:txBody>
      </p:sp>
    </p:spTree>
    <p:extLst>
      <p:ext uri="{BB962C8B-B14F-4D97-AF65-F5344CB8AC3E}">
        <p14:creationId xmlns:p14="http://schemas.microsoft.com/office/powerpoint/2010/main" val="334350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gif"/><Relationship Id="rId5" Type="http://schemas.openxmlformats.org/officeDocument/2006/relationships/image" Target="../media/image10.gif"/><Relationship Id="rId6"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557"/>
            <a:ext cx="7772400" cy="2259894"/>
          </a:xfrm>
        </p:spPr>
        <p:txBody>
          <a:bodyPr>
            <a:normAutofit/>
          </a:bodyPr>
          <a:lstStyle/>
          <a:p>
            <a:r>
              <a:rPr lang="en-US" b="1" dirty="0" smtClean="0"/>
              <a:t> </a:t>
            </a:r>
            <a:r>
              <a:rPr lang="en-US" b="1" dirty="0" smtClean="0"/>
              <a:t>Comparisons between simulations and data </a:t>
            </a:r>
            <a:br>
              <a:rPr lang="en-US" b="1" dirty="0" smtClean="0"/>
            </a:br>
            <a:r>
              <a:rPr lang="en-US" b="1" dirty="0" smtClean="0"/>
              <a:t>for crystal-assisted collimation</a:t>
            </a:r>
            <a:endParaRPr lang="en-US" b="1" dirty="0"/>
          </a:p>
        </p:txBody>
      </p:sp>
      <p:sp>
        <p:nvSpPr>
          <p:cNvPr id="3" name="Subtitle 2"/>
          <p:cNvSpPr>
            <a:spLocks noGrp="1"/>
          </p:cNvSpPr>
          <p:nvPr>
            <p:ph type="subTitle" idx="1"/>
          </p:nvPr>
        </p:nvSpPr>
        <p:spPr>
          <a:xfrm>
            <a:off x="0" y="3952042"/>
            <a:ext cx="9143999" cy="2532428"/>
          </a:xfrm>
        </p:spPr>
        <p:txBody>
          <a:bodyPr>
            <a:normAutofit/>
          </a:bodyPr>
          <a:lstStyle/>
          <a:p>
            <a:r>
              <a:rPr lang="en-US" dirty="0" smtClean="0"/>
              <a:t>Daniele Mirarchi,</a:t>
            </a:r>
            <a:r>
              <a:rPr lang="en-US" dirty="0"/>
              <a:t> </a:t>
            </a:r>
            <a:endParaRPr lang="en-US" dirty="0" smtClean="0"/>
          </a:p>
          <a:p>
            <a:r>
              <a:rPr lang="en-US" dirty="0" smtClean="0"/>
              <a:t>Stefano </a:t>
            </a:r>
            <a:r>
              <a:rPr lang="en-US" dirty="0" err="1" smtClean="0"/>
              <a:t>Redaelli</a:t>
            </a:r>
            <a:r>
              <a:rPr lang="en-US" dirty="0" smtClean="0"/>
              <a:t>, Walter </a:t>
            </a:r>
            <a:r>
              <a:rPr lang="en-US" dirty="0" err="1" smtClean="0"/>
              <a:t>Scandale</a:t>
            </a:r>
            <a:r>
              <a:rPr lang="en-US" dirty="0" smtClean="0"/>
              <a:t>, Roberto Rossi</a:t>
            </a:r>
            <a:endParaRPr 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67940" cy="11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86543" cy="14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426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Ongoing Benchmark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10</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8941" y="1284946"/>
            <a:ext cx="8576235" cy="646331"/>
          </a:xfrm>
          <a:prstGeom prst="rect">
            <a:avLst/>
          </a:prstGeom>
          <a:noFill/>
        </p:spPr>
        <p:txBody>
          <a:bodyPr wrap="square" rtlCol="0">
            <a:spAutoFit/>
          </a:bodyPr>
          <a:lstStyle/>
          <a:p>
            <a:pPr algn="ctr"/>
            <a:r>
              <a:rPr lang="en-GB" dirty="0" smtClean="0"/>
              <a:t>As expected the models in the crystal routine are not enough accurate to describe crystals where the nuclear contribution is strong: bending radius close to the critical one.</a:t>
            </a:r>
            <a:endParaRPr lang="en-GB" dirty="0"/>
          </a:p>
        </p:txBody>
      </p:sp>
      <p:pic>
        <p:nvPicPr>
          <p:cNvPr id="30" name="Picture 29" descr="STF49_CHD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717" y="2823881"/>
            <a:ext cx="6028172" cy="3451412"/>
          </a:xfrm>
          <a:prstGeom prst="rect">
            <a:avLst/>
          </a:prstGeom>
        </p:spPr>
      </p:pic>
      <p:sp>
        <p:nvSpPr>
          <p:cNvPr id="12" name="TextBox 11"/>
          <p:cNvSpPr txBox="1"/>
          <p:nvPr/>
        </p:nvSpPr>
        <p:spPr>
          <a:xfrm>
            <a:off x="1956291" y="2265687"/>
            <a:ext cx="5231420" cy="646331"/>
          </a:xfrm>
          <a:prstGeom prst="rect">
            <a:avLst/>
          </a:prstGeom>
          <a:noFill/>
        </p:spPr>
        <p:txBody>
          <a:bodyPr wrap="none" rtlCol="0">
            <a:spAutoFit/>
          </a:bodyPr>
          <a:lstStyle/>
          <a:p>
            <a:pPr algn="ctr"/>
            <a:r>
              <a:rPr lang="en-GB" dirty="0" smtClean="0"/>
              <a:t>Crystal STF49 taken as example:</a:t>
            </a:r>
          </a:p>
          <a:p>
            <a:pPr algn="ctr"/>
            <a:r>
              <a:rPr lang="en-GB" dirty="0" smtClean="0"/>
              <a:t>(bending radius ~3m, critical bending at 400GeV ~2m)</a:t>
            </a:r>
            <a:endParaRPr lang="en-GB" dirty="0"/>
          </a:p>
        </p:txBody>
      </p:sp>
    </p:spTree>
    <p:extLst>
      <p:ext uri="{BB962C8B-B14F-4D97-AF65-F5344CB8AC3E}">
        <p14:creationId xmlns:p14="http://schemas.microsoft.com/office/powerpoint/2010/main" val="23062518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08078"/>
            <a:ext cx="8229600" cy="1143000"/>
          </a:xfrm>
        </p:spPr>
        <p:txBody>
          <a:bodyPr/>
          <a:lstStyle/>
          <a:p>
            <a:r>
              <a:rPr lang="en-US" b="1" dirty="0" err="1" smtClean="0"/>
              <a:t>Multiturn</a:t>
            </a:r>
            <a:r>
              <a:rPr lang="en-US" b="1" dirty="0" smtClean="0"/>
              <a:t> simulations</a:t>
            </a:r>
            <a:endParaRPr lang="en-US" b="1"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11</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6532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50275"/>
            <a:ext cx="8229600" cy="1143000"/>
          </a:xfrm>
        </p:spPr>
        <p:txBody>
          <a:bodyPr/>
          <a:lstStyle/>
          <a:p>
            <a:r>
              <a:rPr lang="en-US" dirty="0" smtClean="0"/>
              <a:t>UA9 schematic layout in SPS </a:t>
            </a:r>
            <a:endParaRPr lang="en-US" dirty="0"/>
          </a:p>
        </p:txBody>
      </p:sp>
      <p:grpSp>
        <p:nvGrpSpPr>
          <p:cNvPr id="88" name="Group 81"/>
          <p:cNvGrpSpPr>
            <a:grpSpLocks/>
          </p:cNvGrpSpPr>
          <p:nvPr/>
        </p:nvGrpSpPr>
        <p:grpSpPr bwMode="auto">
          <a:xfrm>
            <a:off x="137295" y="2731862"/>
            <a:ext cx="8890619" cy="2847222"/>
            <a:chOff x="195263" y="3927808"/>
            <a:chExt cx="12644435" cy="4049380"/>
          </a:xfrm>
        </p:grpSpPr>
        <p:sp>
          <p:nvSpPr>
            <p:cNvPr id="89" name="Rectangle 19"/>
            <p:cNvSpPr>
              <a:spLocks/>
            </p:cNvSpPr>
            <p:nvPr/>
          </p:nvSpPr>
          <p:spPr bwMode="auto">
            <a:xfrm>
              <a:off x="195263" y="7672401"/>
              <a:ext cx="1944493" cy="30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Scraper (W, 10 cm)</a:t>
              </a:r>
            </a:p>
          </p:txBody>
        </p:sp>
        <p:sp>
          <p:nvSpPr>
            <p:cNvPr id="90" name="Rectangle 19"/>
            <p:cNvSpPr>
              <a:spLocks/>
            </p:cNvSpPr>
            <p:nvPr/>
          </p:nvSpPr>
          <p:spPr bwMode="auto">
            <a:xfrm>
              <a:off x="255360" y="4544887"/>
              <a:ext cx="990576" cy="25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Scraper</a:t>
              </a:r>
            </a:p>
          </p:txBody>
        </p:sp>
        <p:grpSp>
          <p:nvGrpSpPr>
            <p:cNvPr id="91" name="Group 5"/>
            <p:cNvGrpSpPr>
              <a:grpSpLocks/>
            </p:cNvGrpSpPr>
            <p:nvPr/>
          </p:nvGrpSpPr>
          <p:grpSpPr bwMode="auto">
            <a:xfrm>
              <a:off x="309794" y="5855678"/>
              <a:ext cx="12233551" cy="738678"/>
              <a:chOff x="0" y="-30"/>
              <a:chExt cx="7456" cy="679"/>
            </a:xfrm>
          </p:grpSpPr>
          <p:sp>
            <p:nvSpPr>
              <p:cNvPr id="146" name="Rectangle 3"/>
              <p:cNvSpPr>
                <a:spLocks/>
              </p:cNvSpPr>
              <p:nvPr/>
            </p:nvSpPr>
            <p:spPr bwMode="auto">
              <a:xfrm>
                <a:off x="0" y="0"/>
                <a:ext cx="7456" cy="649"/>
              </a:xfrm>
              <a:prstGeom prst="rect">
                <a:avLst/>
              </a:prstGeom>
              <a:gradFill rotWithShape="0">
                <a:gsLst>
                  <a:gs pos="0">
                    <a:srgbClr val="800000"/>
                  </a:gs>
                  <a:gs pos="100000">
                    <a:srgbClr val="FFFF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47" name="Rectangle 4"/>
              <p:cNvSpPr>
                <a:spLocks/>
              </p:cNvSpPr>
              <p:nvPr/>
            </p:nvSpPr>
            <p:spPr bwMode="auto">
              <a:xfrm>
                <a:off x="3421" y="-30"/>
                <a:ext cx="3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Beam</a:t>
                </a:r>
              </a:p>
            </p:txBody>
          </p:sp>
        </p:grpSp>
        <p:grpSp>
          <p:nvGrpSpPr>
            <p:cNvPr id="92" name="Group 8"/>
            <p:cNvGrpSpPr>
              <a:grpSpLocks/>
            </p:cNvGrpSpPr>
            <p:nvPr/>
          </p:nvGrpSpPr>
          <p:grpSpPr bwMode="auto">
            <a:xfrm>
              <a:off x="4694940" y="7028424"/>
              <a:ext cx="1828754" cy="330718"/>
              <a:chOff x="0" y="0"/>
              <a:chExt cx="1344" cy="304"/>
            </a:xfrm>
          </p:grpSpPr>
          <p:sp>
            <p:nvSpPr>
              <p:cNvPr id="144" name="Rectangle 6"/>
              <p:cNvSpPr>
                <a:spLocks/>
              </p:cNvSpPr>
              <p:nvPr/>
            </p:nvSpPr>
            <p:spPr bwMode="auto">
              <a:xfrm>
                <a:off x="0" y="0"/>
                <a:ext cx="1344" cy="304"/>
              </a:xfrm>
              <a:prstGeom prst="rect">
                <a:avLst/>
              </a:prstGeom>
              <a:solidFill>
                <a:srgbClr val="4C4C4C"/>
              </a:solidFill>
              <a:ln w="25400">
                <a:solidFill>
                  <a:schemeClr val="tx1"/>
                </a:solidFill>
                <a:miter lim="800000"/>
                <a:headEnd/>
                <a:tailEnd/>
              </a:ln>
            </p:spPr>
            <p:txBody>
              <a:bodyPr lIns="0" tIns="0" rIns="0" bIns="0"/>
              <a:lstStyle/>
              <a:p>
                <a:endParaRPr lang="en-US"/>
              </a:p>
            </p:txBody>
          </p:sp>
          <p:sp>
            <p:nvSpPr>
              <p:cNvPr id="145" name="Rectangle 7"/>
              <p:cNvSpPr>
                <a:spLocks/>
              </p:cNvSpPr>
              <p:nvPr/>
            </p:nvSpPr>
            <p:spPr bwMode="auto">
              <a:xfrm>
                <a:off x="254" y="2"/>
                <a:ext cx="7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Collimator</a:t>
                </a:r>
              </a:p>
            </p:txBody>
          </p:sp>
        </p:grpSp>
        <p:sp>
          <p:nvSpPr>
            <p:cNvPr id="93" name="Rectangle 9"/>
            <p:cNvSpPr>
              <a:spLocks/>
            </p:cNvSpPr>
            <p:nvPr/>
          </p:nvSpPr>
          <p:spPr bwMode="auto">
            <a:xfrm>
              <a:off x="3247176" y="6462721"/>
              <a:ext cx="9285283" cy="23498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94" name="Rectangle 11"/>
            <p:cNvSpPr>
              <a:spLocks/>
            </p:cNvSpPr>
            <p:nvPr/>
          </p:nvSpPr>
          <p:spPr bwMode="auto">
            <a:xfrm>
              <a:off x="5529037" y="6484479"/>
              <a:ext cx="2306353" cy="32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Deflected beam</a:t>
              </a:r>
            </a:p>
          </p:txBody>
        </p:sp>
        <p:pic>
          <p:nvPicPr>
            <p:cNvPr id="9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15" y="6271253"/>
              <a:ext cx="783752" cy="57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6" name="Rectangle 13"/>
            <p:cNvSpPr>
              <a:spLocks/>
            </p:cNvSpPr>
            <p:nvPr/>
          </p:nvSpPr>
          <p:spPr bwMode="auto">
            <a:xfrm>
              <a:off x="2629758" y="6506276"/>
              <a:ext cx="1353380" cy="5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Crystal</a:t>
              </a:r>
              <a:br>
                <a:rPr lang="en-US" sz="1300">
                  <a:ea typeface="ＭＳ Ｐゴシック" charset="0"/>
                  <a:cs typeface="ＭＳ Ｐゴシック" charset="0"/>
                </a:rPr>
              </a:br>
              <a:r>
                <a:rPr lang="en-US" sz="1300">
                  <a:ea typeface="ＭＳ Ｐゴシック" charset="0"/>
                  <a:cs typeface="ＭＳ Ｐゴシック" charset="0"/>
                </a:rPr>
                <a:t>+  goniometer</a:t>
              </a:r>
            </a:p>
          </p:txBody>
        </p:sp>
        <p:grpSp>
          <p:nvGrpSpPr>
            <p:cNvPr id="97" name="Group 16"/>
            <p:cNvGrpSpPr>
              <a:grpSpLocks/>
            </p:cNvGrpSpPr>
            <p:nvPr/>
          </p:nvGrpSpPr>
          <p:grpSpPr bwMode="auto">
            <a:xfrm>
              <a:off x="8657241" y="6802143"/>
              <a:ext cx="1066774" cy="330718"/>
              <a:chOff x="0" y="0"/>
              <a:chExt cx="784" cy="304"/>
            </a:xfrm>
          </p:grpSpPr>
          <p:sp>
            <p:nvSpPr>
              <p:cNvPr id="142" name="Rectangle 14"/>
              <p:cNvSpPr>
                <a:spLocks/>
              </p:cNvSpPr>
              <p:nvPr/>
            </p:nvSpPr>
            <p:spPr bwMode="auto">
              <a:xfrm>
                <a:off x="0" y="0"/>
                <a:ext cx="784" cy="304"/>
              </a:xfrm>
              <a:prstGeom prst="rect">
                <a:avLst/>
              </a:prstGeom>
              <a:solidFill>
                <a:srgbClr val="002D99"/>
              </a:solidFill>
              <a:ln w="25400">
                <a:solidFill>
                  <a:schemeClr val="tx1"/>
                </a:solidFill>
                <a:miter lim="800000"/>
                <a:headEnd/>
                <a:tailEnd/>
              </a:ln>
            </p:spPr>
            <p:txBody>
              <a:bodyPr lIns="0" tIns="0" rIns="0" bIns="0"/>
              <a:lstStyle/>
              <a:p>
                <a:endParaRPr lang="en-US"/>
              </a:p>
            </p:txBody>
          </p:sp>
          <p:sp>
            <p:nvSpPr>
              <p:cNvPr id="143" name="Rectangle 15"/>
              <p:cNvSpPr>
                <a:spLocks/>
              </p:cNvSpPr>
              <p:nvPr/>
            </p:nvSpPr>
            <p:spPr bwMode="auto">
              <a:xfrm>
                <a:off x="20" y="32"/>
                <a:ext cx="7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solidFill>
                      <a:srgbClr val="FFFFFF"/>
                    </a:solidFill>
                    <a:ea typeface="ＭＳ Ｐゴシック" charset="0"/>
                    <a:cs typeface="ＭＳ Ｐゴシック" charset="0"/>
                  </a:rPr>
                  <a:t>Absorber</a:t>
                </a:r>
              </a:p>
            </p:txBody>
          </p:sp>
        </p:grpSp>
        <p:sp>
          <p:nvSpPr>
            <p:cNvPr id="98" name="Rectangle 18"/>
            <p:cNvSpPr>
              <a:spLocks/>
            </p:cNvSpPr>
            <p:nvPr/>
          </p:nvSpPr>
          <p:spPr bwMode="auto">
            <a:xfrm>
              <a:off x="11298211" y="7063236"/>
              <a:ext cx="283022" cy="365531"/>
            </a:xfrm>
            <a:prstGeom prst="rect">
              <a:avLst/>
            </a:prstGeom>
            <a:solidFill>
              <a:srgbClr val="002D99"/>
            </a:solidFill>
            <a:ln w="25400">
              <a:solidFill>
                <a:schemeClr val="tx1"/>
              </a:solidFill>
              <a:miter lim="800000"/>
              <a:headEnd/>
              <a:tailEnd/>
            </a:ln>
          </p:spPr>
          <p:txBody>
            <a:bodyPr lIns="0" tIns="0" rIns="0" bIns="0"/>
            <a:lstStyle/>
            <a:p>
              <a:endParaRPr lang="en-US"/>
            </a:p>
          </p:txBody>
        </p:sp>
        <p:sp>
          <p:nvSpPr>
            <p:cNvPr id="99" name="Rectangle 19"/>
            <p:cNvSpPr>
              <a:spLocks/>
            </p:cNvSpPr>
            <p:nvPr/>
          </p:nvSpPr>
          <p:spPr bwMode="auto">
            <a:xfrm>
              <a:off x="10128115" y="7011284"/>
              <a:ext cx="1232575" cy="46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Scraper</a:t>
              </a:r>
              <a:br>
                <a:rPr lang="en-US" sz="1300">
                  <a:ea typeface="ＭＳ Ｐゴシック" charset="0"/>
                  <a:cs typeface="ＭＳ Ｐゴシック" charset="0"/>
                </a:rPr>
              </a:br>
              <a:r>
                <a:rPr lang="en-US" sz="1300">
                  <a:ea typeface="ＭＳ Ｐゴシック" charset="0"/>
                  <a:cs typeface="ＭＳ Ｐゴシック" charset="0"/>
                </a:rPr>
                <a:t>(W, 10 cm)</a:t>
              </a:r>
            </a:p>
          </p:txBody>
        </p:sp>
        <p:grpSp>
          <p:nvGrpSpPr>
            <p:cNvPr id="100" name="Group 23"/>
            <p:cNvGrpSpPr>
              <a:grpSpLocks/>
            </p:cNvGrpSpPr>
            <p:nvPr/>
          </p:nvGrpSpPr>
          <p:grpSpPr bwMode="auto">
            <a:xfrm>
              <a:off x="4694940" y="4983191"/>
              <a:ext cx="1828754" cy="330718"/>
              <a:chOff x="0" y="0"/>
              <a:chExt cx="1344" cy="304"/>
            </a:xfrm>
          </p:grpSpPr>
          <p:sp>
            <p:nvSpPr>
              <p:cNvPr id="140" name="Rectangle 21"/>
              <p:cNvSpPr>
                <a:spLocks/>
              </p:cNvSpPr>
              <p:nvPr/>
            </p:nvSpPr>
            <p:spPr bwMode="auto">
              <a:xfrm>
                <a:off x="0" y="0"/>
                <a:ext cx="1344" cy="304"/>
              </a:xfrm>
              <a:prstGeom prst="rect">
                <a:avLst/>
              </a:prstGeom>
              <a:solidFill>
                <a:srgbClr val="4C4C4C"/>
              </a:solidFill>
              <a:ln w="25400">
                <a:solidFill>
                  <a:schemeClr val="tx1"/>
                </a:solidFill>
                <a:miter lim="800000"/>
                <a:headEnd/>
                <a:tailEnd/>
              </a:ln>
            </p:spPr>
            <p:txBody>
              <a:bodyPr lIns="0" tIns="0" rIns="0" bIns="0"/>
              <a:lstStyle/>
              <a:p>
                <a:endParaRPr lang="en-US"/>
              </a:p>
            </p:txBody>
          </p:sp>
          <p:sp>
            <p:nvSpPr>
              <p:cNvPr id="141" name="Rectangle 22"/>
              <p:cNvSpPr>
                <a:spLocks/>
              </p:cNvSpPr>
              <p:nvPr/>
            </p:nvSpPr>
            <p:spPr bwMode="auto">
              <a:xfrm>
                <a:off x="254" y="2"/>
                <a:ext cx="7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Collimator</a:t>
                </a:r>
              </a:p>
            </p:txBody>
          </p:sp>
        </p:grpSp>
        <p:sp>
          <p:nvSpPr>
            <p:cNvPr id="101" name="Rectangle 26"/>
            <p:cNvSpPr>
              <a:spLocks/>
            </p:cNvSpPr>
            <p:nvPr/>
          </p:nvSpPr>
          <p:spPr bwMode="auto">
            <a:xfrm>
              <a:off x="11866771" y="4869278"/>
              <a:ext cx="108797" cy="470740"/>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2" name="Line 27"/>
            <p:cNvSpPr>
              <a:spLocks noChangeShapeType="1"/>
            </p:cNvSpPr>
            <p:nvPr/>
          </p:nvSpPr>
          <p:spPr bwMode="auto">
            <a:xfrm>
              <a:off x="5729057" y="5322612"/>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 name="Line 30"/>
            <p:cNvSpPr>
              <a:spLocks noChangeShapeType="1"/>
            </p:cNvSpPr>
            <p:nvPr/>
          </p:nvSpPr>
          <p:spPr bwMode="auto">
            <a:xfrm>
              <a:off x="11942969" y="5340019"/>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4" name="Rectangle 31"/>
            <p:cNvSpPr>
              <a:spLocks/>
            </p:cNvSpPr>
            <p:nvPr/>
          </p:nvSpPr>
          <p:spPr bwMode="auto">
            <a:xfrm>
              <a:off x="11399481" y="7408143"/>
              <a:ext cx="1061865" cy="5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Roman Pot</a:t>
              </a:r>
            </a:p>
            <a:p>
              <a:r>
                <a:rPr lang="en-US" sz="1300">
                  <a:ea typeface="ＭＳ Ｐゴシック" charset="0"/>
                  <a:cs typeface="ＭＳ Ｐゴシック" charset="0"/>
                </a:rPr>
                <a:t>(Medipix)</a:t>
              </a:r>
            </a:p>
          </p:txBody>
        </p:sp>
        <p:sp>
          <p:nvSpPr>
            <p:cNvPr id="105" name="Line 32"/>
            <p:cNvSpPr>
              <a:spLocks noChangeShapeType="1"/>
            </p:cNvSpPr>
            <p:nvPr/>
          </p:nvSpPr>
          <p:spPr bwMode="auto">
            <a:xfrm>
              <a:off x="11942969" y="6497534"/>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6" name="Rectangle 33"/>
            <p:cNvSpPr>
              <a:spLocks/>
            </p:cNvSpPr>
            <p:nvPr/>
          </p:nvSpPr>
          <p:spPr bwMode="auto">
            <a:xfrm>
              <a:off x="7155116" y="7408143"/>
              <a:ext cx="1154598" cy="5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Roman Pots</a:t>
              </a:r>
            </a:p>
            <a:p>
              <a:r>
                <a:rPr lang="en-US" sz="1300">
                  <a:ea typeface="ＭＳ Ｐゴシック" charset="0"/>
                  <a:cs typeface="ＭＳ Ｐゴシック" charset="0"/>
                </a:rPr>
                <a:t>(Medipix)</a:t>
              </a:r>
            </a:p>
          </p:txBody>
        </p:sp>
        <p:sp>
          <p:nvSpPr>
            <p:cNvPr id="107" name="Line 34"/>
            <p:cNvSpPr>
              <a:spLocks noChangeShapeType="1"/>
            </p:cNvSpPr>
            <p:nvPr/>
          </p:nvSpPr>
          <p:spPr bwMode="auto">
            <a:xfrm>
              <a:off x="7731978" y="6514940"/>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 name="Line 35"/>
            <p:cNvSpPr>
              <a:spLocks noChangeShapeType="1"/>
            </p:cNvSpPr>
            <p:nvPr/>
          </p:nvSpPr>
          <p:spPr bwMode="auto">
            <a:xfrm>
              <a:off x="5729057" y="6488831"/>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9" name="Line 36"/>
            <p:cNvSpPr>
              <a:spLocks noChangeShapeType="1"/>
            </p:cNvSpPr>
            <p:nvPr/>
          </p:nvSpPr>
          <p:spPr bwMode="auto">
            <a:xfrm>
              <a:off x="11428836" y="6488831"/>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10" name="Group 3"/>
            <p:cNvGrpSpPr>
              <a:grpSpLocks/>
            </p:cNvGrpSpPr>
            <p:nvPr/>
          </p:nvGrpSpPr>
          <p:grpSpPr bwMode="auto">
            <a:xfrm>
              <a:off x="4266223" y="7101321"/>
              <a:ext cx="292214" cy="576011"/>
              <a:chOff x="4121966" y="6532984"/>
              <a:chExt cx="292202" cy="576064"/>
            </a:xfrm>
          </p:grpSpPr>
          <p:sp>
            <p:nvSpPr>
              <p:cNvPr id="138" name="Rectangle 37"/>
              <p:cNvSpPr>
                <a:spLocks/>
              </p:cNvSpPr>
              <p:nvPr/>
            </p:nvSpPr>
            <p:spPr bwMode="auto">
              <a:xfrm>
                <a:off x="4126147" y="6532984"/>
                <a:ext cx="288021" cy="576064"/>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9" name="Rectangle 38"/>
              <p:cNvSpPr>
                <a:spLocks/>
              </p:cNvSpPr>
              <p:nvPr/>
            </p:nvSpPr>
            <p:spPr bwMode="auto">
              <a:xfrm rot="16200000">
                <a:off x="4048518" y="6659400"/>
                <a:ext cx="431408" cy="2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BLM</a:t>
                </a:r>
              </a:p>
            </p:txBody>
          </p:sp>
        </p:grpSp>
        <p:sp>
          <p:nvSpPr>
            <p:cNvPr id="111" name="Line 48"/>
            <p:cNvSpPr>
              <a:spLocks noChangeShapeType="1"/>
            </p:cNvSpPr>
            <p:nvPr/>
          </p:nvSpPr>
          <p:spPr bwMode="auto">
            <a:xfrm>
              <a:off x="3087977" y="4509272"/>
              <a:ext cx="2940430" cy="1088"/>
            </a:xfrm>
            <a:prstGeom prst="line">
              <a:avLst/>
            </a:prstGeom>
            <a:noFill/>
            <a:ln w="254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2" name="Rectangle 49"/>
            <p:cNvSpPr>
              <a:spLocks/>
            </p:cNvSpPr>
            <p:nvPr/>
          </p:nvSpPr>
          <p:spPr bwMode="auto">
            <a:xfrm>
              <a:off x="3743825" y="4512756"/>
              <a:ext cx="1693441"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 ~ 45 m , Δμ = 60</a:t>
              </a:r>
              <a:r>
                <a:rPr lang="en-US" sz="1300" baseline="32000">
                  <a:latin typeface="Lucida Sans Unicode" charset="0"/>
                  <a:ea typeface="ＭＳ Ｐゴシック" charset="0"/>
                  <a:cs typeface="ＭＳ Ｐゴシック" charset="0"/>
                  <a:sym typeface="Lucida Sans Unicode" charset="0"/>
                </a:rPr>
                <a:t>∘</a:t>
              </a:r>
            </a:p>
          </p:txBody>
        </p:sp>
        <p:sp>
          <p:nvSpPr>
            <p:cNvPr id="113" name="Line 50"/>
            <p:cNvSpPr>
              <a:spLocks noChangeShapeType="1"/>
            </p:cNvSpPr>
            <p:nvPr/>
          </p:nvSpPr>
          <p:spPr bwMode="auto">
            <a:xfrm flipV="1">
              <a:off x="3104305" y="4259026"/>
              <a:ext cx="5990825" cy="0"/>
            </a:xfrm>
            <a:prstGeom prst="line">
              <a:avLst/>
            </a:prstGeom>
            <a:noFill/>
            <a:ln w="254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4" name="Rectangle 51"/>
            <p:cNvSpPr>
              <a:spLocks/>
            </p:cNvSpPr>
            <p:nvPr/>
          </p:nvSpPr>
          <p:spPr bwMode="auto">
            <a:xfrm>
              <a:off x="5707285" y="3927808"/>
              <a:ext cx="1639839" cy="28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 67 m , Δμ = 90</a:t>
              </a:r>
              <a:r>
                <a:rPr lang="en-US" sz="1300" baseline="32000">
                  <a:latin typeface="Lucida Sans Unicode" charset="0"/>
                  <a:ea typeface="ＭＳ Ｐゴシック" charset="0"/>
                  <a:cs typeface="ＭＳ Ｐゴシック" charset="0"/>
                  <a:sym typeface="Lucida Sans Unicode" charset="0"/>
                </a:rPr>
                <a:t>∘</a:t>
              </a:r>
            </a:p>
          </p:txBody>
        </p:sp>
        <p:sp>
          <p:nvSpPr>
            <p:cNvPr id="115" name="Line 52"/>
            <p:cNvSpPr>
              <a:spLocks noChangeShapeType="1"/>
            </p:cNvSpPr>
            <p:nvPr/>
          </p:nvSpPr>
          <p:spPr bwMode="auto">
            <a:xfrm flipV="1">
              <a:off x="9095129" y="4259024"/>
              <a:ext cx="2592394" cy="0"/>
            </a:xfrm>
            <a:prstGeom prst="line">
              <a:avLst/>
            </a:prstGeom>
            <a:noFill/>
            <a:ln w="254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6" name="Rectangle 53"/>
            <p:cNvSpPr>
              <a:spLocks/>
            </p:cNvSpPr>
            <p:nvPr/>
          </p:nvSpPr>
          <p:spPr bwMode="auto">
            <a:xfrm>
              <a:off x="9599208" y="3927808"/>
              <a:ext cx="1639839" cy="28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 60 m , Δμ = 90</a:t>
              </a:r>
              <a:r>
                <a:rPr lang="en-US" sz="1300" baseline="32000">
                  <a:latin typeface="Lucida Sans Unicode" charset="0"/>
                  <a:ea typeface="ＭＳ Ｐゴシック" charset="0"/>
                  <a:cs typeface="ＭＳ Ｐゴシック" charset="0"/>
                  <a:sym typeface="Lucida Sans Unicode" charset="0"/>
                </a:rPr>
                <a:t>∘</a:t>
              </a:r>
            </a:p>
          </p:txBody>
        </p:sp>
        <p:sp>
          <p:nvSpPr>
            <p:cNvPr id="117" name="Line 52"/>
            <p:cNvSpPr>
              <a:spLocks noChangeShapeType="1"/>
            </p:cNvSpPr>
            <p:nvPr/>
          </p:nvSpPr>
          <p:spPr bwMode="auto">
            <a:xfrm flipV="1">
              <a:off x="525827" y="4259024"/>
              <a:ext cx="2592394" cy="0"/>
            </a:xfrm>
            <a:prstGeom prst="line">
              <a:avLst/>
            </a:prstGeom>
            <a:noFill/>
            <a:ln w="254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8" name="Rectangle 49"/>
            <p:cNvSpPr>
              <a:spLocks/>
            </p:cNvSpPr>
            <p:nvPr/>
          </p:nvSpPr>
          <p:spPr bwMode="auto">
            <a:xfrm>
              <a:off x="1029903" y="3927808"/>
              <a:ext cx="1693441"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 ~ 45 m , Δμ = 60</a:t>
              </a:r>
              <a:r>
                <a:rPr lang="en-US" sz="1300" baseline="32000">
                  <a:latin typeface="Lucida Sans Unicode" charset="0"/>
                  <a:ea typeface="ＭＳ Ｐゴシック" charset="0"/>
                  <a:cs typeface="ＭＳ Ｐゴシック" charset="0"/>
                  <a:sym typeface="Lucida Sans Unicode" charset="0"/>
                </a:rPr>
                <a:t>∘</a:t>
              </a:r>
            </a:p>
          </p:txBody>
        </p:sp>
        <p:sp>
          <p:nvSpPr>
            <p:cNvPr id="119" name="Rectangle 18"/>
            <p:cNvSpPr>
              <a:spLocks/>
            </p:cNvSpPr>
            <p:nvPr/>
          </p:nvSpPr>
          <p:spPr bwMode="auto">
            <a:xfrm>
              <a:off x="11306113" y="4941281"/>
              <a:ext cx="283022" cy="365531"/>
            </a:xfrm>
            <a:prstGeom prst="rect">
              <a:avLst/>
            </a:prstGeom>
            <a:solidFill>
              <a:srgbClr val="002D99"/>
            </a:solidFill>
            <a:ln w="25400">
              <a:solidFill>
                <a:schemeClr val="tx1"/>
              </a:solidFill>
              <a:miter lim="800000"/>
              <a:headEnd/>
              <a:tailEnd/>
            </a:ln>
          </p:spPr>
          <p:txBody>
            <a:bodyPr lIns="0" tIns="0" rIns="0" bIns="0"/>
            <a:lstStyle/>
            <a:p>
              <a:endParaRPr lang="en-US"/>
            </a:p>
          </p:txBody>
        </p:sp>
        <p:sp>
          <p:nvSpPr>
            <p:cNvPr id="120" name="Rectangle 19"/>
            <p:cNvSpPr>
              <a:spLocks/>
            </p:cNvSpPr>
            <p:nvPr/>
          </p:nvSpPr>
          <p:spPr bwMode="auto">
            <a:xfrm>
              <a:off x="10391328" y="5013282"/>
              <a:ext cx="990576" cy="25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Scraper</a:t>
              </a:r>
            </a:p>
          </p:txBody>
        </p:sp>
        <p:sp>
          <p:nvSpPr>
            <p:cNvPr id="121" name="Line 36"/>
            <p:cNvSpPr>
              <a:spLocks noChangeShapeType="1"/>
            </p:cNvSpPr>
            <p:nvPr/>
          </p:nvSpPr>
          <p:spPr bwMode="auto">
            <a:xfrm>
              <a:off x="11436738" y="5372517"/>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2" name="Rectangle 18"/>
            <p:cNvSpPr>
              <a:spLocks/>
            </p:cNvSpPr>
            <p:nvPr/>
          </p:nvSpPr>
          <p:spPr bwMode="auto">
            <a:xfrm>
              <a:off x="568578" y="7207239"/>
              <a:ext cx="283022" cy="365531"/>
            </a:xfrm>
            <a:prstGeom prst="rect">
              <a:avLst/>
            </a:prstGeom>
            <a:solidFill>
              <a:srgbClr val="002D99"/>
            </a:solidFill>
            <a:ln w="25400">
              <a:solidFill>
                <a:schemeClr val="tx1"/>
              </a:solidFill>
              <a:miter lim="800000"/>
              <a:headEnd/>
              <a:tailEnd/>
            </a:ln>
          </p:spPr>
          <p:txBody>
            <a:bodyPr lIns="0" tIns="0" rIns="0" bIns="0"/>
            <a:lstStyle/>
            <a:p>
              <a:endParaRPr lang="en-US"/>
            </a:p>
          </p:txBody>
        </p:sp>
        <p:sp>
          <p:nvSpPr>
            <p:cNvPr id="123" name="Line 36"/>
            <p:cNvSpPr>
              <a:spLocks noChangeShapeType="1"/>
            </p:cNvSpPr>
            <p:nvPr/>
          </p:nvSpPr>
          <p:spPr bwMode="auto">
            <a:xfrm>
              <a:off x="699204" y="6660158"/>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4" name="Rectangle 18"/>
            <p:cNvSpPr>
              <a:spLocks/>
            </p:cNvSpPr>
            <p:nvPr/>
          </p:nvSpPr>
          <p:spPr bwMode="auto">
            <a:xfrm>
              <a:off x="576481" y="4863755"/>
              <a:ext cx="283022" cy="365531"/>
            </a:xfrm>
            <a:prstGeom prst="rect">
              <a:avLst/>
            </a:prstGeom>
            <a:solidFill>
              <a:srgbClr val="002D99"/>
            </a:solidFill>
            <a:ln w="25400">
              <a:solidFill>
                <a:schemeClr val="tx1"/>
              </a:solidFill>
              <a:miter lim="800000"/>
              <a:headEnd/>
              <a:tailEnd/>
            </a:ln>
          </p:spPr>
          <p:txBody>
            <a:bodyPr lIns="0" tIns="0" rIns="0" bIns="0"/>
            <a:lstStyle/>
            <a:p>
              <a:endParaRPr lang="en-US"/>
            </a:p>
          </p:txBody>
        </p:sp>
        <p:sp>
          <p:nvSpPr>
            <p:cNvPr id="125" name="Line 36"/>
            <p:cNvSpPr>
              <a:spLocks noChangeShapeType="1"/>
            </p:cNvSpPr>
            <p:nvPr/>
          </p:nvSpPr>
          <p:spPr bwMode="auto">
            <a:xfrm>
              <a:off x="707106" y="5301287"/>
              <a:ext cx="0" cy="504781"/>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26" name="Group 75"/>
            <p:cNvGrpSpPr>
              <a:grpSpLocks/>
            </p:cNvGrpSpPr>
            <p:nvPr/>
          </p:nvGrpSpPr>
          <p:grpSpPr bwMode="auto">
            <a:xfrm>
              <a:off x="1169804" y="7101321"/>
              <a:ext cx="292162" cy="576011"/>
              <a:chOff x="4122018" y="6532984"/>
              <a:chExt cx="292150" cy="576064"/>
            </a:xfrm>
          </p:grpSpPr>
          <p:sp>
            <p:nvSpPr>
              <p:cNvPr id="136" name="Rectangle 37"/>
              <p:cNvSpPr>
                <a:spLocks/>
              </p:cNvSpPr>
              <p:nvPr/>
            </p:nvSpPr>
            <p:spPr bwMode="auto">
              <a:xfrm>
                <a:off x="4126147" y="6532984"/>
                <a:ext cx="288021" cy="576064"/>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7" name="Rectangle 38"/>
              <p:cNvSpPr>
                <a:spLocks/>
              </p:cNvSpPr>
              <p:nvPr/>
            </p:nvSpPr>
            <p:spPr bwMode="auto">
              <a:xfrm rot="16200000">
                <a:off x="4048570" y="6659402"/>
                <a:ext cx="431408" cy="2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BLM</a:t>
                </a:r>
              </a:p>
            </p:txBody>
          </p:sp>
        </p:grpSp>
        <p:grpSp>
          <p:nvGrpSpPr>
            <p:cNvPr id="127" name="Group 78"/>
            <p:cNvGrpSpPr>
              <a:grpSpLocks/>
            </p:cNvGrpSpPr>
            <p:nvPr/>
          </p:nvGrpSpPr>
          <p:grpSpPr bwMode="auto">
            <a:xfrm>
              <a:off x="6714943" y="7101321"/>
              <a:ext cx="291868" cy="576011"/>
              <a:chOff x="4122312" y="6532984"/>
              <a:chExt cx="291856" cy="576064"/>
            </a:xfrm>
          </p:grpSpPr>
          <p:sp>
            <p:nvSpPr>
              <p:cNvPr id="134" name="Rectangle 37"/>
              <p:cNvSpPr>
                <a:spLocks/>
              </p:cNvSpPr>
              <p:nvPr/>
            </p:nvSpPr>
            <p:spPr bwMode="auto">
              <a:xfrm>
                <a:off x="4126147" y="6532984"/>
                <a:ext cx="288021" cy="576064"/>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5" name="Rectangle 38"/>
              <p:cNvSpPr>
                <a:spLocks/>
              </p:cNvSpPr>
              <p:nvPr/>
            </p:nvSpPr>
            <p:spPr bwMode="auto">
              <a:xfrm rot="16200000">
                <a:off x="4048864" y="6659402"/>
                <a:ext cx="431408" cy="2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BLM</a:t>
                </a:r>
              </a:p>
            </p:txBody>
          </p:sp>
        </p:grpSp>
        <p:grpSp>
          <p:nvGrpSpPr>
            <p:cNvPr id="128" name="Group 81"/>
            <p:cNvGrpSpPr>
              <a:grpSpLocks/>
            </p:cNvGrpSpPr>
            <p:nvPr/>
          </p:nvGrpSpPr>
          <p:grpSpPr bwMode="auto">
            <a:xfrm>
              <a:off x="12548212" y="7101321"/>
              <a:ext cx="291486" cy="576011"/>
              <a:chOff x="4122694" y="6532984"/>
              <a:chExt cx="291474" cy="576064"/>
            </a:xfrm>
          </p:grpSpPr>
          <p:sp>
            <p:nvSpPr>
              <p:cNvPr id="132" name="Rectangle 37"/>
              <p:cNvSpPr>
                <a:spLocks/>
              </p:cNvSpPr>
              <p:nvPr/>
            </p:nvSpPr>
            <p:spPr bwMode="auto">
              <a:xfrm>
                <a:off x="4126147" y="6532984"/>
                <a:ext cx="288021" cy="576064"/>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3" name="Rectangle 38"/>
              <p:cNvSpPr>
                <a:spLocks/>
              </p:cNvSpPr>
              <p:nvPr/>
            </p:nvSpPr>
            <p:spPr bwMode="auto">
              <a:xfrm rot="16200000">
                <a:off x="4049246" y="6659400"/>
                <a:ext cx="431408" cy="2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300">
                    <a:solidFill>
                      <a:srgbClr val="FFFFFF"/>
                    </a:solidFill>
                    <a:ea typeface="ＭＳ Ｐゴシック" charset="0"/>
                    <a:cs typeface="ＭＳ Ｐゴシック" charset="0"/>
                  </a:rPr>
                  <a:t>BLM</a:t>
                </a:r>
              </a:p>
            </p:txBody>
          </p:sp>
        </p:grpSp>
        <p:sp>
          <p:nvSpPr>
            <p:cNvPr id="129" name="Rectangle 26"/>
            <p:cNvSpPr>
              <a:spLocks/>
            </p:cNvSpPr>
            <p:nvPr/>
          </p:nvSpPr>
          <p:spPr bwMode="auto">
            <a:xfrm>
              <a:off x="11866771" y="7029320"/>
              <a:ext cx="108797" cy="470740"/>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0" name="Rectangle 26"/>
            <p:cNvSpPr>
              <a:spLocks/>
            </p:cNvSpPr>
            <p:nvPr/>
          </p:nvSpPr>
          <p:spPr bwMode="auto">
            <a:xfrm>
              <a:off x="7690136" y="7029320"/>
              <a:ext cx="108797" cy="470740"/>
            </a:xfrm>
            <a:prstGeom prst="rect">
              <a:avLst/>
            </a:prstGeom>
            <a:solidFill>
              <a:srgbClr val="008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1" name="Rectangle 29"/>
            <p:cNvSpPr>
              <a:spLocks/>
            </p:cNvSpPr>
            <p:nvPr/>
          </p:nvSpPr>
          <p:spPr bwMode="auto">
            <a:xfrm>
              <a:off x="11399481" y="4312085"/>
              <a:ext cx="1061865" cy="5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1300">
                  <a:ea typeface="ＭＳ Ｐゴシック" charset="0"/>
                  <a:cs typeface="ＭＳ Ｐゴシック" charset="0"/>
                </a:rPr>
                <a:t>Roman Pot</a:t>
              </a:r>
            </a:p>
            <a:p>
              <a:r>
                <a:rPr lang="en-US" sz="1300">
                  <a:ea typeface="ＭＳ Ｐゴシック" charset="0"/>
                  <a:cs typeface="ＭＳ Ｐゴシック" charset="0"/>
                </a:rPr>
                <a:t>(Medipix)</a:t>
              </a:r>
            </a:p>
          </p:txBody>
        </p:sp>
      </p:grpSp>
      <p:sp>
        <p:nvSpPr>
          <p:cNvPr id="148" name="Rectangle 1"/>
          <p:cNvSpPr>
            <a:spLocks/>
          </p:cNvSpPr>
          <p:nvPr/>
        </p:nvSpPr>
        <p:spPr bwMode="auto">
          <a:xfrm>
            <a:off x="2561705" y="5993192"/>
            <a:ext cx="3965897" cy="7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703"/>
              </a:spcBef>
              <a:buClr>
                <a:srgbClr val="676767"/>
              </a:buClr>
              <a:buSzPct val="100000"/>
            </a:pPr>
            <a:r>
              <a:rPr lang="en-US" sz="1400">
                <a:solidFill>
                  <a:srgbClr val="7F7F7F"/>
                </a:solidFill>
                <a:latin typeface="Helvetica Neue" charset="0"/>
                <a:ea typeface="ＭＳ Ｐゴシック" charset="0"/>
                <a:cs typeface="ＭＳ Ｐゴシック" charset="0"/>
                <a:sym typeface="Helvetica Neue" charset="0"/>
              </a:rPr>
              <a:t>Crystal collimation system (in two stages)</a:t>
            </a:r>
          </a:p>
          <a:p>
            <a:pPr>
              <a:spcBef>
                <a:spcPts val="703"/>
              </a:spcBef>
              <a:buClr>
                <a:srgbClr val="676767"/>
              </a:buClr>
              <a:buSzPct val="100000"/>
            </a:pPr>
            <a:r>
              <a:rPr lang="en-US" sz="1400">
                <a:solidFill>
                  <a:srgbClr val="676767"/>
                </a:solidFill>
                <a:latin typeface="Helvetica Neue" charset="0"/>
                <a:ea typeface="ＭＳ Ｐゴシック" charset="0"/>
                <a:cs typeface="ＭＳ Ｐゴシック" charset="0"/>
                <a:sym typeface="Helvetica Neue" charset="0"/>
              </a:rPr>
              <a:t>With instrumentation for loss rate and efficiency measurement</a:t>
            </a:r>
          </a:p>
        </p:txBody>
      </p:sp>
      <p:sp>
        <p:nvSpPr>
          <p:cNvPr id="149" name="Rectangle 1"/>
          <p:cNvSpPr>
            <a:spLocks/>
          </p:cNvSpPr>
          <p:nvPr/>
        </p:nvSpPr>
        <p:spPr bwMode="auto">
          <a:xfrm>
            <a:off x="7100218" y="5865945"/>
            <a:ext cx="2043782" cy="6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l">
              <a:buClr>
                <a:srgbClr val="676767"/>
              </a:buClr>
              <a:buSzPct val="100000"/>
            </a:pPr>
            <a:r>
              <a:rPr lang="en-US" sz="1400">
                <a:solidFill>
                  <a:srgbClr val="800080"/>
                </a:solidFill>
                <a:latin typeface="Helvetica Neue" charset="0"/>
                <a:ea typeface="ＭＳ Ｐゴシック" charset="0"/>
                <a:cs typeface="ＭＳ Ｐゴシック" charset="0"/>
                <a:sym typeface="Helvetica Neue" charset="0"/>
              </a:rPr>
              <a:t>High-dispersion area for measurements on off-momentum halo</a:t>
            </a:r>
          </a:p>
        </p:txBody>
      </p:sp>
      <p:sp>
        <p:nvSpPr>
          <p:cNvPr id="150" name="Rectangle 1"/>
          <p:cNvSpPr>
            <a:spLocks/>
          </p:cNvSpPr>
          <p:nvPr/>
        </p:nvSpPr>
        <p:spPr bwMode="auto">
          <a:xfrm>
            <a:off x="65857" y="5940731"/>
            <a:ext cx="2175495" cy="72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l">
              <a:buClr>
                <a:srgbClr val="676767"/>
              </a:buClr>
              <a:buSzPct val="100000"/>
            </a:pPr>
            <a:r>
              <a:rPr lang="en-US" sz="1400">
                <a:solidFill>
                  <a:srgbClr val="FF6600"/>
                </a:solidFill>
                <a:latin typeface="Helvetica Neue" charset="0"/>
                <a:ea typeface="ＭＳ Ｐゴシック" charset="0"/>
                <a:cs typeface="ＭＳ Ｐゴシック" charset="0"/>
                <a:sym typeface="Helvetica Neue" charset="0"/>
              </a:rPr>
              <a:t>Non-dispersive area for measurements </a:t>
            </a:r>
            <a:r>
              <a:rPr lang="ja-JP" altLang="en-US" sz="1400">
                <a:solidFill>
                  <a:srgbClr val="FF6600"/>
                </a:solidFill>
                <a:latin typeface="Helvetica Neue" charset="0"/>
                <a:ea typeface="ＭＳ Ｐゴシック" charset="0"/>
                <a:cs typeface="ＭＳ Ｐゴシック" charset="0"/>
                <a:sym typeface="Helvetica Neue" charset="0"/>
              </a:rPr>
              <a:t>“</a:t>
            </a:r>
            <a:r>
              <a:rPr lang="en-US" altLang="ja-JP" sz="1400">
                <a:solidFill>
                  <a:srgbClr val="FF6600"/>
                </a:solidFill>
                <a:latin typeface="Helvetica Neue" charset="0"/>
                <a:ea typeface="ＭＳ Ｐゴシック" charset="0"/>
                <a:cs typeface="ＭＳ Ｐゴシック" charset="0"/>
                <a:sym typeface="Helvetica Neue" charset="0"/>
              </a:rPr>
              <a:t>far</a:t>
            </a:r>
            <a:r>
              <a:rPr lang="ja-JP" altLang="en-US" sz="1400">
                <a:solidFill>
                  <a:srgbClr val="FF6600"/>
                </a:solidFill>
                <a:latin typeface="Helvetica Neue" charset="0"/>
                <a:ea typeface="ＭＳ Ｐゴシック" charset="0"/>
                <a:cs typeface="ＭＳ Ｐゴシック" charset="0"/>
                <a:sym typeface="Helvetica Neue" charset="0"/>
              </a:rPr>
              <a:t>”</a:t>
            </a:r>
            <a:r>
              <a:rPr lang="en-US" altLang="ja-JP" sz="1400">
                <a:solidFill>
                  <a:srgbClr val="FF6600"/>
                </a:solidFill>
                <a:latin typeface="Helvetica Neue" charset="0"/>
                <a:ea typeface="ＭＳ Ｐゴシック" charset="0"/>
                <a:cs typeface="ＭＳ Ｐゴシック" charset="0"/>
                <a:sym typeface="Helvetica Neue" charset="0"/>
              </a:rPr>
              <a:t> from the collimation system</a:t>
            </a:r>
            <a:endParaRPr lang="en-US" sz="1400">
              <a:solidFill>
                <a:srgbClr val="FF6600"/>
              </a:solidFill>
              <a:latin typeface="Helvetica Neue" charset="0"/>
              <a:ea typeface="ＭＳ Ｐゴシック" charset="0"/>
              <a:cs typeface="ＭＳ Ｐゴシック" charset="0"/>
              <a:sym typeface="Helvetica Neue" charset="0"/>
            </a:endParaRPr>
          </a:p>
        </p:txBody>
      </p:sp>
      <p:sp>
        <p:nvSpPr>
          <p:cNvPr id="151" name="Down Arrow Callout 150"/>
          <p:cNvSpPr/>
          <p:nvPr/>
        </p:nvSpPr>
        <p:spPr bwMode="auto">
          <a:xfrm>
            <a:off x="1736825" y="3379026"/>
            <a:ext cx="5164708" cy="2531566"/>
          </a:xfrm>
          <a:prstGeom prst="downArrowCallout">
            <a:avLst>
              <a:gd name="adj1" fmla="val 7580"/>
              <a:gd name="adj2" fmla="val 3790"/>
              <a:gd name="adj3" fmla="val 11790"/>
              <a:gd name="adj4" fmla="val 87950"/>
            </a:avLst>
          </a:prstGeom>
          <a:noFill/>
          <a:ln w="57150" cap="flat" cmpd="sng" algn="ctr">
            <a:solidFill>
              <a:schemeClr val="tx2">
                <a:lumMod val="65000"/>
                <a:lumOff val="35000"/>
              </a:schemeClr>
            </a:solidFill>
            <a:prstDash val="solid"/>
            <a:round/>
            <a:headEnd type="none" w="med" len="med"/>
            <a:tailEnd type="none" w="med" len="med"/>
          </a:ln>
          <a:effectLst/>
          <a:extLst/>
        </p:spPr>
        <p:txBody>
          <a:bodyPr lIns="64291" tIns="32146" rIns="64291" bIns="32146"/>
          <a:lstStyle/>
          <a:p>
            <a:pPr>
              <a:defRPr/>
            </a:pPr>
            <a:endParaRPr lang="en-US"/>
          </a:p>
        </p:txBody>
      </p:sp>
      <p:cxnSp>
        <p:nvCxnSpPr>
          <p:cNvPr id="152" name="Straight Arrow Connector 2"/>
          <p:cNvCxnSpPr>
            <a:cxnSpLocks noChangeShapeType="1"/>
          </p:cNvCxnSpPr>
          <p:nvPr/>
        </p:nvCxnSpPr>
        <p:spPr bwMode="auto">
          <a:xfrm flipV="1">
            <a:off x="3795117" y="4336735"/>
            <a:ext cx="131824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sp>
        <p:nvSpPr>
          <p:cNvPr id="153" name="Down Arrow Callout 76"/>
          <p:cNvSpPr>
            <a:spLocks noChangeArrowheads="1"/>
          </p:cNvSpPr>
          <p:nvPr/>
        </p:nvSpPr>
        <p:spPr bwMode="auto">
          <a:xfrm>
            <a:off x="65857" y="3114485"/>
            <a:ext cx="1593949" cy="2838524"/>
          </a:xfrm>
          <a:prstGeom prst="downArrowCallout">
            <a:avLst>
              <a:gd name="adj1" fmla="val 19722"/>
              <a:gd name="adj2" fmla="val 9861"/>
              <a:gd name="adj3" fmla="val 22062"/>
              <a:gd name="adj4" fmla="val 87426"/>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a:p>
        </p:txBody>
      </p:sp>
      <p:sp>
        <p:nvSpPr>
          <p:cNvPr id="154" name="Down Arrow Callout 78"/>
          <p:cNvSpPr>
            <a:spLocks noChangeArrowheads="1"/>
          </p:cNvSpPr>
          <p:nvPr/>
        </p:nvSpPr>
        <p:spPr bwMode="auto">
          <a:xfrm>
            <a:off x="6959576" y="3065371"/>
            <a:ext cx="2104057" cy="2812852"/>
          </a:xfrm>
          <a:prstGeom prst="downArrowCallout">
            <a:avLst>
              <a:gd name="adj1" fmla="val 14648"/>
              <a:gd name="adj2" fmla="val 7324"/>
              <a:gd name="adj3" fmla="val 13579"/>
              <a:gd name="adj4" fmla="val 89843"/>
            </a:avLst>
          </a:prstGeom>
          <a:noFill/>
          <a:ln w="57150">
            <a:solidFill>
              <a:srgbClr val="80008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a:solidFill>
                <a:srgbClr val="800080"/>
              </a:solidFill>
            </a:endParaRPr>
          </a:p>
        </p:txBody>
      </p:sp>
      <p:sp>
        <p:nvSpPr>
          <p:cNvPr id="155" name="Rectangle 19"/>
          <p:cNvSpPr>
            <a:spLocks/>
          </p:cNvSpPr>
          <p:nvPr/>
        </p:nvSpPr>
        <p:spPr bwMode="auto">
          <a:xfrm>
            <a:off x="3290590" y="5116967"/>
            <a:ext cx="1367359" cy="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(graphite, 1 m)</a:t>
            </a:r>
          </a:p>
        </p:txBody>
      </p:sp>
      <p:sp>
        <p:nvSpPr>
          <p:cNvPr id="156" name="Rectangle 19"/>
          <p:cNvSpPr>
            <a:spLocks/>
          </p:cNvSpPr>
          <p:nvPr/>
        </p:nvSpPr>
        <p:spPr bwMode="auto">
          <a:xfrm>
            <a:off x="5783090" y="4967395"/>
            <a:ext cx="1367358" cy="21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1300">
                <a:ea typeface="ＭＳ Ｐゴシック" charset="0"/>
                <a:cs typeface="ＭＳ Ｐゴシック" charset="0"/>
              </a:rPr>
              <a:t>(W, 60 cm)</a:t>
            </a:r>
          </a:p>
        </p:txBody>
      </p:sp>
      <p:sp>
        <p:nvSpPr>
          <p:cNvPr id="157" name="Rectangle 6"/>
          <p:cNvSpPr>
            <a:spLocks/>
          </p:cNvSpPr>
          <p:nvPr/>
        </p:nvSpPr>
        <p:spPr bwMode="auto">
          <a:xfrm rot="240000">
            <a:off x="2438922" y="4695040"/>
            <a:ext cx="3672334" cy="64740"/>
          </a:xfrm>
          <a:prstGeom prst="rect">
            <a:avLst/>
          </a:prstGeom>
          <a:solidFill>
            <a:srgbClr val="8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cxnSp>
        <p:nvCxnSpPr>
          <p:cNvPr id="158" name="Straight Arrow Connector 81"/>
          <p:cNvCxnSpPr>
            <a:cxnSpLocks noChangeShapeType="1"/>
          </p:cNvCxnSpPr>
          <p:nvPr/>
        </p:nvCxnSpPr>
        <p:spPr bwMode="auto">
          <a:xfrm flipH="1" flipV="1">
            <a:off x="2406551" y="4950652"/>
            <a:ext cx="1211089" cy="1003474"/>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59" name="Straight Arrow Connector 82"/>
          <p:cNvCxnSpPr>
            <a:cxnSpLocks noChangeShapeType="1"/>
          </p:cNvCxnSpPr>
          <p:nvPr/>
        </p:nvCxnSpPr>
        <p:spPr bwMode="auto">
          <a:xfrm flipV="1">
            <a:off x="4953744" y="5217426"/>
            <a:ext cx="1432099" cy="79585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3" name="TextBox 162"/>
          <p:cNvSpPr txBox="1"/>
          <p:nvPr/>
        </p:nvSpPr>
        <p:spPr>
          <a:xfrm>
            <a:off x="369723" y="1225176"/>
            <a:ext cx="8571577" cy="1200329"/>
          </a:xfrm>
          <a:prstGeom prst="rect">
            <a:avLst/>
          </a:prstGeom>
          <a:noFill/>
        </p:spPr>
        <p:txBody>
          <a:bodyPr wrap="none" rtlCol="0">
            <a:spAutoFit/>
          </a:bodyPr>
          <a:lstStyle/>
          <a:p>
            <a:r>
              <a:rPr lang="en-GB" dirty="0" smtClean="0"/>
              <a:t>UA9 is placed in the SPS LSS5 (old UA1 cavern), key regions are:</a:t>
            </a:r>
          </a:p>
          <a:p>
            <a:pPr marL="285750" indent="-285750">
              <a:buFont typeface="Arial"/>
              <a:buChar char="•"/>
            </a:pPr>
            <a:r>
              <a:rPr lang="en-GB" dirty="0" smtClean="0">
                <a:solidFill>
                  <a:srgbClr val="FF6600"/>
                </a:solidFill>
              </a:rPr>
              <a:t>Upstream scraper to study what comes back after a revolution</a:t>
            </a:r>
          </a:p>
          <a:p>
            <a:pPr marL="285750" indent="-285750">
              <a:buFont typeface="Arial"/>
              <a:buChar char="•"/>
            </a:pPr>
            <a:r>
              <a:rPr lang="en-GB" dirty="0" smtClean="0">
                <a:solidFill>
                  <a:srgbClr val="3366FF"/>
                </a:solidFill>
              </a:rPr>
              <a:t>Crystal-assisted collimation insertion</a:t>
            </a:r>
          </a:p>
          <a:p>
            <a:pPr marL="285750" indent="-285750">
              <a:buFont typeface="Arial"/>
              <a:buChar char="•"/>
            </a:pPr>
            <a:r>
              <a:rPr lang="en-GB" dirty="0" smtClean="0">
                <a:solidFill>
                  <a:srgbClr val="660066"/>
                </a:solidFill>
              </a:rPr>
              <a:t>High-dispersive area to study the production of off-momentum particles by the system</a:t>
            </a:r>
            <a:endParaRPr lang="en-GB" dirty="0">
              <a:solidFill>
                <a:srgbClr val="660066"/>
              </a:solidFill>
            </a:endParaRPr>
          </a:p>
        </p:txBody>
      </p:sp>
      <p:sp>
        <p:nvSpPr>
          <p:cNvPr id="2" name="Date Placeholder 1"/>
          <p:cNvSpPr>
            <a:spLocks noGrp="1"/>
          </p:cNvSpPr>
          <p:nvPr>
            <p:ph type="dt" sz="half" idx="10"/>
          </p:nvPr>
        </p:nvSpPr>
        <p:spPr/>
        <p:txBody>
          <a:bodyPr/>
          <a:lstStyle/>
          <a:p>
            <a:r>
              <a:rPr lang="en-US" smtClean="0"/>
              <a:t>16/5/14</a:t>
            </a:r>
            <a:endParaRPr lang="en-GB"/>
          </a:p>
        </p:txBody>
      </p:sp>
      <p:sp>
        <p:nvSpPr>
          <p:cNvPr id="3" name="Footer Placeholder 2"/>
          <p:cNvSpPr>
            <a:spLocks noGrp="1"/>
          </p:cNvSpPr>
          <p:nvPr>
            <p:ph type="ftr" sz="quarter" idx="11"/>
          </p:nvPr>
        </p:nvSpPr>
        <p:spPr/>
        <p:txBody>
          <a:bodyPr/>
          <a:lstStyle/>
          <a:p>
            <a:r>
              <a:rPr lang="en-GB" smtClean="0"/>
              <a:t>Daniele Mirarchi, ColUSM #38</a:t>
            </a:r>
            <a:endParaRPr lang="en-GB"/>
          </a:p>
        </p:txBody>
      </p:sp>
      <p:sp>
        <p:nvSpPr>
          <p:cNvPr id="4" name="Slide Number Placeholder 3"/>
          <p:cNvSpPr>
            <a:spLocks noGrp="1"/>
          </p:cNvSpPr>
          <p:nvPr>
            <p:ph type="sldNum" sz="quarter" idx="12"/>
          </p:nvPr>
        </p:nvSpPr>
        <p:spPr/>
        <p:txBody>
          <a:bodyPr/>
          <a:lstStyle/>
          <a:p>
            <a:fld id="{79E47F11-71AA-AD41-B7D9-EA2199AFE880}" type="slidenum">
              <a:rPr lang="en-GB" smtClean="0"/>
              <a:t>12</a:t>
            </a:fld>
            <a:endParaRPr lang="en-GB"/>
          </a:p>
        </p:txBody>
      </p:sp>
    </p:spTree>
    <p:extLst>
      <p:ext uri="{BB962C8B-B14F-4D97-AF65-F5344CB8AC3E}">
        <p14:creationId xmlns:p14="http://schemas.microsoft.com/office/powerpoint/2010/main" val="12964220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13</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Key Benchmark </a:t>
            </a:r>
            <a:endParaRPr lang="en-US" dirty="0"/>
          </a:p>
        </p:txBody>
      </p:sp>
      <p:sp>
        <p:nvSpPr>
          <p:cNvPr id="3" name="TextBox 2"/>
          <p:cNvSpPr txBox="1"/>
          <p:nvPr/>
        </p:nvSpPr>
        <p:spPr>
          <a:xfrm>
            <a:off x="343647" y="1553882"/>
            <a:ext cx="6167599" cy="646331"/>
          </a:xfrm>
          <a:prstGeom prst="rect">
            <a:avLst/>
          </a:prstGeom>
          <a:noFill/>
        </p:spPr>
        <p:txBody>
          <a:bodyPr wrap="none" rtlCol="0">
            <a:spAutoFit/>
          </a:bodyPr>
          <a:lstStyle/>
          <a:p>
            <a:r>
              <a:rPr lang="en-GB" dirty="0" smtClean="0"/>
              <a:t>Crucial to understand and reproduce the UA9 results in the SPS, </a:t>
            </a:r>
          </a:p>
          <a:p>
            <a:r>
              <a:rPr lang="en-GB" dirty="0" smtClean="0"/>
              <a:t>in view of predictions for the LHC</a:t>
            </a:r>
            <a:endParaRPr lang="en-GB" dirty="0"/>
          </a:p>
        </p:txBody>
      </p:sp>
      <p:sp>
        <p:nvSpPr>
          <p:cNvPr id="11" name="TextBox 10"/>
          <p:cNvSpPr txBox="1"/>
          <p:nvPr/>
        </p:nvSpPr>
        <p:spPr>
          <a:xfrm>
            <a:off x="343647" y="2808940"/>
            <a:ext cx="7968848" cy="1754327"/>
          </a:xfrm>
          <a:prstGeom prst="rect">
            <a:avLst/>
          </a:prstGeom>
          <a:noFill/>
        </p:spPr>
        <p:txBody>
          <a:bodyPr wrap="none" rtlCol="0">
            <a:spAutoFit/>
          </a:bodyPr>
          <a:lstStyle/>
          <a:p>
            <a:r>
              <a:rPr lang="en-GB" dirty="0" smtClean="0"/>
              <a:t>Main efforts focused on the comparison of:</a:t>
            </a:r>
          </a:p>
          <a:p>
            <a:pPr marL="285750" indent="-285750">
              <a:buFont typeface="Arial"/>
              <a:buChar char="•"/>
            </a:pPr>
            <a:r>
              <a:rPr lang="en-GB" dirty="0" smtClean="0"/>
              <a:t>Loss rate at the crystal location</a:t>
            </a:r>
          </a:p>
          <a:p>
            <a:pPr marL="285750" indent="-285750">
              <a:buFont typeface="Arial"/>
              <a:buChar char="•"/>
            </a:pPr>
            <a:r>
              <a:rPr lang="en-GB" dirty="0" smtClean="0"/>
              <a:t>Loss rate in the high-dispersive area</a:t>
            </a:r>
          </a:p>
          <a:p>
            <a:pPr marL="285750" indent="-285750">
              <a:buFont typeface="Arial"/>
              <a:buChar char="•"/>
            </a:pPr>
            <a:r>
              <a:rPr lang="en-GB" dirty="0" smtClean="0"/>
              <a:t>Dependence of the loss rate in the high-dispersive area from clearance between </a:t>
            </a:r>
            <a:br>
              <a:rPr lang="en-GB" dirty="0" smtClean="0"/>
            </a:br>
            <a:r>
              <a:rPr lang="en-GB" dirty="0" smtClean="0"/>
              <a:t>crystal and absorber </a:t>
            </a:r>
          </a:p>
          <a:p>
            <a:pPr marL="285750" indent="-285750">
              <a:buFont typeface="Arial"/>
              <a:buChar char="•"/>
            </a:pPr>
            <a:r>
              <a:rPr lang="en-GB" dirty="0" smtClean="0"/>
              <a:t>Beam loss pattern around the whole ring</a:t>
            </a:r>
            <a:endParaRPr lang="en-GB" dirty="0"/>
          </a:p>
        </p:txBody>
      </p:sp>
      <p:sp>
        <p:nvSpPr>
          <p:cNvPr id="14" name="TextBox 13"/>
          <p:cNvSpPr txBox="1"/>
          <p:nvPr/>
        </p:nvSpPr>
        <p:spPr>
          <a:xfrm>
            <a:off x="239060" y="5154705"/>
            <a:ext cx="8755529" cy="1200329"/>
          </a:xfrm>
          <a:prstGeom prst="rect">
            <a:avLst/>
          </a:prstGeom>
          <a:noFill/>
        </p:spPr>
        <p:txBody>
          <a:bodyPr wrap="square" rtlCol="0">
            <a:spAutoFit/>
          </a:bodyPr>
          <a:lstStyle/>
          <a:p>
            <a:pPr algn="ctr"/>
            <a:r>
              <a:rPr lang="en-GB" b="1" i="1" dirty="0" smtClean="0"/>
              <a:t>Unfortunately due to a electricity cut happened yesterday the hard-drive used as storage was damaged.  Was impossible to recover it on time for today: “proper plots” are not available today for what in the next. Please “stay with me” and don’t get lost in the text!! Text is there only as reference, to say by word what should be drawn… </a:t>
            </a:r>
            <a:endParaRPr lang="en-GB" b="1" i="1" dirty="0"/>
          </a:p>
        </p:txBody>
      </p:sp>
    </p:spTree>
    <p:extLst>
      <p:ext uri="{BB962C8B-B14F-4D97-AF65-F5344CB8AC3E}">
        <p14:creationId xmlns:p14="http://schemas.microsoft.com/office/powerpoint/2010/main" val="4261177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14</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Loss rate studies</a:t>
            </a:r>
            <a:r>
              <a:rPr lang="en-US" dirty="0" smtClean="0"/>
              <a:t> </a:t>
            </a:r>
            <a:endParaRPr lang="en-US" dirty="0"/>
          </a:p>
        </p:txBody>
      </p:sp>
      <p:sp>
        <p:nvSpPr>
          <p:cNvPr id="9" name="TextBox 8"/>
          <p:cNvSpPr txBox="1"/>
          <p:nvPr/>
        </p:nvSpPr>
        <p:spPr>
          <a:xfrm>
            <a:off x="224118" y="1225180"/>
            <a:ext cx="8768183" cy="369332"/>
          </a:xfrm>
          <a:prstGeom prst="rect">
            <a:avLst/>
          </a:prstGeom>
          <a:noFill/>
        </p:spPr>
        <p:txBody>
          <a:bodyPr wrap="none" rtlCol="0">
            <a:spAutoFit/>
          </a:bodyPr>
          <a:lstStyle/>
          <a:p>
            <a:pPr algn="ctr"/>
            <a:r>
              <a:rPr lang="en-GB" dirty="0" smtClean="0"/>
              <a:t>Key point: loss maps simulations give us the density of primary protons lost on the aperture</a:t>
            </a:r>
            <a:endParaRPr lang="en-GB" dirty="0"/>
          </a:p>
        </p:txBody>
      </p:sp>
      <p:sp>
        <p:nvSpPr>
          <p:cNvPr id="14" name="TextBox 13"/>
          <p:cNvSpPr txBox="1"/>
          <p:nvPr/>
        </p:nvSpPr>
        <p:spPr>
          <a:xfrm>
            <a:off x="660202" y="1856906"/>
            <a:ext cx="8020232" cy="369332"/>
          </a:xfrm>
          <a:prstGeom prst="rect">
            <a:avLst/>
          </a:prstGeom>
          <a:noFill/>
        </p:spPr>
        <p:txBody>
          <a:bodyPr wrap="none" rtlCol="0">
            <a:spAutoFit/>
          </a:bodyPr>
          <a:lstStyle/>
          <a:p>
            <a:pPr algn="ctr"/>
            <a:r>
              <a:rPr lang="en-GB" i="1" dirty="0" smtClean="0"/>
              <a:t>Direct comparison </a:t>
            </a:r>
            <a:r>
              <a:rPr lang="en-GB" i="1" dirty="0" err="1" smtClean="0"/>
              <a:t>w.r.t</a:t>
            </a:r>
            <a:r>
              <a:rPr lang="en-GB" i="1" dirty="0" smtClean="0"/>
              <a:t>. measured beam loss rate by BLMs valid only in first approx.</a:t>
            </a:r>
            <a:endParaRPr lang="en-GB" i="1" dirty="0"/>
          </a:p>
        </p:txBody>
      </p:sp>
      <p:sp>
        <p:nvSpPr>
          <p:cNvPr id="15" name="TextBox 14"/>
          <p:cNvSpPr txBox="1"/>
          <p:nvPr/>
        </p:nvSpPr>
        <p:spPr>
          <a:xfrm>
            <a:off x="224119" y="2719298"/>
            <a:ext cx="8615082" cy="1477328"/>
          </a:xfrm>
          <a:prstGeom prst="rect">
            <a:avLst/>
          </a:prstGeom>
          <a:noFill/>
        </p:spPr>
        <p:txBody>
          <a:bodyPr wrap="square" rtlCol="0">
            <a:spAutoFit/>
          </a:bodyPr>
          <a:lstStyle/>
          <a:p>
            <a:r>
              <a:rPr lang="en-GB" dirty="0" smtClean="0"/>
              <a:t>Since BLM signal is </a:t>
            </a:r>
            <a:r>
              <a:rPr lang="en-GB" dirty="0"/>
              <a:t>due to the </a:t>
            </a:r>
            <a:r>
              <a:rPr lang="en-GB" dirty="0" smtClean="0"/>
              <a:t>convolution of </a:t>
            </a:r>
            <a:r>
              <a:rPr lang="en-GB" dirty="0" err="1"/>
              <a:t>hadronic</a:t>
            </a:r>
            <a:r>
              <a:rPr lang="en-GB" dirty="0"/>
              <a:t> showers </a:t>
            </a:r>
            <a:r>
              <a:rPr lang="en-GB" dirty="0" smtClean="0"/>
              <a:t>generated by primary protons lost on the aperture: </a:t>
            </a:r>
          </a:p>
          <a:p>
            <a:pPr marL="285750" indent="-285750">
              <a:buFont typeface="Arial"/>
              <a:buChar char="•"/>
            </a:pPr>
            <a:r>
              <a:rPr lang="en-GB" dirty="0" smtClean="0"/>
              <a:t>Present studies focused on integrated losses and not on single peaks on loss maps</a:t>
            </a:r>
          </a:p>
          <a:p>
            <a:pPr marL="285750" indent="-285750">
              <a:buFont typeface="Arial"/>
              <a:buChar char="•"/>
            </a:pPr>
            <a:r>
              <a:rPr lang="en-GB" dirty="0"/>
              <a:t>SPS ring divided in 5 Region of Interest (</a:t>
            </a:r>
            <a:r>
              <a:rPr lang="en-GB" dirty="0" err="1"/>
              <a:t>RoI</a:t>
            </a:r>
            <a:r>
              <a:rPr lang="en-GB" dirty="0"/>
              <a:t>)</a:t>
            </a:r>
            <a:r>
              <a:rPr lang="en-GB" dirty="0" smtClean="0"/>
              <a:t> </a:t>
            </a:r>
          </a:p>
          <a:p>
            <a:pPr marL="285750" indent="-285750">
              <a:buFont typeface="Arial"/>
              <a:buChar char="•"/>
            </a:pPr>
            <a:r>
              <a:rPr lang="en-GB" dirty="0" smtClean="0"/>
              <a:t>Compared the losses around the whole SPS for different crystal orientation</a:t>
            </a:r>
            <a:endParaRPr lang="en-GB" dirty="0"/>
          </a:p>
        </p:txBody>
      </p:sp>
      <p:sp>
        <p:nvSpPr>
          <p:cNvPr id="18" name="TextBox 17"/>
          <p:cNvSpPr txBox="1"/>
          <p:nvPr/>
        </p:nvSpPr>
        <p:spPr>
          <a:xfrm>
            <a:off x="851063" y="4288117"/>
            <a:ext cx="7574121" cy="923330"/>
          </a:xfrm>
          <a:prstGeom prst="rect">
            <a:avLst/>
          </a:prstGeom>
          <a:noFill/>
        </p:spPr>
        <p:txBody>
          <a:bodyPr wrap="none" rtlCol="0">
            <a:spAutoFit/>
          </a:bodyPr>
          <a:lstStyle/>
          <a:p>
            <a:pPr algn="ctr"/>
            <a:r>
              <a:rPr lang="en-GB" dirty="0" smtClean="0">
                <a:solidFill>
                  <a:srgbClr val="FF0000"/>
                </a:solidFill>
              </a:rPr>
              <a:t>Crucial for the next: </a:t>
            </a:r>
          </a:p>
          <a:p>
            <a:pPr algn="ctr"/>
            <a:r>
              <a:rPr lang="en-GB" dirty="0" smtClean="0"/>
              <a:t>Simulated nuclear interaction rate at the crystal for different crystal orientation</a:t>
            </a:r>
          </a:p>
          <a:p>
            <a:pPr algn="ctr"/>
            <a:r>
              <a:rPr lang="en-GB" dirty="0" smtClean="0"/>
              <a:t>(normalized to the protons intercepted by the system)</a:t>
            </a:r>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1469569733"/>
              </p:ext>
            </p:extLst>
          </p:nvPr>
        </p:nvGraphicFramePr>
        <p:xfrm>
          <a:off x="594659" y="5266766"/>
          <a:ext cx="4064000" cy="1112520"/>
        </p:xfrm>
        <a:graphic>
          <a:graphicData uri="http://schemas.openxmlformats.org/drawingml/2006/table">
            <a:tbl>
              <a:tblPr firstRow="1" bandRow="1">
                <a:tableStyleId>{5C22544A-7EE6-4342-B048-85BDC9FD1C3A}</a:tableStyleId>
              </a:tblPr>
              <a:tblGrid>
                <a:gridCol w="2032000"/>
                <a:gridCol w="2032000"/>
              </a:tblGrid>
              <a:tr h="370840">
                <a:tc>
                  <a:txBody>
                    <a:bodyPr/>
                    <a:lstStyle/>
                    <a:p>
                      <a:pPr algn="ctr"/>
                      <a:r>
                        <a:rPr lang="en-GB" dirty="0" smtClean="0"/>
                        <a:t>Crystal orientation</a:t>
                      </a:r>
                      <a:endParaRPr lang="en-GB" dirty="0"/>
                    </a:p>
                  </a:txBody>
                  <a:tcPr/>
                </a:tc>
                <a:tc>
                  <a:txBody>
                    <a:bodyPr/>
                    <a:lstStyle/>
                    <a:p>
                      <a:pPr algn="ctr"/>
                      <a:r>
                        <a:rPr lang="en-GB" dirty="0" smtClean="0"/>
                        <a:t>rate</a:t>
                      </a:r>
                      <a:endParaRPr lang="en-GB" dirty="0"/>
                    </a:p>
                  </a:txBody>
                  <a:tcPr/>
                </a:tc>
              </a:tr>
              <a:tr h="370840">
                <a:tc>
                  <a:txBody>
                    <a:bodyPr/>
                    <a:lstStyle/>
                    <a:p>
                      <a:pPr algn="ctr"/>
                      <a:r>
                        <a:rPr lang="en-GB" dirty="0" err="1" smtClean="0"/>
                        <a:t>Channeling</a:t>
                      </a:r>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1.72e-3</a:t>
                      </a:r>
                    </a:p>
                  </a:txBody>
                  <a:tcPr/>
                </a:tc>
              </a:tr>
              <a:tr h="370840">
                <a:tc>
                  <a:txBody>
                    <a:bodyPr/>
                    <a:lstStyle/>
                    <a:p>
                      <a:pPr algn="ctr"/>
                      <a:r>
                        <a:rPr lang="en-GB" dirty="0" smtClean="0"/>
                        <a:t>Amorphous</a:t>
                      </a:r>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1.23e-1</a:t>
                      </a:r>
                    </a:p>
                  </a:txBody>
                  <a:tcPr/>
                </a:tc>
              </a:tr>
            </a:tbl>
          </a:graphicData>
        </a:graphic>
      </p:graphicFrame>
      <p:sp>
        <p:nvSpPr>
          <p:cNvPr id="20" name="TextBox 19"/>
          <p:cNvSpPr txBox="1"/>
          <p:nvPr/>
        </p:nvSpPr>
        <p:spPr>
          <a:xfrm>
            <a:off x="5244354" y="5528236"/>
            <a:ext cx="3747947" cy="646331"/>
          </a:xfrm>
          <a:prstGeom prst="rect">
            <a:avLst/>
          </a:prstGeom>
          <a:noFill/>
        </p:spPr>
        <p:txBody>
          <a:bodyPr wrap="square" rtlCol="0">
            <a:spAutoFit/>
          </a:bodyPr>
          <a:lstStyle/>
          <a:p>
            <a:pPr algn="ctr"/>
            <a:r>
              <a:rPr lang="en-GB" u="sng" dirty="0" smtClean="0"/>
              <a:t>Reduction of ~70 when in </a:t>
            </a:r>
            <a:r>
              <a:rPr lang="en-GB" u="sng" dirty="0" err="1" smtClean="0"/>
              <a:t>channeling</a:t>
            </a:r>
            <a:r>
              <a:rPr lang="en-GB" u="sng" dirty="0" smtClean="0"/>
              <a:t> </a:t>
            </a:r>
            <a:r>
              <a:rPr lang="en-GB" u="sng" dirty="0" err="1" smtClean="0"/>
              <a:t>w.r.t</a:t>
            </a:r>
            <a:r>
              <a:rPr lang="en-GB" u="sng" dirty="0" smtClean="0"/>
              <a:t>. amorphous orientation</a:t>
            </a:r>
            <a:endParaRPr lang="en-GB" u="sng" dirty="0"/>
          </a:p>
        </p:txBody>
      </p:sp>
      <p:sp>
        <p:nvSpPr>
          <p:cNvPr id="21" name="Right Arrow 20"/>
          <p:cNvSpPr/>
          <p:nvPr/>
        </p:nvSpPr>
        <p:spPr>
          <a:xfrm>
            <a:off x="4855881" y="5632824"/>
            <a:ext cx="343648" cy="4631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050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15</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Region of Interest (</a:t>
            </a:r>
            <a:r>
              <a:rPr lang="en-US" dirty="0" err="1" smtClean="0"/>
              <a:t>RoI</a:t>
            </a:r>
            <a:r>
              <a:rPr lang="en-US" dirty="0" smtClean="0"/>
              <a:t>) </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1467536019"/>
              </p:ext>
            </p:extLst>
          </p:nvPr>
        </p:nvGraphicFramePr>
        <p:xfrm>
          <a:off x="27019" y="1178147"/>
          <a:ext cx="9144000" cy="4119879"/>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US" dirty="0" smtClean="0"/>
                        <a:t>ID</a:t>
                      </a:r>
                      <a:endParaRPr lang="en-US" dirty="0"/>
                    </a:p>
                  </a:txBody>
                  <a:tcPr/>
                </a:tc>
                <a:tc>
                  <a:txBody>
                    <a:bodyPr/>
                    <a:lstStyle/>
                    <a:p>
                      <a:pPr algn="ctr"/>
                      <a:r>
                        <a:rPr lang="en-US" dirty="0" smtClean="0"/>
                        <a:t>s</a:t>
                      </a:r>
                      <a:r>
                        <a:rPr lang="en-US" baseline="0" dirty="0" smtClean="0"/>
                        <a:t> [m]</a:t>
                      </a:r>
                      <a:endParaRPr lang="en-US" dirty="0"/>
                    </a:p>
                  </a:txBody>
                  <a:tcPr/>
                </a:tc>
                <a:tc>
                  <a:txBody>
                    <a:bodyPr/>
                    <a:lstStyle/>
                    <a:p>
                      <a:pPr algn="ctr"/>
                      <a:r>
                        <a:rPr lang="en-US" dirty="0" err="1" smtClean="0"/>
                        <a:t>Commenti</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5180</a:t>
                      </a:r>
                      <a:r>
                        <a:rPr lang="en-US" baseline="0" dirty="0" smtClean="0"/>
                        <a:t> -&gt; 5240</a:t>
                      </a:r>
                      <a:endParaRPr lang="en-US" dirty="0"/>
                    </a:p>
                  </a:txBody>
                  <a:tcPr/>
                </a:tc>
                <a:tc>
                  <a:txBody>
                    <a:bodyPr/>
                    <a:lstStyle/>
                    <a:p>
                      <a:pPr algn="ctr"/>
                      <a:r>
                        <a:rPr lang="en-US" dirty="0" smtClean="0"/>
                        <a:t>Region between crystal and Abs.,</a:t>
                      </a:r>
                      <a:r>
                        <a:rPr lang="en-US" baseline="0" dirty="0" smtClean="0"/>
                        <a:t> pure </a:t>
                      </a:r>
                      <a:r>
                        <a:rPr lang="en-US" baseline="0" dirty="0" err="1" smtClean="0"/>
                        <a:t>betatronic</a:t>
                      </a:r>
                      <a:r>
                        <a:rPr lang="en-US" baseline="0" dirty="0" smtClean="0"/>
                        <a:t> losses</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5240</a:t>
                      </a:r>
                      <a:r>
                        <a:rPr lang="en-US" baseline="0" dirty="0" smtClean="0"/>
                        <a:t> -&gt; 5264</a:t>
                      </a:r>
                      <a:endParaRPr lang="en-US" dirty="0"/>
                    </a:p>
                  </a:txBody>
                  <a:tcPr/>
                </a:tc>
                <a:tc>
                  <a:txBody>
                    <a:bodyPr/>
                    <a:lstStyle/>
                    <a:p>
                      <a:pPr algn="ctr"/>
                      <a:r>
                        <a:rPr lang="en-US" dirty="0" smtClean="0"/>
                        <a:t>Almost zero </a:t>
                      </a:r>
                      <a:r>
                        <a:rPr lang="en-US" dirty="0" err="1" smtClean="0"/>
                        <a:t>D</a:t>
                      </a:r>
                      <a:r>
                        <a:rPr lang="en-US" baseline="-25000" dirty="0" err="1" smtClean="0"/>
                        <a:t>x</a:t>
                      </a:r>
                      <a:r>
                        <a:rPr lang="en-US" dirty="0" smtClean="0"/>
                        <a:t>, purely </a:t>
                      </a:r>
                      <a:r>
                        <a:rPr lang="en-US" dirty="0" err="1" smtClean="0"/>
                        <a:t>betatronic</a:t>
                      </a:r>
                      <a:r>
                        <a:rPr lang="en-US" dirty="0" smtClean="0"/>
                        <a:t> losses</a:t>
                      </a:r>
                    </a:p>
                  </a:txBody>
                  <a:tcPr/>
                </a:tc>
              </a:tr>
              <a:tr h="370840">
                <a:tc>
                  <a:txBody>
                    <a:bodyPr/>
                    <a:lstStyle/>
                    <a:p>
                      <a:pPr algn="ctr"/>
                      <a:r>
                        <a:rPr lang="en-US" dirty="0" smtClean="0"/>
                        <a:t>3</a:t>
                      </a:r>
                      <a:endParaRPr lang="en-US" dirty="0"/>
                    </a:p>
                  </a:txBody>
                  <a:tcPr/>
                </a:tc>
                <a:tc>
                  <a:txBody>
                    <a:bodyPr/>
                    <a:lstStyle/>
                    <a:p>
                      <a:pPr algn="ctr"/>
                      <a:r>
                        <a:rPr lang="en-US" dirty="0" smtClean="0"/>
                        <a:t>5264 -&gt; 5307</a:t>
                      </a:r>
                      <a:endParaRPr lang="en-US" dirty="0"/>
                    </a:p>
                  </a:txBody>
                  <a:tcPr/>
                </a:tc>
                <a:tc>
                  <a:txBody>
                    <a:bodyPr/>
                    <a:lstStyle/>
                    <a:p>
                      <a:pPr algn="ctr"/>
                      <a:r>
                        <a:rPr lang="en-US" dirty="0" err="1" smtClean="0"/>
                        <a:t>D</a:t>
                      </a:r>
                      <a:r>
                        <a:rPr lang="en-US" baseline="-25000" dirty="0" err="1" smtClean="0"/>
                        <a:t>x</a:t>
                      </a:r>
                      <a:r>
                        <a:rPr lang="en-US" dirty="0" smtClean="0"/>
                        <a:t> starts</a:t>
                      </a:r>
                      <a:r>
                        <a:rPr lang="en-US" baseline="0" dirty="0" smtClean="0"/>
                        <a:t> to be not negligible. Mainly </a:t>
                      </a:r>
                      <a:r>
                        <a:rPr lang="en-US" baseline="0" dirty="0" err="1" smtClean="0"/>
                        <a:t>betatronic</a:t>
                      </a:r>
                      <a:r>
                        <a:rPr lang="en-US" baseline="0" dirty="0" smtClean="0"/>
                        <a:t> losses, dispersive losses arising.</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5307 -&gt; 5314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High </a:t>
                      </a:r>
                      <a:r>
                        <a:rPr lang="en-US" baseline="0" dirty="0" err="1" smtClean="0"/>
                        <a:t>Dx</a:t>
                      </a:r>
                      <a:r>
                        <a:rPr lang="en-US" baseline="0" dirty="0" smtClean="0"/>
                        <a:t> region. Purely dispersive losses.</a:t>
                      </a:r>
                      <a:endParaRPr lang="en-US" dirty="0" smtClean="0"/>
                    </a:p>
                  </a:txBody>
                  <a:tcPr/>
                </a:tc>
              </a:tr>
              <a:tr h="370840">
                <a:tc>
                  <a:txBody>
                    <a:bodyPr/>
                    <a:lstStyle/>
                    <a:p>
                      <a:pPr algn="ctr"/>
                      <a:r>
                        <a:rPr lang="en-US" dirty="0" smtClean="0"/>
                        <a:t>5</a:t>
                      </a:r>
                      <a:endParaRPr lang="en-US" dirty="0"/>
                    </a:p>
                  </a:txBody>
                  <a:tcPr/>
                </a:tc>
                <a:tc>
                  <a:txBody>
                    <a:bodyPr/>
                    <a:lstStyle/>
                    <a:p>
                      <a:pPr algn="ctr"/>
                      <a:r>
                        <a:rPr lang="en-US" dirty="0" smtClean="0"/>
                        <a:t>5314</a:t>
                      </a:r>
                      <a:r>
                        <a:rPr lang="en-US" baseline="0" dirty="0" smtClean="0"/>
                        <a:t> -&gt; 5180</a:t>
                      </a:r>
                      <a:endParaRPr lang="en-US" dirty="0"/>
                    </a:p>
                  </a:txBody>
                  <a:tcPr/>
                </a:tc>
                <a:tc>
                  <a:txBody>
                    <a:bodyPr/>
                    <a:lstStyle/>
                    <a:p>
                      <a:pPr algn="ctr"/>
                      <a:r>
                        <a:rPr lang="en-US" dirty="0" smtClean="0"/>
                        <a:t>Rest of the machine. Mix of </a:t>
                      </a:r>
                      <a:r>
                        <a:rPr lang="en-US" dirty="0" err="1" smtClean="0"/>
                        <a:t>betatronic</a:t>
                      </a:r>
                      <a:r>
                        <a:rPr lang="en-US" dirty="0" smtClean="0"/>
                        <a:t> and dispersive losses.</a:t>
                      </a:r>
                      <a:endParaRPr lang="en-US" dirty="0"/>
                    </a:p>
                  </a:txBody>
                  <a:tcPr/>
                </a:tc>
              </a:tr>
            </a:tbl>
          </a:graphicData>
        </a:graphic>
      </p:graphicFrame>
      <p:sp>
        <p:nvSpPr>
          <p:cNvPr id="11" name="TextBox 10"/>
          <p:cNvSpPr txBox="1"/>
          <p:nvPr/>
        </p:nvSpPr>
        <p:spPr>
          <a:xfrm>
            <a:off x="187735" y="5707529"/>
            <a:ext cx="8741358" cy="369332"/>
          </a:xfrm>
          <a:prstGeom prst="rect">
            <a:avLst/>
          </a:prstGeom>
          <a:noFill/>
        </p:spPr>
        <p:txBody>
          <a:bodyPr wrap="none" rtlCol="0">
            <a:spAutoFit/>
          </a:bodyPr>
          <a:lstStyle/>
          <a:p>
            <a:r>
              <a:rPr lang="en-GB" dirty="0" smtClean="0"/>
              <a:t>Crucial </a:t>
            </a:r>
            <a:r>
              <a:rPr lang="en-GB" dirty="0" err="1" smtClean="0"/>
              <a:t>RoI</a:t>
            </a:r>
            <a:r>
              <a:rPr lang="en-GB" dirty="0" smtClean="0"/>
              <a:t> for comparison with measurements is the # 4, where an LHC-BLM type is present</a:t>
            </a:r>
            <a:endParaRPr lang="en-GB" dirty="0"/>
          </a:p>
        </p:txBody>
      </p:sp>
    </p:spTree>
    <p:extLst>
      <p:ext uri="{BB962C8B-B14F-4D97-AF65-F5344CB8AC3E}">
        <p14:creationId xmlns:p14="http://schemas.microsoft.com/office/powerpoint/2010/main" val="11080324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16</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Loss sharing</a:t>
            </a:r>
            <a:endParaRPr lang="en-US" dirty="0"/>
          </a:p>
        </p:txBody>
      </p:sp>
      <p:sp>
        <p:nvSpPr>
          <p:cNvPr id="3" name="TextBox 2"/>
          <p:cNvSpPr txBox="1"/>
          <p:nvPr/>
        </p:nvSpPr>
        <p:spPr>
          <a:xfrm>
            <a:off x="283882" y="1449295"/>
            <a:ext cx="8555318" cy="646331"/>
          </a:xfrm>
          <a:prstGeom prst="rect">
            <a:avLst/>
          </a:prstGeom>
          <a:noFill/>
        </p:spPr>
        <p:txBody>
          <a:bodyPr wrap="square" rtlCol="0">
            <a:spAutoFit/>
          </a:bodyPr>
          <a:lstStyle/>
          <a:p>
            <a:r>
              <a:rPr lang="en-GB" dirty="0" smtClean="0"/>
              <a:t>Studied how the losses on the aperture are shared between the </a:t>
            </a:r>
            <a:r>
              <a:rPr lang="en-GB" dirty="0" err="1" smtClean="0"/>
              <a:t>RoI</a:t>
            </a:r>
            <a:r>
              <a:rPr lang="en-GB" dirty="0" smtClean="0"/>
              <a:t> as function of the crystal orientation, looking at their “origin”:</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2403495512"/>
              </p:ext>
            </p:extLst>
          </p:nvPr>
        </p:nvGraphicFramePr>
        <p:xfrm>
          <a:off x="169503" y="2655176"/>
          <a:ext cx="3907275" cy="2225040"/>
        </p:xfrm>
        <a:graphic>
          <a:graphicData uri="http://schemas.openxmlformats.org/drawingml/2006/table">
            <a:tbl>
              <a:tblPr firstRow="1" bandRow="1">
                <a:tableStyleId>{5C22544A-7EE6-4342-B048-85BDC9FD1C3A}</a:tableStyleId>
              </a:tblPr>
              <a:tblGrid>
                <a:gridCol w="1302425"/>
                <a:gridCol w="1302425"/>
                <a:gridCol w="1302425"/>
              </a:tblGrid>
              <a:tr h="370840">
                <a:tc>
                  <a:txBody>
                    <a:bodyPr/>
                    <a:lstStyle/>
                    <a:p>
                      <a:pPr algn="ctr"/>
                      <a:r>
                        <a:rPr lang="en-US" dirty="0" smtClean="0"/>
                        <a:t>ID</a:t>
                      </a:r>
                      <a:endParaRPr lang="en-US" dirty="0"/>
                    </a:p>
                  </a:txBody>
                  <a:tcPr/>
                </a:tc>
                <a:tc>
                  <a:txBody>
                    <a:bodyPr/>
                    <a:lstStyle/>
                    <a:p>
                      <a:pPr algn="ctr"/>
                      <a:r>
                        <a:rPr lang="en-US" dirty="0" smtClean="0"/>
                        <a:t>From Cr</a:t>
                      </a:r>
                      <a:endParaRPr lang="en-US" dirty="0"/>
                    </a:p>
                  </a:txBody>
                  <a:tcPr/>
                </a:tc>
                <a:tc>
                  <a:txBody>
                    <a:bodyPr/>
                    <a:lstStyle/>
                    <a:p>
                      <a:pPr algn="ctr"/>
                      <a:r>
                        <a:rPr lang="en-US" dirty="0" smtClean="0"/>
                        <a:t>From </a:t>
                      </a:r>
                      <a:r>
                        <a:rPr lang="en-US" dirty="0" smtClean="0"/>
                        <a:t>Abs.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65.81%</a:t>
                      </a:r>
                      <a:endParaRPr lang="en-US" dirty="0"/>
                    </a:p>
                  </a:txBody>
                  <a:tcPr/>
                </a:tc>
                <a:tc>
                  <a:txBody>
                    <a:bodyPr/>
                    <a:lstStyle/>
                    <a:p>
                      <a:pPr algn="ctr"/>
                      <a:r>
                        <a:rPr lang="en-US" dirty="0" smtClean="0"/>
                        <a:t>0.02%</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8.9%</a:t>
                      </a:r>
                      <a:endParaRPr lang="en-US" dirty="0"/>
                    </a:p>
                  </a:txBody>
                  <a:tcPr/>
                </a:tc>
                <a:tc>
                  <a:txBody>
                    <a:bodyPr/>
                    <a:lstStyle/>
                    <a:p>
                      <a:pPr algn="ctr"/>
                      <a:r>
                        <a:rPr lang="en-US" dirty="0" smtClean="0"/>
                        <a:t>31.2%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1.6%</a:t>
                      </a:r>
                      <a:endParaRPr lang="en-US" dirty="0"/>
                    </a:p>
                  </a:txBody>
                  <a:tcPr/>
                </a:tc>
                <a:tc>
                  <a:txBody>
                    <a:bodyPr/>
                    <a:lstStyle/>
                    <a:p>
                      <a:pPr algn="ctr"/>
                      <a:r>
                        <a:rPr lang="en-US" dirty="0" smtClean="0"/>
                        <a:t>28.5%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0.3%</a:t>
                      </a:r>
                      <a:endParaRPr lang="en-US" dirty="0"/>
                    </a:p>
                  </a:txBody>
                  <a:tcPr/>
                </a:tc>
                <a:tc>
                  <a:txBody>
                    <a:bodyPr/>
                    <a:lstStyle/>
                    <a:p>
                      <a:pPr algn="ctr"/>
                      <a:r>
                        <a:rPr lang="en-US" dirty="0" smtClean="0"/>
                        <a:t>7.6%</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23.3%</a:t>
                      </a:r>
                      <a:endParaRPr lang="en-US" dirty="0"/>
                    </a:p>
                  </a:txBody>
                  <a:tcPr/>
                </a:tc>
                <a:tc>
                  <a:txBody>
                    <a:bodyPr/>
                    <a:lstStyle/>
                    <a:p>
                      <a:pPr algn="ctr"/>
                      <a:r>
                        <a:rPr lang="en-US" dirty="0" smtClean="0"/>
                        <a:t>32.7%</a:t>
                      </a:r>
                      <a:endParaRPr lang="en-US" dirty="0"/>
                    </a:p>
                  </a:txBody>
                  <a:tcPr/>
                </a:tc>
              </a:tr>
            </a:tbl>
          </a:graphicData>
        </a:graphic>
      </p:graphicFrame>
      <p:sp>
        <p:nvSpPr>
          <p:cNvPr id="9" name="TextBox 8"/>
          <p:cNvSpPr txBox="1"/>
          <p:nvPr/>
        </p:nvSpPr>
        <p:spPr>
          <a:xfrm>
            <a:off x="688024" y="2241099"/>
            <a:ext cx="3244272" cy="400110"/>
          </a:xfrm>
          <a:prstGeom prst="rect">
            <a:avLst/>
          </a:prstGeom>
          <a:noFill/>
        </p:spPr>
        <p:txBody>
          <a:bodyPr wrap="none" rtlCol="0">
            <a:spAutoFit/>
          </a:bodyPr>
          <a:lstStyle/>
          <a:p>
            <a:r>
              <a:rPr lang="en-GB" sz="2000" b="1" u="sng" dirty="0" smtClean="0">
                <a:solidFill>
                  <a:srgbClr val="FF0000"/>
                </a:solidFill>
              </a:rPr>
              <a:t>If crystal in </a:t>
            </a:r>
            <a:r>
              <a:rPr lang="en-GB" sz="2000" b="1" u="sng" dirty="0" err="1" smtClean="0">
                <a:solidFill>
                  <a:srgbClr val="FF0000"/>
                </a:solidFill>
              </a:rPr>
              <a:t>Channeling</a:t>
            </a:r>
            <a:r>
              <a:rPr lang="en-GB" sz="2000" b="1" u="sng" dirty="0" smtClean="0">
                <a:solidFill>
                  <a:srgbClr val="FF0000"/>
                </a:solidFill>
              </a:rPr>
              <a:t> </a:t>
            </a:r>
            <a:r>
              <a:rPr lang="en-GB" sz="2000" b="1" u="sng" dirty="0" err="1" smtClean="0">
                <a:solidFill>
                  <a:srgbClr val="FF0000"/>
                </a:solidFill>
              </a:rPr>
              <a:t>orint</a:t>
            </a:r>
            <a:r>
              <a:rPr lang="en-GB" sz="2000" b="1" u="sng" dirty="0" smtClean="0">
                <a:solidFill>
                  <a:srgbClr val="FF0000"/>
                </a:solidFill>
              </a:rPr>
              <a:t>.</a:t>
            </a:r>
            <a:endParaRPr lang="en-GB" sz="2000" b="1" u="sng"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694902986"/>
              </p:ext>
            </p:extLst>
          </p:nvPr>
        </p:nvGraphicFramePr>
        <p:xfrm>
          <a:off x="5236725" y="2646504"/>
          <a:ext cx="3907275" cy="2225040"/>
        </p:xfrm>
        <a:graphic>
          <a:graphicData uri="http://schemas.openxmlformats.org/drawingml/2006/table">
            <a:tbl>
              <a:tblPr firstRow="1" bandRow="1">
                <a:tableStyleId>{5C22544A-7EE6-4342-B048-85BDC9FD1C3A}</a:tableStyleId>
              </a:tblPr>
              <a:tblGrid>
                <a:gridCol w="1302425"/>
                <a:gridCol w="1302425"/>
                <a:gridCol w="1302425"/>
              </a:tblGrid>
              <a:tr h="370840">
                <a:tc>
                  <a:txBody>
                    <a:bodyPr/>
                    <a:lstStyle/>
                    <a:p>
                      <a:pPr algn="ctr"/>
                      <a:r>
                        <a:rPr lang="en-US" dirty="0" smtClean="0"/>
                        <a:t>ID</a:t>
                      </a:r>
                      <a:endParaRPr lang="en-US" dirty="0"/>
                    </a:p>
                  </a:txBody>
                  <a:tcPr/>
                </a:tc>
                <a:tc>
                  <a:txBody>
                    <a:bodyPr/>
                    <a:lstStyle/>
                    <a:p>
                      <a:pPr algn="ctr"/>
                      <a:r>
                        <a:rPr lang="en-US" dirty="0" smtClean="0"/>
                        <a:t>From Cr</a:t>
                      </a:r>
                      <a:endParaRPr lang="en-US" dirty="0"/>
                    </a:p>
                  </a:txBody>
                  <a:tcPr/>
                </a:tc>
                <a:tc>
                  <a:txBody>
                    <a:bodyPr/>
                    <a:lstStyle/>
                    <a:p>
                      <a:pPr algn="ctr"/>
                      <a:r>
                        <a:rPr lang="en-US" dirty="0" smtClean="0"/>
                        <a:t>From </a:t>
                      </a:r>
                      <a:r>
                        <a:rPr lang="en-US" dirty="0" smtClean="0"/>
                        <a:t>Abs.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64.25%</a:t>
                      </a:r>
                      <a:endParaRPr lang="en-US" dirty="0"/>
                    </a:p>
                  </a:txBody>
                  <a:tcPr/>
                </a:tc>
                <a:tc>
                  <a:txBody>
                    <a:bodyPr/>
                    <a:lstStyle/>
                    <a:p>
                      <a:pPr algn="ctr"/>
                      <a:r>
                        <a:rPr lang="en-US" dirty="0" smtClean="0"/>
                        <a:t>0.2%</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9.0%</a:t>
                      </a:r>
                      <a:endParaRPr lang="en-US" dirty="0"/>
                    </a:p>
                  </a:txBody>
                  <a:tcPr/>
                </a:tc>
                <a:tc>
                  <a:txBody>
                    <a:bodyPr/>
                    <a:lstStyle/>
                    <a:p>
                      <a:pPr algn="ctr"/>
                      <a:r>
                        <a:rPr lang="en-US" dirty="0" smtClean="0"/>
                        <a:t>22.2%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1.5%</a:t>
                      </a:r>
                      <a:endParaRPr lang="en-US" dirty="0"/>
                    </a:p>
                  </a:txBody>
                  <a:tcPr/>
                </a:tc>
                <a:tc>
                  <a:txBody>
                    <a:bodyPr/>
                    <a:lstStyle/>
                    <a:p>
                      <a:pPr algn="ctr"/>
                      <a:r>
                        <a:rPr lang="en-US" dirty="0" smtClean="0"/>
                        <a:t>26.4%</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0.3%</a:t>
                      </a:r>
                      <a:endParaRPr lang="en-US" dirty="0"/>
                    </a:p>
                  </a:txBody>
                  <a:tcPr/>
                </a:tc>
                <a:tc>
                  <a:txBody>
                    <a:bodyPr/>
                    <a:lstStyle/>
                    <a:p>
                      <a:pPr algn="ctr"/>
                      <a:r>
                        <a:rPr lang="en-US" dirty="0" smtClean="0"/>
                        <a:t>9.4%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25.0%</a:t>
                      </a:r>
                      <a:endParaRPr lang="en-US" dirty="0"/>
                    </a:p>
                  </a:txBody>
                  <a:tcPr/>
                </a:tc>
                <a:tc>
                  <a:txBody>
                    <a:bodyPr/>
                    <a:lstStyle/>
                    <a:p>
                      <a:pPr algn="ctr"/>
                      <a:r>
                        <a:rPr lang="en-US" dirty="0" smtClean="0"/>
                        <a:t>41.8%</a:t>
                      </a:r>
                      <a:endParaRPr lang="en-US" dirty="0"/>
                    </a:p>
                  </a:txBody>
                  <a:tcPr/>
                </a:tc>
              </a:tr>
            </a:tbl>
          </a:graphicData>
        </a:graphic>
      </p:graphicFrame>
      <p:sp>
        <p:nvSpPr>
          <p:cNvPr id="16" name="TextBox 15"/>
          <p:cNvSpPr txBox="1"/>
          <p:nvPr/>
        </p:nvSpPr>
        <p:spPr>
          <a:xfrm>
            <a:off x="5442528" y="2273892"/>
            <a:ext cx="3300904" cy="400110"/>
          </a:xfrm>
          <a:prstGeom prst="rect">
            <a:avLst/>
          </a:prstGeom>
          <a:noFill/>
        </p:spPr>
        <p:txBody>
          <a:bodyPr wrap="none" rtlCol="0">
            <a:spAutoFit/>
          </a:bodyPr>
          <a:lstStyle/>
          <a:p>
            <a:r>
              <a:rPr lang="en-GB" sz="2000" b="1" u="sng" dirty="0" smtClean="0">
                <a:solidFill>
                  <a:srgbClr val="FF0000"/>
                </a:solidFill>
              </a:rPr>
              <a:t>If crystal in Amorphous </a:t>
            </a:r>
            <a:r>
              <a:rPr lang="en-GB" sz="2000" b="1" u="sng" dirty="0" err="1" smtClean="0">
                <a:solidFill>
                  <a:srgbClr val="FF0000"/>
                </a:solidFill>
              </a:rPr>
              <a:t>orint</a:t>
            </a:r>
            <a:r>
              <a:rPr lang="en-GB" sz="2000" b="1" u="sng" dirty="0" smtClean="0">
                <a:solidFill>
                  <a:srgbClr val="FF0000"/>
                </a:solidFill>
              </a:rPr>
              <a:t>.</a:t>
            </a:r>
            <a:endParaRPr lang="en-GB" sz="2000" b="1" u="sng" dirty="0">
              <a:solidFill>
                <a:srgbClr val="FF0000"/>
              </a:solidFill>
            </a:endParaRPr>
          </a:p>
        </p:txBody>
      </p:sp>
      <p:sp>
        <p:nvSpPr>
          <p:cNvPr id="12" name="TextBox 11"/>
          <p:cNvSpPr txBox="1"/>
          <p:nvPr/>
        </p:nvSpPr>
        <p:spPr>
          <a:xfrm>
            <a:off x="0" y="5175322"/>
            <a:ext cx="8840026" cy="1200329"/>
          </a:xfrm>
          <a:prstGeom prst="rect">
            <a:avLst/>
          </a:prstGeom>
          <a:noFill/>
        </p:spPr>
        <p:txBody>
          <a:bodyPr wrap="square" rtlCol="0">
            <a:spAutoFit/>
          </a:bodyPr>
          <a:lstStyle/>
          <a:p>
            <a:r>
              <a:rPr lang="en-GB" dirty="0" smtClean="0"/>
              <a:t>Percentage of total losses in that region coming directly from:</a:t>
            </a:r>
          </a:p>
          <a:p>
            <a:pPr marL="285750" indent="-285750">
              <a:buFont typeface="Arial"/>
              <a:buChar char="•"/>
            </a:pPr>
            <a:r>
              <a:rPr lang="en-GB" dirty="0"/>
              <a:t>T</a:t>
            </a:r>
            <a:r>
              <a:rPr lang="en-GB" dirty="0" smtClean="0"/>
              <a:t>he crystal without touching anything else.</a:t>
            </a:r>
          </a:p>
          <a:p>
            <a:pPr marL="285750" indent="-285750">
              <a:buFont typeface="Arial"/>
              <a:buChar char="•"/>
            </a:pPr>
            <a:r>
              <a:rPr lang="en-GB" dirty="0" smtClean="0"/>
              <a:t>The Absorber, i.e. particles are kicked by the crystal and imping on the Abs. but are not absorbed. </a:t>
            </a:r>
            <a:endParaRPr lang="en-GB" dirty="0"/>
          </a:p>
        </p:txBody>
      </p:sp>
    </p:spTree>
    <p:extLst>
      <p:ext uri="{BB962C8B-B14F-4D97-AF65-F5344CB8AC3E}">
        <p14:creationId xmlns:p14="http://schemas.microsoft.com/office/powerpoint/2010/main" val="2923046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40516110235_0001.pdf"/>
          <p:cNvPicPr>
            <a:picLocks noChangeAspect="1"/>
          </p:cNvPicPr>
          <p:nvPr/>
        </p:nvPicPr>
        <p:blipFill rotWithShape="1">
          <a:blip r:embed="rId2">
            <a:extLst>
              <a:ext uri="{28A0092B-C50C-407E-A947-70E740481C1C}">
                <a14:useLocalDpi xmlns:a14="http://schemas.microsoft.com/office/drawing/2010/main" val="0"/>
              </a:ext>
            </a:extLst>
          </a:blip>
          <a:srcRect l="11950" t="18012" b="29369"/>
          <a:stretch/>
        </p:blipFill>
        <p:spPr>
          <a:xfrm>
            <a:off x="2338910" y="1244807"/>
            <a:ext cx="4387010" cy="3712905"/>
          </a:xfrm>
          <a:prstGeom prst="rect">
            <a:avLst/>
          </a:prstGeom>
        </p:spPr>
      </p:pic>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17</a:t>
            </a:fld>
            <a:endParaRPr lang="en-US"/>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Loss sharing interpretation</a:t>
            </a:r>
            <a:endParaRPr lang="en-US" dirty="0"/>
          </a:p>
        </p:txBody>
      </p:sp>
      <p:sp>
        <p:nvSpPr>
          <p:cNvPr id="17" name="TextBox 16"/>
          <p:cNvSpPr txBox="1"/>
          <p:nvPr/>
        </p:nvSpPr>
        <p:spPr>
          <a:xfrm>
            <a:off x="322728" y="5050114"/>
            <a:ext cx="8077200" cy="646331"/>
          </a:xfrm>
          <a:prstGeom prst="rect">
            <a:avLst/>
          </a:prstGeom>
          <a:noFill/>
        </p:spPr>
        <p:txBody>
          <a:bodyPr wrap="square" rtlCol="0">
            <a:spAutoFit/>
          </a:bodyPr>
          <a:lstStyle/>
          <a:p>
            <a:r>
              <a:rPr lang="en-GB" dirty="0" smtClean="0"/>
              <a:t>Differential eq. theory tells us that with same starting condition, particles will follow same trajectory.</a:t>
            </a:r>
            <a:endParaRPr lang="en-GB" dirty="0"/>
          </a:p>
        </p:txBody>
      </p:sp>
      <p:sp>
        <p:nvSpPr>
          <p:cNvPr id="20" name="TextBox 19"/>
          <p:cNvSpPr txBox="1"/>
          <p:nvPr/>
        </p:nvSpPr>
        <p:spPr>
          <a:xfrm>
            <a:off x="528320" y="1568095"/>
            <a:ext cx="1881710" cy="1200329"/>
          </a:xfrm>
          <a:prstGeom prst="rect">
            <a:avLst/>
          </a:prstGeom>
          <a:noFill/>
        </p:spPr>
        <p:txBody>
          <a:bodyPr wrap="square" rtlCol="0">
            <a:spAutoFit/>
          </a:bodyPr>
          <a:lstStyle/>
          <a:p>
            <a:pPr algn="ctr"/>
            <a:r>
              <a:rPr lang="en-GB" dirty="0" smtClean="0">
                <a:solidFill>
                  <a:srgbClr val="FF0000"/>
                </a:solidFill>
              </a:rPr>
              <a:t>Kick distr. given by the crystal if in amorphous orient.</a:t>
            </a:r>
            <a:endParaRPr lang="en-GB" dirty="0">
              <a:solidFill>
                <a:srgbClr val="FF0000"/>
              </a:solidFill>
            </a:endParaRPr>
          </a:p>
        </p:txBody>
      </p:sp>
      <p:sp>
        <p:nvSpPr>
          <p:cNvPr id="21" name="TextBox 20"/>
          <p:cNvSpPr txBox="1"/>
          <p:nvPr/>
        </p:nvSpPr>
        <p:spPr>
          <a:xfrm>
            <a:off x="528320" y="3184260"/>
            <a:ext cx="1881710" cy="1477328"/>
          </a:xfrm>
          <a:prstGeom prst="rect">
            <a:avLst/>
          </a:prstGeom>
          <a:noFill/>
        </p:spPr>
        <p:txBody>
          <a:bodyPr wrap="square" rtlCol="0">
            <a:spAutoFit/>
          </a:bodyPr>
          <a:lstStyle/>
          <a:p>
            <a:pPr algn="ctr"/>
            <a:r>
              <a:rPr lang="en-GB" dirty="0" smtClean="0">
                <a:solidFill>
                  <a:srgbClr val="008000"/>
                </a:solidFill>
              </a:rPr>
              <a:t>Kick distr. given by the crystal if in </a:t>
            </a:r>
            <a:r>
              <a:rPr lang="en-GB" dirty="0" err="1" smtClean="0">
                <a:solidFill>
                  <a:srgbClr val="008000"/>
                </a:solidFill>
              </a:rPr>
              <a:t>channeling</a:t>
            </a:r>
            <a:r>
              <a:rPr lang="en-GB" dirty="0" smtClean="0">
                <a:solidFill>
                  <a:srgbClr val="008000"/>
                </a:solidFill>
              </a:rPr>
              <a:t> orient.</a:t>
            </a:r>
          </a:p>
          <a:p>
            <a:pPr algn="ctr"/>
            <a:r>
              <a:rPr lang="en-GB" dirty="0" smtClean="0">
                <a:solidFill>
                  <a:srgbClr val="008000"/>
                </a:solidFill>
              </a:rPr>
              <a:t>Where </a:t>
            </a:r>
            <a:r>
              <a:rPr lang="en-GB" dirty="0" err="1" smtClean="0">
                <a:solidFill>
                  <a:srgbClr val="008000"/>
                </a:solidFill>
              </a:rPr>
              <a:t>θ</a:t>
            </a:r>
            <a:r>
              <a:rPr lang="en-GB" baseline="-25000" dirty="0" err="1" smtClean="0">
                <a:solidFill>
                  <a:srgbClr val="008000"/>
                </a:solidFill>
              </a:rPr>
              <a:t>b</a:t>
            </a:r>
            <a:r>
              <a:rPr lang="en-GB" dirty="0" smtClean="0">
                <a:solidFill>
                  <a:srgbClr val="008000"/>
                </a:solidFill>
              </a:rPr>
              <a:t> is the crystal bending.</a:t>
            </a:r>
            <a:endParaRPr lang="en-GB" dirty="0">
              <a:solidFill>
                <a:srgbClr val="008000"/>
              </a:solidFill>
            </a:endParaRPr>
          </a:p>
        </p:txBody>
      </p:sp>
      <p:sp>
        <p:nvSpPr>
          <p:cNvPr id="22" name="TextBox 21"/>
          <p:cNvSpPr txBox="1"/>
          <p:nvPr/>
        </p:nvSpPr>
        <p:spPr>
          <a:xfrm>
            <a:off x="6805090" y="2188580"/>
            <a:ext cx="1881710" cy="1754327"/>
          </a:xfrm>
          <a:prstGeom prst="rect">
            <a:avLst/>
          </a:prstGeom>
          <a:noFill/>
        </p:spPr>
        <p:txBody>
          <a:bodyPr wrap="square" rtlCol="0">
            <a:spAutoFit/>
          </a:bodyPr>
          <a:lstStyle/>
          <a:p>
            <a:pPr algn="ctr"/>
            <a:r>
              <a:rPr lang="en-GB" dirty="0" smtClean="0">
                <a:solidFill>
                  <a:srgbClr val="0000FF"/>
                </a:solidFill>
              </a:rPr>
              <a:t>Angular cut performed by the Abs. Everything got higher kick is intercepted by the Abs.</a:t>
            </a:r>
            <a:endParaRPr lang="en-GB" dirty="0">
              <a:solidFill>
                <a:srgbClr val="0000FF"/>
              </a:solidFill>
            </a:endParaRPr>
          </a:p>
        </p:txBody>
      </p:sp>
      <p:sp>
        <p:nvSpPr>
          <p:cNvPr id="23" name="Rectangle 22"/>
          <p:cNvSpPr/>
          <p:nvPr/>
        </p:nvSpPr>
        <p:spPr>
          <a:xfrm>
            <a:off x="4104640" y="1690740"/>
            <a:ext cx="2407920" cy="268224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2338910" y="1924420"/>
            <a:ext cx="1024050" cy="264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1" idx="3"/>
          </p:cNvCxnSpPr>
          <p:nvPr/>
        </p:nvCxnSpPr>
        <p:spPr>
          <a:xfrm flipV="1">
            <a:off x="2410030" y="3651621"/>
            <a:ext cx="1085010" cy="27130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2" idx="0"/>
          </p:cNvCxnSpPr>
          <p:nvPr/>
        </p:nvCxnSpPr>
        <p:spPr>
          <a:xfrm flipH="1" flipV="1">
            <a:off x="7741920" y="1443945"/>
            <a:ext cx="4025" cy="74463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104640" y="1443945"/>
            <a:ext cx="363728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104640" y="1443945"/>
            <a:ext cx="0" cy="24679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67800" y="5872387"/>
            <a:ext cx="8670557" cy="646331"/>
          </a:xfrm>
          <a:prstGeom prst="rect">
            <a:avLst/>
          </a:prstGeom>
          <a:noFill/>
        </p:spPr>
        <p:txBody>
          <a:bodyPr wrap="square" rtlCol="0">
            <a:spAutoFit/>
          </a:bodyPr>
          <a:lstStyle/>
          <a:p>
            <a:r>
              <a:rPr lang="en-GB" dirty="0" smtClean="0"/>
              <a:t>Purely </a:t>
            </a:r>
            <a:r>
              <a:rPr lang="en-GB" dirty="0" err="1" smtClean="0"/>
              <a:t>betatronic</a:t>
            </a:r>
            <a:r>
              <a:rPr lang="en-GB" dirty="0" smtClean="0"/>
              <a:t> losses due to particles which interacted only with the crystal will be shared in the same way. (i.e. losses due to protons in this range)</a:t>
            </a:r>
            <a:endParaRPr lang="en-GB" dirty="0"/>
          </a:p>
        </p:txBody>
      </p:sp>
      <p:sp>
        <p:nvSpPr>
          <p:cNvPr id="54" name="Down Arrow 53"/>
          <p:cNvSpPr/>
          <p:nvPr/>
        </p:nvSpPr>
        <p:spPr>
          <a:xfrm>
            <a:off x="3780118" y="5573055"/>
            <a:ext cx="1359647" cy="2993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6" name="Straight Connector 55"/>
          <p:cNvCxnSpPr/>
          <p:nvPr/>
        </p:nvCxnSpPr>
        <p:spPr>
          <a:xfrm>
            <a:off x="4104640" y="4706466"/>
            <a:ext cx="0" cy="31101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852570" y="4703361"/>
            <a:ext cx="0" cy="31101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2852570" y="4855878"/>
            <a:ext cx="125207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10800000">
            <a:off x="4104640" y="4855878"/>
            <a:ext cx="2407921" cy="1509060"/>
          </a:xfrm>
          <a:prstGeom prst="bentConnector3">
            <a:avLst>
              <a:gd name="adj1" fmla="val -85269"/>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232459" y="1015318"/>
            <a:ext cx="6679082" cy="369332"/>
          </a:xfrm>
          <a:prstGeom prst="rect">
            <a:avLst/>
          </a:prstGeom>
          <a:noFill/>
        </p:spPr>
        <p:txBody>
          <a:bodyPr wrap="none" rtlCol="0">
            <a:spAutoFit/>
          </a:bodyPr>
          <a:lstStyle/>
          <a:p>
            <a:pPr algn="ctr"/>
            <a:r>
              <a:rPr lang="en-GB" b="1" dirty="0" smtClean="0">
                <a:solidFill>
                  <a:srgbClr val="FF6600"/>
                </a:solidFill>
              </a:rPr>
              <a:t>Let’s focus on the protons lost after interacting only with the crystal</a:t>
            </a:r>
            <a:endParaRPr lang="en-GB" b="1" dirty="0">
              <a:solidFill>
                <a:srgbClr val="FF6600"/>
              </a:solidFill>
            </a:endParaRPr>
          </a:p>
        </p:txBody>
      </p:sp>
    </p:spTree>
    <p:extLst>
      <p:ext uri="{BB962C8B-B14F-4D97-AF65-F5344CB8AC3E}">
        <p14:creationId xmlns:p14="http://schemas.microsoft.com/office/powerpoint/2010/main" val="10579232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18</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Loss rate</a:t>
            </a:r>
            <a:endParaRPr lang="en-US" dirty="0"/>
          </a:p>
        </p:txBody>
      </p:sp>
      <p:sp>
        <p:nvSpPr>
          <p:cNvPr id="11" name="TextBox 10"/>
          <p:cNvSpPr txBox="1"/>
          <p:nvPr/>
        </p:nvSpPr>
        <p:spPr>
          <a:xfrm>
            <a:off x="209177" y="1225178"/>
            <a:ext cx="8740588" cy="646331"/>
          </a:xfrm>
          <a:prstGeom prst="rect">
            <a:avLst/>
          </a:prstGeom>
          <a:noFill/>
        </p:spPr>
        <p:txBody>
          <a:bodyPr wrap="square" rtlCol="0">
            <a:spAutoFit/>
          </a:bodyPr>
          <a:lstStyle/>
          <a:p>
            <a:r>
              <a:rPr lang="en-GB" dirty="0" smtClean="0"/>
              <a:t>Previous considerations are crucial to understand the </a:t>
            </a:r>
            <a:r>
              <a:rPr lang="en-GB" dirty="0"/>
              <a:t>measured </a:t>
            </a:r>
            <a:r>
              <a:rPr lang="en-GB" dirty="0" smtClean="0"/>
              <a:t>loss rate reduction when crystal in </a:t>
            </a:r>
            <a:r>
              <a:rPr lang="en-GB" dirty="0" err="1" smtClean="0"/>
              <a:t>channeling</a:t>
            </a:r>
            <a:r>
              <a:rPr lang="en-GB" dirty="0" smtClean="0"/>
              <a:t> </a:t>
            </a:r>
            <a:r>
              <a:rPr lang="en-GB" dirty="0" err="1" smtClean="0"/>
              <a:t>w.r.t</a:t>
            </a:r>
            <a:r>
              <a:rPr lang="en-GB" dirty="0" smtClean="0"/>
              <a:t>. in amorphous orient.</a:t>
            </a:r>
            <a:endParaRPr lang="en-GB" dirty="0"/>
          </a:p>
        </p:txBody>
      </p:sp>
      <p:sp>
        <p:nvSpPr>
          <p:cNvPr id="17" name="TextBox 16"/>
          <p:cNvSpPr txBox="1"/>
          <p:nvPr/>
        </p:nvSpPr>
        <p:spPr>
          <a:xfrm>
            <a:off x="666133" y="2140785"/>
            <a:ext cx="7986982" cy="369332"/>
          </a:xfrm>
          <a:prstGeom prst="rect">
            <a:avLst/>
          </a:prstGeom>
          <a:noFill/>
        </p:spPr>
        <p:txBody>
          <a:bodyPr wrap="none" rtlCol="0">
            <a:spAutoFit/>
          </a:bodyPr>
          <a:lstStyle/>
          <a:p>
            <a:r>
              <a:rPr lang="en-GB" dirty="0" smtClean="0"/>
              <a:t>Simulated loss rate in the </a:t>
            </a:r>
            <a:r>
              <a:rPr lang="en-GB" dirty="0" err="1" smtClean="0"/>
              <a:t>RoI</a:t>
            </a:r>
            <a:r>
              <a:rPr lang="en-GB" dirty="0" smtClean="0"/>
              <a:t>, normalized to the protons intercepted by the system:</a:t>
            </a:r>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2374615968"/>
              </p:ext>
            </p:extLst>
          </p:nvPr>
        </p:nvGraphicFramePr>
        <p:xfrm>
          <a:off x="457200" y="2905673"/>
          <a:ext cx="3907275" cy="2225040"/>
        </p:xfrm>
        <a:graphic>
          <a:graphicData uri="http://schemas.openxmlformats.org/drawingml/2006/table">
            <a:tbl>
              <a:tblPr firstRow="1" bandRow="1">
                <a:tableStyleId>{5C22544A-7EE6-4342-B048-85BDC9FD1C3A}</a:tableStyleId>
              </a:tblPr>
              <a:tblGrid>
                <a:gridCol w="1302425"/>
                <a:gridCol w="1302425"/>
                <a:gridCol w="1302425"/>
              </a:tblGrid>
              <a:tr h="370840">
                <a:tc>
                  <a:txBody>
                    <a:bodyPr/>
                    <a:lstStyle/>
                    <a:p>
                      <a:pPr algn="ctr"/>
                      <a:r>
                        <a:rPr lang="en-US" dirty="0" smtClean="0"/>
                        <a:t>ID</a:t>
                      </a:r>
                      <a:endParaRPr lang="en-US" dirty="0"/>
                    </a:p>
                  </a:txBody>
                  <a:tcPr/>
                </a:tc>
                <a:tc>
                  <a:txBody>
                    <a:bodyPr/>
                    <a:lstStyle/>
                    <a:p>
                      <a:pPr algn="ctr"/>
                      <a:r>
                        <a:rPr lang="en-US" dirty="0" smtClean="0"/>
                        <a:t>From Cr</a:t>
                      </a:r>
                      <a:endParaRPr lang="en-US" dirty="0"/>
                    </a:p>
                  </a:txBody>
                  <a:tcPr/>
                </a:tc>
                <a:tc>
                  <a:txBody>
                    <a:bodyPr/>
                    <a:lstStyle/>
                    <a:p>
                      <a:pPr algn="ctr"/>
                      <a:r>
                        <a:rPr lang="en-US" dirty="0" smtClean="0"/>
                        <a:t>From TAL</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1.54e-4</a:t>
                      </a:r>
                      <a:endParaRPr lang="en-US" dirty="0"/>
                    </a:p>
                  </a:txBody>
                  <a:tcPr/>
                </a:tc>
                <a:tc>
                  <a:txBody>
                    <a:bodyPr/>
                    <a:lstStyle/>
                    <a:p>
                      <a:pPr algn="ctr"/>
                      <a:r>
                        <a:rPr lang="en-US" dirty="0" smtClean="0"/>
                        <a:t>3.83e-7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2.09e-5</a:t>
                      </a:r>
                      <a:endParaRPr lang="en-US" dirty="0"/>
                    </a:p>
                  </a:txBody>
                  <a:tcPr/>
                </a:tc>
                <a:tc>
                  <a:txBody>
                    <a:bodyPr/>
                    <a:lstStyle/>
                    <a:p>
                      <a:pPr algn="ctr"/>
                      <a:r>
                        <a:rPr lang="en-US" dirty="0" smtClean="0"/>
                        <a:t>7.07e-4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3.73e-6</a:t>
                      </a:r>
                      <a:endParaRPr lang="en-US" dirty="0"/>
                    </a:p>
                  </a:txBody>
                  <a:tcPr/>
                </a:tc>
                <a:tc>
                  <a:txBody>
                    <a:bodyPr/>
                    <a:lstStyle/>
                    <a:p>
                      <a:pPr algn="ctr"/>
                      <a:r>
                        <a:rPr lang="en-US" dirty="0" smtClean="0"/>
                        <a:t>6.44e-4</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7.66e-7</a:t>
                      </a:r>
                      <a:endParaRPr lang="en-US" dirty="0"/>
                    </a:p>
                  </a:txBody>
                  <a:tcPr/>
                </a:tc>
                <a:tc>
                  <a:txBody>
                    <a:bodyPr/>
                    <a:lstStyle/>
                    <a:p>
                      <a:pPr algn="ctr"/>
                      <a:r>
                        <a:rPr lang="en-US" dirty="0" smtClean="0"/>
                        <a:t>1.73e-4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5.44e-5</a:t>
                      </a:r>
                      <a:endParaRPr lang="en-US" dirty="0"/>
                    </a:p>
                  </a:txBody>
                  <a:tcPr/>
                </a:tc>
                <a:tc>
                  <a:txBody>
                    <a:bodyPr/>
                    <a:lstStyle/>
                    <a:p>
                      <a:pPr algn="ctr"/>
                      <a:r>
                        <a:rPr lang="en-US" dirty="0" smtClean="0"/>
                        <a:t>7.39e-4</a:t>
                      </a:r>
                      <a:endParaRPr lang="en-US"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9127063"/>
              </p:ext>
            </p:extLst>
          </p:nvPr>
        </p:nvGraphicFramePr>
        <p:xfrm>
          <a:off x="4972554" y="2905673"/>
          <a:ext cx="3907275" cy="2225040"/>
        </p:xfrm>
        <a:graphic>
          <a:graphicData uri="http://schemas.openxmlformats.org/drawingml/2006/table">
            <a:tbl>
              <a:tblPr firstRow="1" bandRow="1">
                <a:tableStyleId>{5C22544A-7EE6-4342-B048-85BDC9FD1C3A}</a:tableStyleId>
              </a:tblPr>
              <a:tblGrid>
                <a:gridCol w="1302425"/>
                <a:gridCol w="1302425"/>
                <a:gridCol w="1302425"/>
              </a:tblGrid>
              <a:tr h="370840">
                <a:tc>
                  <a:txBody>
                    <a:bodyPr/>
                    <a:lstStyle/>
                    <a:p>
                      <a:pPr algn="ctr"/>
                      <a:r>
                        <a:rPr lang="en-US" dirty="0" smtClean="0"/>
                        <a:t>ID</a:t>
                      </a:r>
                      <a:endParaRPr lang="en-US" dirty="0"/>
                    </a:p>
                  </a:txBody>
                  <a:tcPr/>
                </a:tc>
                <a:tc>
                  <a:txBody>
                    <a:bodyPr/>
                    <a:lstStyle/>
                    <a:p>
                      <a:pPr algn="ctr"/>
                      <a:r>
                        <a:rPr lang="en-US" dirty="0" smtClean="0"/>
                        <a:t>From Cr</a:t>
                      </a:r>
                      <a:endParaRPr lang="en-US" dirty="0"/>
                    </a:p>
                  </a:txBody>
                  <a:tcPr/>
                </a:tc>
                <a:tc>
                  <a:txBody>
                    <a:bodyPr/>
                    <a:lstStyle/>
                    <a:p>
                      <a:pPr algn="ctr"/>
                      <a:r>
                        <a:rPr lang="en-US" dirty="0" smtClean="0"/>
                        <a:t>From TAL</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1.0e-2</a:t>
                      </a:r>
                      <a:endParaRPr lang="en-US" dirty="0"/>
                    </a:p>
                  </a:txBody>
                  <a:tcPr/>
                </a:tc>
                <a:tc>
                  <a:txBody>
                    <a:bodyPr/>
                    <a:lstStyle/>
                    <a:p>
                      <a:pPr algn="ctr"/>
                      <a:r>
                        <a:rPr lang="en-US" dirty="0" smtClean="0"/>
                        <a:t>2.55e-5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1.41e-3</a:t>
                      </a:r>
                      <a:endParaRPr lang="en-US" dirty="0"/>
                    </a:p>
                  </a:txBody>
                  <a:tcPr/>
                </a:tc>
                <a:tc>
                  <a:txBody>
                    <a:bodyPr/>
                    <a:lstStyle/>
                    <a:p>
                      <a:pPr algn="ctr"/>
                      <a:r>
                        <a:rPr lang="en-US" dirty="0" smtClean="0"/>
                        <a:t>2.86e-3</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2.42e-4</a:t>
                      </a:r>
                      <a:endParaRPr lang="en-US" dirty="0"/>
                    </a:p>
                  </a:txBody>
                  <a:tcPr/>
                </a:tc>
                <a:tc>
                  <a:txBody>
                    <a:bodyPr/>
                    <a:lstStyle/>
                    <a:p>
                      <a:pPr algn="ctr"/>
                      <a:r>
                        <a:rPr lang="en-US" dirty="0" smtClean="0"/>
                        <a:t>3.39e-3</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4.67e-5</a:t>
                      </a:r>
                      <a:endParaRPr lang="en-US" dirty="0"/>
                    </a:p>
                  </a:txBody>
                  <a:tcPr/>
                </a:tc>
                <a:tc>
                  <a:txBody>
                    <a:bodyPr/>
                    <a:lstStyle/>
                    <a:p>
                      <a:pPr algn="ctr"/>
                      <a:r>
                        <a:rPr lang="en-US" dirty="0" smtClean="0"/>
                        <a:t>1.21e-3</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3.91e-3</a:t>
                      </a:r>
                      <a:endParaRPr lang="en-US" dirty="0"/>
                    </a:p>
                  </a:txBody>
                  <a:tcPr/>
                </a:tc>
                <a:tc>
                  <a:txBody>
                    <a:bodyPr/>
                    <a:lstStyle/>
                    <a:p>
                      <a:pPr algn="ctr"/>
                      <a:r>
                        <a:rPr lang="en-US" dirty="0" smtClean="0"/>
                        <a:t>5.38e-3</a:t>
                      </a:r>
                      <a:endParaRPr lang="en-US" dirty="0"/>
                    </a:p>
                  </a:txBody>
                  <a:tcPr/>
                </a:tc>
              </a:tr>
            </a:tbl>
          </a:graphicData>
        </a:graphic>
      </p:graphicFrame>
      <p:sp>
        <p:nvSpPr>
          <p:cNvPr id="20" name="TextBox 19"/>
          <p:cNvSpPr txBox="1"/>
          <p:nvPr/>
        </p:nvSpPr>
        <p:spPr>
          <a:xfrm>
            <a:off x="688024" y="2495096"/>
            <a:ext cx="3244272" cy="400110"/>
          </a:xfrm>
          <a:prstGeom prst="rect">
            <a:avLst/>
          </a:prstGeom>
          <a:noFill/>
        </p:spPr>
        <p:txBody>
          <a:bodyPr wrap="none" rtlCol="0">
            <a:spAutoFit/>
          </a:bodyPr>
          <a:lstStyle/>
          <a:p>
            <a:r>
              <a:rPr lang="en-GB" sz="2000" b="1" u="sng" dirty="0" smtClean="0">
                <a:solidFill>
                  <a:srgbClr val="FF0000"/>
                </a:solidFill>
              </a:rPr>
              <a:t>If crystal in </a:t>
            </a:r>
            <a:r>
              <a:rPr lang="en-GB" sz="2000" b="1" u="sng" dirty="0" err="1" smtClean="0">
                <a:solidFill>
                  <a:srgbClr val="FF0000"/>
                </a:solidFill>
              </a:rPr>
              <a:t>Channeling</a:t>
            </a:r>
            <a:r>
              <a:rPr lang="en-GB" sz="2000" b="1" u="sng" dirty="0" smtClean="0">
                <a:solidFill>
                  <a:srgbClr val="FF0000"/>
                </a:solidFill>
              </a:rPr>
              <a:t> </a:t>
            </a:r>
            <a:r>
              <a:rPr lang="en-GB" sz="2000" b="1" u="sng" dirty="0" err="1" smtClean="0">
                <a:solidFill>
                  <a:srgbClr val="FF0000"/>
                </a:solidFill>
              </a:rPr>
              <a:t>orint</a:t>
            </a:r>
            <a:r>
              <a:rPr lang="en-GB" sz="2000" b="1" u="sng" dirty="0" smtClean="0">
                <a:solidFill>
                  <a:srgbClr val="FF0000"/>
                </a:solidFill>
              </a:rPr>
              <a:t>.</a:t>
            </a:r>
            <a:endParaRPr lang="en-GB" sz="2000" b="1" u="sng" dirty="0">
              <a:solidFill>
                <a:srgbClr val="FF0000"/>
              </a:solidFill>
            </a:endParaRPr>
          </a:p>
        </p:txBody>
      </p:sp>
      <p:sp>
        <p:nvSpPr>
          <p:cNvPr id="21" name="TextBox 20"/>
          <p:cNvSpPr txBox="1"/>
          <p:nvPr/>
        </p:nvSpPr>
        <p:spPr>
          <a:xfrm>
            <a:off x="5442528" y="2527889"/>
            <a:ext cx="3300904" cy="400110"/>
          </a:xfrm>
          <a:prstGeom prst="rect">
            <a:avLst/>
          </a:prstGeom>
          <a:noFill/>
        </p:spPr>
        <p:txBody>
          <a:bodyPr wrap="none" rtlCol="0">
            <a:spAutoFit/>
          </a:bodyPr>
          <a:lstStyle/>
          <a:p>
            <a:r>
              <a:rPr lang="en-GB" sz="2000" b="1" u="sng" dirty="0" smtClean="0">
                <a:solidFill>
                  <a:srgbClr val="FF0000"/>
                </a:solidFill>
              </a:rPr>
              <a:t>If crystal in Amorphous </a:t>
            </a:r>
            <a:r>
              <a:rPr lang="en-GB" sz="2000" b="1" u="sng" dirty="0" err="1" smtClean="0">
                <a:solidFill>
                  <a:srgbClr val="FF0000"/>
                </a:solidFill>
              </a:rPr>
              <a:t>orint</a:t>
            </a:r>
            <a:r>
              <a:rPr lang="en-GB" sz="2000" b="1" u="sng" dirty="0" smtClean="0">
                <a:solidFill>
                  <a:srgbClr val="FF0000"/>
                </a:solidFill>
              </a:rPr>
              <a:t>.</a:t>
            </a:r>
            <a:endParaRPr lang="en-GB" sz="2000" b="1" u="sng" dirty="0">
              <a:solidFill>
                <a:srgbClr val="FF0000"/>
              </a:solidFill>
            </a:endParaRPr>
          </a:p>
        </p:txBody>
      </p:sp>
      <p:sp>
        <p:nvSpPr>
          <p:cNvPr id="22" name="TextBox 21"/>
          <p:cNvSpPr txBox="1"/>
          <p:nvPr/>
        </p:nvSpPr>
        <p:spPr>
          <a:xfrm>
            <a:off x="382254" y="5393768"/>
            <a:ext cx="8500832" cy="369332"/>
          </a:xfrm>
          <a:prstGeom prst="rect">
            <a:avLst/>
          </a:prstGeom>
          <a:noFill/>
        </p:spPr>
        <p:txBody>
          <a:bodyPr wrap="none" rtlCol="0">
            <a:spAutoFit/>
          </a:bodyPr>
          <a:lstStyle/>
          <a:p>
            <a:r>
              <a:rPr lang="en-GB" dirty="0" smtClean="0"/>
              <a:t>Loss rate reduction given by: loss rate in AM orient./loss rate in CH orient. (see next slide)</a:t>
            </a:r>
            <a:endParaRPr lang="en-GB" dirty="0"/>
          </a:p>
        </p:txBody>
      </p:sp>
      <p:sp>
        <p:nvSpPr>
          <p:cNvPr id="23" name="TextBox 22"/>
          <p:cNvSpPr txBox="1"/>
          <p:nvPr/>
        </p:nvSpPr>
        <p:spPr>
          <a:xfrm>
            <a:off x="249278" y="5836629"/>
            <a:ext cx="8700487" cy="646331"/>
          </a:xfrm>
          <a:prstGeom prst="rect">
            <a:avLst/>
          </a:prstGeom>
          <a:noFill/>
        </p:spPr>
        <p:txBody>
          <a:bodyPr wrap="square" rtlCol="0">
            <a:spAutoFit/>
          </a:bodyPr>
          <a:lstStyle/>
          <a:p>
            <a:pPr algn="ctr"/>
            <a:r>
              <a:rPr lang="en-GB" b="1" i="1" u="sng" dirty="0" smtClean="0"/>
              <a:t>Key point on these tables: loss rate in any place of the ring dominated by losses due to protons which emerge from the Abs. (unless in </a:t>
            </a:r>
            <a:r>
              <a:rPr lang="en-GB" b="1" i="1" u="sng" dirty="0" err="1" smtClean="0"/>
              <a:t>RoI</a:t>
            </a:r>
            <a:r>
              <a:rPr lang="en-GB" b="1" i="1" u="sng" dirty="0" smtClean="0"/>
              <a:t> 1, i.e. between crystal and Abs.)</a:t>
            </a:r>
            <a:endParaRPr lang="en-GB" b="1" i="1" u="sng" dirty="0"/>
          </a:p>
        </p:txBody>
      </p:sp>
    </p:spTree>
    <p:extLst>
      <p:ext uri="{BB962C8B-B14F-4D97-AF65-F5344CB8AC3E}">
        <p14:creationId xmlns:p14="http://schemas.microsoft.com/office/powerpoint/2010/main" val="2311202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19</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Loss rate reduction</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196619575"/>
              </p:ext>
            </p:extLst>
          </p:nvPr>
        </p:nvGraphicFramePr>
        <p:xfrm>
          <a:off x="194240" y="1145125"/>
          <a:ext cx="6096000" cy="25958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rowSpan="2">
                  <a:txBody>
                    <a:bodyPr/>
                    <a:lstStyle/>
                    <a:p>
                      <a:pPr algn="ctr"/>
                      <a:r>
                        <a:rPr lang="en-US" dirty="0" smtClean="0"/>
                        <a:t>ID</a:t>
                      </a:r>
                      <a:endParaRPr lang="en-US" dirty="0"/>
                    </a:p>
                  </a:txBody>
                  <a:tcPr/>
                </a:tc>
                <a:tc gridSpan="3">
                  <a:txBody>
                    <a:bodyPr/>
                    <a:lstStyle/>
                    <a:p>
                      <a:pPr algn="ctr"/>
                      <a:r>
                        <a:rPr lang="en-US" dirty="0" smtClean="0"/>
                        <a:t>Loss rate reduction</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dirty="0" smtClean="0"/>
                        <a:t>From</a:t>
                      </a:r>
                      <a:r>
                        <a:rPr lang="en-US" baseline="0" dirty="0" smtClean="0"/>
                        <a:t> Cr</a:t>
                      </a:r>
                      <a:endParaRPr lang="en-US" dirty="0"/>
                    </a:p>
                  </a:txBody>
                  <a:tcPr/>
                </a:tc>
                <a:tc>
                  <a:txBody>
                    <a:bodyPr/>
                    <a:lstStyle/>
                    <a:p>
                      <a:pPr algn="ctr"/>
                      <a:r>
                        <a:rPr lang="en-US" dirty="0" smtClean="0"/>
                        <a:t>From TAL</a:t>
                      </a:r>
                      <a:endParaRPr lang="en-US" dirty="0"/>
                    </a:p>
                  </a:txBody>
                  <a:tcPr/>
                </a:tc>
                <a:tc>
                  <a:txBody>
                    <a:bodyPr/>
                    <a:lstStyle/>
                    <a:p>
                      <a:pPr algn="ctr"/>
                      <a:r>
                        <a:rPr lang="en-US" dirty="0" smtClean="0"/>
                        <a:t>Convolution</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64.9</a:t>
                      </a:r>
                      <a:endParaRPr lang="en-US" dirty="0"/>
                    </a:p>
                  </a:txBody>
                  <a:tcPr/>
                </a:tc>
                <a:tc>
                  <a:txBody>
                    <a:bodyPr/>
                    <a:lstStyle/>
                    <a:p>
                      <a:pPr algn="ctr"/>
                      <a:r>
                        <a:rPr lang="en-US" dirty="0" smtClean="0"/>
                        <a:t>66.6</a:t>
                      </a:r>
                      <a:endParaRPr lang="en-US" dirty="0"/>
                    </a:p>
                  </a:txBody>
                  <a:tcPr/>
                </a:tc>
                <a:tc>
                  <a:txBody>
                    <a:bodyPr/>
                    <a:lstStyle/>
                    <a:p>
                      <a:pPr algn="ctr"/>
                      <a:r>
                        <a:rPr lang="en-US" dirty="0" smtClean="0"/>
                        <a:t>64.9</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67.4</a:t>
                      </a:r>
                      <a:endParaRPr lang="en-US" dirty="0"/>
                    </a:p>
                  </a:txBody>
                  <a:tcPr/>
                </a:tc>
                <a:tc>
                  <a:txBody>
                    <a:bodyPr/>
                    <a:lstStyle/>
                    <a:p>
                      <a:pPr algn="ctr"/>
                      <a:r>
                        <a:rPr lang="en-US" dirty="0" smtClean="0"/>
                        <a:t>4.0</a:t>
                      </a:r>
                      <a:endParaRPr lang="en-US" dirty="0"/>
                    </a:p>
                  </a:txBody>
                  <a:tcPr/>
                </a:tc>
                <a:tc>
                  <a:txBody>
                    <a:bodyPr/>
                    <a:lstStyle/>
                    <a:p>
                      <a:pPr algn="ctr"/>
                      <a:r>
                        <a:rPr lang="en-US" dirty="0" smtClean="0"/>
                        <a:t>5.9</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64.9</a:t>
                      </a:r>
                      <a:endParaRPr lang="en-US" dirty="0"/>
                    </a:p>
                  </a:txBody>
                  <a:tcPr/>
                </a:tc>
                <a:tc>
                  <a:txBody>
                    <a:bodyPr/>
                    <a:lstStyle/>
                    <a:p>
                      <a:pPr algn="ctr"/>
                      <a:r>
                        <a:rPr lang="en-US" dirty="0" smtClean="0"/>
                        <a:t>5.3</a:t>
                      </a:r>
                      <a:endParaRPr lang="en-US" dirty="0"/>
                    </a:p>
                  </a:txBody>
                  <a:tcPr/>
                </a:tc>
                <a:tc>
                  <a:txBody>
                    <a:bodyPr/>
                    <a:lstStyle/>
                    <a:p>
                      <a:pPr algn="ctr"/>
                      <a:r>
                        <a:rPr lang="en-US" dirty="0" smtClean="0"/>
                        <a:t>5.6</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60.9</a:t>
                      </a:r>
                      <a:endParaRPr lang="en-US" dirty="0"/>
                    </a:p>
                  </a:txBody>
                  <a:tcPr/>
                </a:tc>
                <a:tc>
                  <a:txBody>
                    <a:bodyPr/>
                    <a:lstStyle/>
                    <a:p>
                      <a:pPr algn="ctr"/>
                      <a:r>
                        <a:rPr lang="en-US" dirty="0" smtClean="0"/>
                        <a:t>7.0</a:t>
                      </a:r>
                      <a:endParaRPr lang="en-US" dirty="0"/>
                    </a:p>
                  </a:txBody>
                  <a:tcPr/>
                </a:tc>
                <a:tc>
                  <a:txBody>
                    <a:bodyPr/>
                    <a:lstStyle/>
                    <a:p>
                      <a:pPr algn="ctr"/>
                      <a:r>
                        <a:rPr lang="en-US" dirty="0" smtClean="0"/>
                        <a:t>7.2</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71.8</a:t>
                      </a:r>
                      <a:endParaRPr lang="en-US" dirty="0"/>
                    </a:p>
                  </a:txBody>
                  <a:tcPr/>
                </a:tc>
                <a:tc>
                  <a:txBody>
                    <a:bodyPr/>
                    <a:lstStyle/>
                    <a:p>
                      <a:pPr algn="ctr"/>
                      <a:r>
                        <a:rPr lang="en-US" dirty="0" smtClean="0"/>
                        <a:t>7.3</a:t>
                      </a:r>
                      <a:endParaRPr lang="en-US" dirty="0"/>
                    </a:p>
                  </a:txBody>
                  <a:tcPr/>
                </a:tc>
                <a:tc>
                  <a:txBody>
                    <a:bodyPr/>
                    <a:lstStyle/>
                    <a:p>
                      <a:pPr algn="ctr"/>
                      <a:r>
                        <a:rPr lang="en-US" dirty="0" smtClean="0"/>
                        <a:t>11.7</a:t>
                      </a:r>
                      <a:endParaRPr lang="en-US" dirty="0"/>
                    </a:p>
                  </a:txBody>
                  <a:tcPr/>
                </a:tc>
              </a:tr>
            </a:tbl>
          </a:graphicData>
        </a:graphic>
      </p:graphicFrame>
      <p:sp>
        <p:nvSpPr>
          <p:cNvPr id="3" name="Rounded Rectangle 2"/>
          <p:cNvSpPr/>
          <p:nvPr/>
        </p:nvSpPr>
        <p:spPr>
          <a:xfrm>
            <a:off x="194240" y="2973294"/>
            <a:ext cx="6096000" cy="43329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p:cNvSpPr txBox="1"/>
          <p:nvPr/>
        </p:nvSpPr>
        <p:spPr>
          <a:xfrm>
            <a:off x="6468949" y="2853765"/>
            <a:ext cx="2072916" cy="646331"/>
          </a:xfrm>
          <a:prstGeom prst="rect">
            <a:avLst/>
          </a:prstGeom>
          <a:noFill/>
        </p:spPr>
        <p:txBody>
          <a:bodyPr wrap="none" rtlCol="0">
            <a:spAutoFit/>
          </a:bodyPr>
          <a:lstStyle/>
          <a:p>
            <a:pPr algn="ctr"/>
            <a:r>
              <a:rPr lang="en-GB" dirty="0" smtClean="0">
                <a:solidFill>
                  <a:srgbClr val="FF0000"/>
                </a:solidFill>
              </a:rPr>
              <a:t>Direct comparison </a:t>
            </a:r>
          </a:p>
          <a:p>
            <a:pPr algn="ctr"/>
            <a:r>
              <a:rPr lang="en-GB" dirty="0" err="1" smtClean="0">
                <a:solidFill>
                  <a:srgbClr val="FF0000"/>
                </a:solidFill>
              </a:rPr>
              <a:t>w.r.t</a:t>
            </a:r>
            <a:r>
              <a:rPr lang="en-GB" dirty="0" smtClean="0">
                <a:solidFill>
                  <a:srgbClr val="FF0000"/>
                </a:solidFill>
              </a:rPr>
              <a:t>. exp. BLM data</a:t>
            </a:r>
            <a:endParaRPr lang="en-GB" dirty="0">
              <a:solidFill>
                <a:srgbClr val="FF0000"/>
              </a:solidFill>
            </a:endParaRPr>
          </a:p>
        </p:txBody>
      </p:sp>
      <p:sp>
        <p:nvSpPr>
          <p:cNvPr id="30" name="TextBox 29"/>
          <p:cNvSpPr txBox="1"/>
          <p:nvPr/>
        </p:nvSpPr>
        <p:spPr>
          <a:xfrm>
            <a:off x="-12959" y="3968983"/>
            <a:ext cx="9156960" cy="923330"/>
          </a:xfrm>
          <a:prstGeom prst="rect">
            <a:avLst/>
          </a:prstGeom>
          <a:noFill/>
        </p:spPr>
        <p:txBody>
          <a:bodyPr wrap="square" rtlCol="0">
            <a:spAutoFit/>
          </a:bodyPr>
          <a:lstStyle/>
          <a:p>
            <a:pPr algn="ctr"/>
            <a:r>
              <a:rPr lang="en-GB" dirty="0" smtClean="0"/>
              <a:t>Reduction given by the convolution of the two contributes in </a:t>
            </a:r>
            <a:r>
              <a:rPr lang="en-GB" dirty="0"/>
              <a:t>well </a:t>
            </a:r>
            <a:r>
              <a:rPr lang="en-GB" dirty="0" smtClean="0"/>
              <a:t> agreement with exp. Data</a:t>
            </a:r>
          </a:p>
          <a:p>
            <a:pPr algn="ctr"/>
            <a:r>
              <a:rPr lang="en-GB" dirty="0" smtClean="0"/>
              <a:t>(sorry again plots and data are not available today since are in the hard-drive too, </a:t>
            </a:r>
          </a:p>
          <a:p>
            <a:pPr algn="ctr"/>
            <a:r>
              <a:rPr lang="en-GB" dirty="0" smtClean="0"/>
              <a:t>however they can be found in literature)</a:t>
            </a:r>
            <a:endParaRPr lang="en-GB" dirty="0"/>
          </a:p>
        </p:txBody>
      </p:sp>
      <p:sp>
        <p:nvSpPr>
          <p:cNvPr id="31" name="TextBox 30"/>
          <p:cNvSpPr txBox="1"/>
          <p:nvPr/>
        </p:nvSpPr>
        <p:spPr>
          <a:xfrm>
            <a:off x="149417" y="4951070"/>
            <a:ext cx="8949760" cy="646331"/>
          </a:xfrm>
          <a:prstGeom prst="rect">
            <a:avLst/>
          </a:prstGeom>
          <a:noFill/>
        </p:spPr>
        <p:txBody>
          <a:bodyPr wrap="square" rtlCol="0">
            <a:spAutoFit/>
          </a:bodyPr>
          <a:lstStyle/>
          <a:p>
            <a:r>
              <a:rPr lang="en-GB" dirty="0" smtClean="0"/>
              <a:t>Different integration range were probed mainly for the </a:t>
            </a:r>
            <a:r>
              <a:rPr lang="en-GB" dirty="0" err="1" smtClean="0"/>
              <a:t>RoI</a:t>
            </a:r>
            <a:r>
              <a:rPr lang="en-GB" dirty="0" smtClean="0"/>
              <a:t> 4: no particular dependence was found.</a:t>
            </a:r>
            <a:endParaRPr lang="en-GB" dirty="0"/>
          </a:p>
        </p:txBody>
      </p:sp>
      <p:sp>
        <p:nvSpPr>
          <p:cNvPr id="32" name="TextBox 31"/>
          <p:cNvSpPr txBox="1"/>
          <p:nvPr/>
        </p:nvSpPr>
        <p:spPr>
          <a:xfrm>
            <a:off x="149418" y="5696786"/>
            <a:ext cx="8800348" cy="646331"/>
          </a:xfrm>
          <a:prstGeom prst="rect">
            <a:avLst/>
          </a:prstGeom>
          <a:noFill/>
        </p:spPr>
        <p:txBody>
          <a:bodyPr wrap="square" rtlCol="0">
            <a:spAutoFit/>
          </a:bodyPr>
          <a:lstStyle/>
          <a:p>
            <a:r>
              <a:rPr lang="en-GB" dirty="0"/>
              <a:t>Final integration range taken around the BLM location in that </a:t>
            </a:r>
            <a:r>
              <a:rPr lang="en-GB" dirty="0" smtClean="0"/>
              <a:t>area, </a:t>
            </a:r>
            <a:r>
              <a:rPr lang="en-GB" dirty="0"/>
              <a:t>where a significant distribution of particle loss in present</a:t>
            </a:r>
            <a:r>
              <a:rPr lang="en-GB" dirty="0" smtClean="0"/>
              <a:t>.</a:t>
            </a:r>
            <a:endParaRPr lang="en-GB" dirty="0"/>
          </a:p>
        </p:txBody>
      </p:sp>
    </p:spTree>
    <p:extLst>
      <p:ext uri="{BB962C8B-B14F-4D97-AF65-F5344CB8AC3E}">
        <p14:creationId xmlns:p14="http://schemas.microsoft.com/office/powerpoint/2010/main" val="3020531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Introduction</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2</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7420" y="1272978"/>
            <a:ext cx="8456712" cy="646331"/>
          </a:xfrm>
          <a:prstGeom prst="rect">
            <a:avLst/>
          </a:prstGeom>
          <a:noFill/>
        </p:spPr>
        <p:txBody>
          <a:bodyPr wrap="square" rtlCol="0">
            <a:spAutoFit/>
          </a:bodyPr>
          <a:lstStyle/>
          <a:p>
            <a:r>
              <a:rPr lang="en-GB" dirty="0" smtClean="0"/>
              <a:t>Preliminary tests of Crystal-assisted Collimation are foreseen after the machine commissioning in 2015  </a:t>
            </a:r>
            <a:endParaRPr lang="en-GB" dirty="0"/>
          </a:p>
        </p:txBody>
      </p:sp>
      <p:sp>
        <p:nvSpPr>
          <p:cNvPr id="19" name="TextBox 18"/>
          <p:cNvSpPr txBox="1"/>
          <p:nvPr/>
        </p:nvSpPr>
        <p:spPr>
          <a:xfrm>
            <a:off x="237420" y="2886060"/>
            <a:ext cx="7151342" cy="369332"/>
          </a:xfrm>
          <a:prstGeom prst="rect">
            <a:avLst/>
          </a:prstGeom>
          <a:noFill/>
        </p:spPr>
        <p:txBody>
          <a:bodyPr wrap="none" rtlCol="0">
            <a:spAutoFit/>
          </a:bodyPr>
          <a:lstStyle/>
          <a:p>
            <a:r>
              <a:rPr lang="en-GB" dirty="0" smtClean="0"/>
              <a:t>Extensive campaign of simulation needed to prepare them in the best way</a:t>
            </a:r>
            <a:endParaRPr lang="en-GB" dirty="0"/>
          </a:p>
        </p:txBody>
      </p:sp>
      <p:sp>
        <p:nvSpPr>
          <p:cNvPr id="22" name="TextBox 21"/>
          <p:cNvSpPr txBox="1"/>
          <p:nvPr/>
        </p:nvSpPr>
        <p:spPr>
          <a:xfrm>
            <a:off x="945987" y="3420191"/>
            <a:ext cx="3788217" cy="369332"/>
          </a:xfrm>
          <a:prstGeom prst="rect">
            <a:avLst/>
          </a:prstGeom>
          <a:noFill/>
        </p:spPr>
        <p:txBody>
          <a:bodyPr wrap="none" rtlCol="0">
            <a:spAutoFit/>
          </a:bodyPr>
          <a:lstStyle/>
          <a:p>
            <a:pPr marL="285750" indent="-285750">
              <a:buFont typeface="Wingdings" charset="2"/>
              <a:buChar char="Ø"/>
            </a:pPr>
            <a:r>
              <a:rPr lang="en-GB" dirty="0" smtClean="0"/>
              <a:t>Location for </a:t>
            </a:r>
            <a:r>
              <a:rPr lang="en-GB" dirty="0" err="1" smtClean="0"/>
              <a:t>gonimeters</a:t>
            </a:r>
            <a:r>
              <a:rPr lang="en-GB" dirty="0" smtClean="0"/>
              <a:t> installation </a:t>
            </a:r>
            <a:endParaRPr lang="en-GB" dirty="0"/>
          </a:p>
        </p:txBody>
      </p:sp>
      <p:sp>
        <p:nvSpPr>
          <p:cNvPr id="24" name="TextBox 23"/>
          <p:cNvSpPr txBox="1"/>
          <p:nvPr/>
        </p:nvSpPr>
        <p:spPr>
          <a:xfrm>
            <a:off x="945987" y="3849124"/>
            <a:ext cx="2249334" cy="369332"/>
          </a:xfrm>
          <a:prstGeom prst="rect">
            <a:avLst/>
          </a:prstGeom>
          <a:noFill/>
        </p:spPr>
        <p:txBody>
          <a:bodyPr wrap="none" rtlCol="0">
            <a:spAutoFit/>
          </a:bodyPr>
          <a:lstStyle/>
          <a:p>
            <a:pPr marL="285750" indent="-285750">
              <a:buFont typeface="Wingdings" charset="2"/>
              <a:buChar char="Ø"/>
            </a:pPr>
            <a:r>
              <a:rPr lang="en-GB" dirty="0" smtClean="0"/>
              <a:t>Crystal parameters</a:t>
            </a:r>
            <a:endParaRPr lang="en-GB" dirty="0"/>
          </a:p>
        </p:txBody>
      </p:sp>
      <p:sp>
        <p:nvSpPr>
          <p:cNvPr id="25" name="TextBox 24"/>
          <p:cNvSpPr txBox="1"/>
          <p:nvPr/>
        </p:nvSpPr>
        <p:spPr>
          <a:xfrm>
            <a:off x="945987" y="4218456"/>
            <a:ext cx="2390398" cy="369332"/>
          </a:xfrm>
          <a:prstGeom prst="rect">
            <a:avLst/>
          </a:prstGeom>
          <a:noFill/>
        </p:spPr>
        <p:txBody>
          <a:bodyPr wrap="none" rtlCol="0">
            <a:spAutoFit/>
          </a:bodyPr>
          <a:lstStyle/>
          <a:p>
            <a:pPr marL="285750" indent="-285750">
              <a:buFont typeface="Wingdings" charset="2"/>
              <a:buChar char="Ø"/>
            </a:pPr>
            <a:r>
              <a:rPr lang="en-GB" dirty="0" smtClean="0"/>
              <a:t>Layout configuration</a:t>
            </a:r>
            <a:endParaRPr lang="en-GB" dirty="0"/>
          </a:p>
        </p:txBody>
      </p:sp>
      <p:sp>
        <p:nvSpPr>
          <p:cNvPr id="26" name="TextBox 25"/>
          <p:cNvSpPr txBox="1"/>
          <p:nvPr/>
        </p:nvSpPr>
        <p:spPr>
          <a:xfrm>
            <a:off x="945987" y="2040528"/>
            <a:ext cx="5442516" cy="369332"/>
          </a:xfrm>
          <a:prstGeom prst="rect">
            <a:avLst/>
          </a:prstGeom>
          <a:noFill/>
        </p:spPr>
        <p:txBody>
          <a:bodyPr wrap="none" rtlCol="0">
            <a:spAutoFit/>
          </a:bodyPr>
          <a:lstStyle/>
          <a:p>
            <a:pPr marL="285750" indent="-285750">
              <a:buFont typeface="Wingdings" charset="2"/>
              <a:buChar char="ü"/>
            </a:pPr>
            <a:r>
              <a:rPr lang="en-GB" dirty="0" smtClean="0"/>
              <a:t>Crystals were installed in the IR7 at beginning of April</a:t>
            </a:r>
            <a:endParaRPr lang="en-GB" dirty="0"/>
          </a:p>
        </p:txBody>
      </p:sp>
      <p:sp>
        <p:nvSpPr>
          <p:cNvPr id="27" name="TextBox 26"/>
          <p:cNvSpPr txBox="1"/>
          <p:nvPr/>
        </p:nvSpPr>
        <p:spPr>
          <a:xfrm>
            <a:off x="237420" y="4943893"/>
            <a:ext cx="8116601" cy="646331"/>
          </a:xfrm>
          <a:prstGeom prst="rect">
            <a:avLst/>
          </a:prstGeom>
          <a:noFill/>
        </p:spPr>
        <p:txBody>
          <a:bodyPr wrap="square" rtlCol="0">
            <a:spAutoFit/>
          </a:bodyPr>
          <a:lstStyle/>
          <a:p>
            <a:r>
              <a:rPr lang="en-GB" dirty="0" smtClean="0"/>
              <a:t>Simulations made using the Collimation version of </a:t>
            </a:r>
            <a:r>
              <a:rPr lang="en-GB" dirty="0" err="1" smtClean="0"/>
              <a:t>SixTrack</a:t>
            </a:r>
            <a:r>
              <a:rPr lang="en-GB" dirty="0" smtClean="0"/>
              <a:t>, in which a routine to simulate interactions with bent crystals is implemented </a:t>
            </a:r>
            <a:endParaRPr lang="en-GB" dirty="0"/>
          </a:p>
        </p:txBody>
      </p:sp>
      <p:sp>
        <p:nvSpPr>
          <p:cNvPr id="28" name="TextBox 27"/>
          <p:cNvSpPr txBox="1"/>
          <p:nvPr/>
        </p:nvSpPr>
        <p:spPr>
          <a:xfrm>
            <a:off x="237420" y="5702158"/>
            <a:ext cx="7391767" cy="369332"/>
          </a:xfrm>
          <a:prstGeom prst="rect">
            <a:avLst/>
          </a:prstGeom>
          <a:noFill/>
        </p:spPr>
        <p:txBody>
          <a:bodyPr wrap="none" rtlCol="0">
            <a:spAutoFit/>
          </a:bodyPr>
          <a:lstStyle/>
          <a:p>
            <a:r>
              <a:rPr lang="en-GB" dirty="0" smtClean="0"/>
              <a:t>Crucial to benchmark the simulation tools for reliable predictions for the LHC</a:t>
            </a:r>
            <a:endParaRPr lang="en-GB" dirty="0"/>
          </a:p>
        </p:txBody>
      </p:sp>
    </p:spTree>
    <p:extLst>
      <p:ext uri="{BB962C8B-B14F-4D97-AF65-F5344CB8AC3E}">
        <p14:creationId xmlns:p14="http://schemas.microsoft.com/office/powerpoint/2010/main" val="12899526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20</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Considerations</a:t>
            </a:r>
            <a:endParaRPr lang="en-US" dirty="0"/>
          </a:p>
        </p:txBody>
      </p:sp>
      <p:sp>
        <p:nvSpPr>
          <p:cNvPr id="9" name="TextBox 8"/>
          <p:cNvSpPr txBox="1"/>
          <p:nvPr/>
        </p:nvSpPr>
        <p:spPr>
          <a:xfrm>
            <a:off x="143682" y="1284951"/>
            <a:ext cx="8785412" cy="646331"/>
          </a:xfrm>
          <a:prstGeom prst="rect">
            <a:avLst/>
          </a:prstGeom>
          <a:noFill/>
        </p:spPr>
        <p:txBody>
          <a:bodyPr wrap="square" rtlCol="0">
            <a:spAutoFit/>
          </a:bodyPr>
          <a:lstStyle/>
          <a:p>
            <a:r>
              <a:rPr lang="en-GB" dirty="0" smtClean="0"/>
              <a:t>Seems that the loss rate measured in the SPS is dominated by losses due to protons able to emerge from the Abs.</a:t>
            </a:r>
            <a:endParaRPr lang="en-GB" dirty="0"/>
          </a:p>
        </p:txBody>
      </p:sp>
      <p:sp>
        <p:nvSpPr>
          <p:cNvPr id="11" name="TextBox 10"/>
          <p:cNvSpPr txBox="1"/>
          <p:nvPr/>
        </p:nvSpPr>
        <p:spPr>
          <a:xfrm>
            <a:off x="361577" y="2245375"/>
            <a:ext cx="8477624" cy="923330"/>
          </a:xfrm>
          <a:prstGeom prst="rect">
            <a:avLst/>
          </a:prstGeom>
          <a:noFill/>
        </p:spPr>
        <p:txBody>
          <a:bodyPr wrap="square" rtlCol="0">
            <a:spAutoFit/>
          </a:bodyPr>
          <a:lstStyle/>
          <a:p>
            <a:r>
              <a:rPr lang="en-GB" dirty="0" smtClean="0"/>
              <a:t>Loss rate reduction all around the ring seems coherent with what measured. </a:t>
            </a:r>
          </a:p>
          <a:p>
            <a:r>
              <a:rPr lang="en-GB" dirty="0" smtClean="0"/>
              <a:t>In case of protons the measured reduction was always in the range 5-10 either at the crystal location and high dispersive area (</a:t>
            </a:r>
            <a:r>
              <a:rPr lang="en-GB" dirty="0" err="1" smtClean="0"/>
              <a:t>RoI</a:t>
            </a:r>
            <a:r>
              <a:rPr lang="en-GB" dirty="0" smtClean="0"/>
              <a:t> 4) </a:t>
            </a:r>
          </a:p>
        </p:txBody>
      </p:sp>
      <p:sp>
        <p:nvSpPr>
          <p:cNvPr id="12" name="TextBox 11"/>
          <p:cNvSpPr txBox="1"/>
          <p:nvPr/>
        </p:nvSpPr>
        <p:spPr>
          <a:xfrm>
            <a:off x="239060" y="4695053"/>
            <a:ext cx="8600141" cy="1477328"/>
          </a:xfrm>
          <a:prstGeom prst="rect">
            <a:avLst/>
          </a:prstGeom>
          <a:noFill/>
        </p:spPr>
        <p:txBody>
          <a:bodyPr wrap="square" rtlCol="0">
            <a:spAutoFit/>
          </a:bodyPr>
          <a:lstStyle/>
          <a:p>
            <a:r>
              <a:rPr lang="en-GB" dirty="0" smtClean="0"/>
              <a:t>Only in the region between crystal and Abs. simulations says we are dominated by losses coming directly from the crystal. Here we should expect a reduction really proportional to the reduction of inelastic interaction at the crystal. This is not seen experimentally, maybe due to a strong contribution of the </a:t>
            </a:r>
            <a:r>
              <a:rPr lang="en-GB" dirty="0" err="1" smtClean="0"/>
              <a:t>multiturn</a:t>
            </a:r>
            <a:r>
              <a:rPr lang="en-GB" dirty="0" smtClean="0"/>
              <a:t> effect. Work is on-going and in promising direction.</a:t>
            </a:r>
            <a:endParaRPr lang="en-GB" dirty="0"/>
          </a:p>
        </p:txBody>
      </p:sp>
      <p:sp>
        <p:nvSpPr>
          <p:cNvPr id="14" name="TextBox 13"/>
          <p:cNvSpPr txBox="1"/>
          <p:nvPr/>
        </p:nvSpPr>
        <p:spPr>
          <a:xfrm>
            <a:off x="288364" y="3615765"/>
            <a:ext cx="8477624" cy="646331"/>
          </a:xfrm>
          <a:prstGeom prst="rect">
            <a:avLst/>
          </a:prstGeom>
          <a:noFill/>
        </p:spPr>
        <p:txBody>
          <a:bodyPr wrap="square" rtlCol="0">
            <a:spAutoFit/>
          </a:bodyPr>
          <a:lstStyle/>
          <a:p>
            <a:r>
              <a:rPr lang="en-GB" dirty="0" smtClean="0"/>
              <a:t>This gives us the feeling that the reduction seen in the SPS is mainly due to the efficiency with which the extracted halo is absorbed.</a:t>
            </a:r>
            <a:endParaRPr lang="en-GB" dirty="0"/>
          </a:p>
        </p:txBody>
      </p:sp>
    </p:spTree>
    <p:extLst>
      <p:ext uri="{BB962C8B-B14F-4D97-AF65-F5344CB8AC3E}">
        <p14:creationId xmlns:p14="http://schemas.microsoft.com/office/powerpoint/2010/main" val="39647284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21</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As support</a:t>
            </a:r>
            <a:endParaRPr lang="en-US" dirty="0"/>
          </a:p>
        </p:txBody>
      </p:sp>
      <p:sp>
        <p:nvSpPr>
          <p:cNvPr id="3" name="TextBox 2"/>
          <p:cNvSpPr txBox="1"/>
          <p:nvPr/>
        </p:nvSpPr>
        <p:spPr>
          <a:xfrm>
            <a:off x="283883" y="1359651"/>
            <a:ext cx="8680824" cy="2585323"/>
          </a:xfrm>
          <a:prstGeom prst="rect">
            <a:avLst/>
          </a:prstGeom>
          <a:noFill/>
        </p:spPr>
        <p:txBody>
          <a:bodyPr wrap="square" rtlCol="0">
            <a:spAutoFit/>
          </a:bodyPr>
          <a:lstStyle/>
          <a:p>
            <a:r>
              <a:rPr lang="en-GB" dirty="0" smtClean="0"/>
              <a:t>To test the effect of the extracted halo which is not absorbed, simulations with Abs. as black absorber were performed: loss rate reduction all around the SPS found to be about the same of the reduction of nuclear interaction at the crystal.</a:t>
            </a:r>
          </a:p>
          <a:p>
            <a:r>
              <a:rPr lang="en-GB" dirty="0" smtClean="0"/>
              <a:t>It means that if this was the experimental situation we should measure a loss rate reduction around the ring of a factor ~50 when in </a:t>
            </a:r>
            <a:r>
              <a:rPr lang="en-GB" dirty="0" err="1" smtClean="0"/>
              <a:t>channeling</a:t>
            </a:r>
            <a:r>
              <a:rPr lang="en-GB" dirty="0" smtClean="0"/>
              <a:t> </a:t>
            </a:r>
            <a:r>
              <a:rPr lang="en-GB" dirty="0" err="1" smtClean="0"/>
              <a:t>w.r.t</a:t>
            </a:r>
            <a:r>
              <a:rPr lang="en-GB" dirty="0" smtClean="0"/>
              <a:t>. in amorphous. </a:t>
            </a:r>
          </a:p>
          <a:p>
            <a:r>
              <a:rPr lang="en-GB" dirty="0" smtClean="0"/>
              <a:t>Moreover it means that if losses from crystal are dominant we should expect a flat reduction of losses around the ring (at least where the </a:t>
            </a:r>
            <a:r>
              <a:rPr lang="en-GB" dirty="0" err="1" smtClean="0"/>
              <a:t>betatronic</a:t>
            </a:r>
            <a:r>
              <a:rPr lang="en-GB" dirty="0" smtClean="0"/>
              <a:t> one are dominant), while the convolution with what coming from the Abs. gives a modulation of the loss reduction around the ring. Experimentally a flat reduction </a:t>
            </a:r>
            <a:r>
              <a:rPr lang="en-GB" dirty="0"/>
              <a:t> is not </a:t>
            </a:r>
            <a:r>
              <a:rPr lang="en-GB" dirty="0" smtClean="0"/>
              <a:t>seen.</a:t>
            </a:r>
            <a:endParaRPr lang="en-GB" dirty="0"/>
          </a:p>
        </p:txBody>
      </p:sp>
      <p:sp>
        <p:nvSpPr>
          <p:cNvPr id="15" name="TextBox 14"/>
          <p:cNvSpPr txBox="1"/>
          <p:nvPr/>
        </p:nvSpPr>
        <p:spPr>
          <a:xfrm>
            <a:off x="283883" y="4145733"/>
            <a:ext cx="8680824" cy="2031325"/>
          </a:xfrm>
          <a:prstGeom prst="rect">
            <a:avLst/>
          </a:prstGeom>
          <a:noFill/>
        </p:spPr>
        <p:txBody>
          <a:bodyPr wrap="square" rtlCol="0">
            <a:spAutoFit/>
          </a:bodyPr>
          <a:lstStyle/>
          <a:p>
            <a:r>
              <a:rPr lang="en-GB" dirty="0" smtClean="0"/>
              <a:t>Simulations for the LHC predictions support it as well. </a:t>
            </a:r>
          </a:p>
          <a:p>
            <a:r>
              <a:rPr lang="en-GB" dirty="0" smtClean="0"/>
              <a:t>In the IR7 DS losses are purely dispersive and due to the complexity of the system (here the extracted halo sees at least 1m of CFC and 3m of W instead then only 1m of W as in the SPS) contribution of losses coming directly from the crystal or after interaction with any other collimator are comparable.</a:t>
            </a:r>
          </a:p>
          <a:p>
            <a:r>
              <a:rPr lang="en-GB" dirty="0" smtClean="0"/>
              <a:t>Here a factor about 50 is expected in the level of losses in the DS when crystal in different orientation. </a:t>
            </a:r>
            <a:endParaRPr lang="en-GB" dirty="0"/>
          </a:p>
        </p:txBody>
      </p:sp>
    </p:spTree>
    <p:extLst>
      <p:ext uri="{BB962C8B-B14F-4D97-AF65-F5344CB8AC3E}">
        <p14:creationId xmlns:p14="http://schemas.microsoft.com/office/powerpoint/2010/main" val="29978741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22</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09600" y="212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Conclusions</a:t>
            </a:r>
            <a:endParaRPr lang="en-US" dirty="0"/>
          </a:p>
        </p:txBody>
      </p:sp>
      <p:sp>
        <p:nvSpPr>
          <p:cNvPr id="9" name="TextBox 8"/>
          <p:cNvSpPr txBox="1"/>
          <p:nvPr/>
        </p:nvSpPr>
        <p:spPr>
          <a:xfrm>
            <a:off x="206189" y="1369216"/>
            <a:ext cx="8633012" cy="646331"/>
          </a:xfrm>
          <a:prstGeom prst="rect">
            <a:avLst/>
          </a:prstGeom>
          <a:noFill/>
        </p:spPr>
        <p:txBody>
          <a:bodyPr wrap="square" rtlCol="0">
            <a:spAutoFit/>
          </a:bodyPr>
          <a:lstStyle/>
          <a:p>
            <a:pPr marL="285750" indent="-285750">
              <a:buFont typeface="Wingdings" charset="2"/>
              <a:buChar char="ü"/>
            </a:pPr>
            <a:r>
              <a:rPr lang="en-GB" dirty="0" smtClean="0"/>
              <a:t>Crystal routine benchmarked and upgraded according with experimental data on SPS extraction line (H8) already published </a:t>
            </a:r>
            <a:r>
              <a:rPr lang="en-GB" dirty="0"/>
              <a:t>b</a:t>
            </a:r>
            <a:r>
              <a:rPr lang="en-GB" dirty="0" smtClean="0"/>
              <a:t>y the UA9 Collaboration. </a:t>
            </a:r>
            <a:endParaRPr lang="en-GB" dirty="0"/>
          </a:p>
        </p:txBody>
      </p:sp>
      <p:sp>
        <p:nvSpPr>
          <p:cNvPr id="11" name="TextBox 10"/>
          <p:cNvSpPr txBox="1"/>
          <p:nvPr/>
        </p:nvSpPr>
        <p:spPr>
          <a:xfrm>
            <a:off x="206189" y="2480235"/>
            <a:ext cx="8494633" cy="369332"/>
          </a:xfrm>
          <a:prstGeom prst="rect">
            <a:avLst/>
          </a:prstGeom>
          <a:noFill/>
        </p:spPr>
        <p:txBody>
          <a:bodyPr wrap="none" rtlCol="0">
            <a:spAutoFit/>
          </a:bodyPr>
          <a:lstStyle/>
          <a:p>
            <a:pPr marL="285750" indent="-285750">
              <a:buFont typeface="Wingdings" charset="2"/>
              <a:buChar char="ü"/>
            </a:pPr>
            <a:r>
              <a:rPr lang="en-GB" dirty="0" smtClean="0"/>
              <a:t>Further benchmarking and upgrades based on new sets of H8 data have been started. </a:t>
            </a:r>
            <a:endParaRPr lang="en-GB" dirty="0"/>
          </a:p>
        </p:txBody>
      </p:sp>
      <p:sp>
        <p:nvSpPr>
          <p:cNvPr id="12" name="TextBox 11"/>
          <p:cNvSpPr txBox="1"/>
          <p:nvPr/>
        </p:nvSpPr>
        <p:spPr>
          <a:xfrm>
            <a:off x="206189" y="3371334"/>
            <a:ext cx="8633011" cy="923330"/>
          </a:xfrm>
          <a:prstGeom prst="rect">
            <a:avLst/>
          </a:prstGeom>
          <a:noFill/>
        </p:spPr>
        <p:txBody>
          <a:bodyPr wrap="square" rtlCol="0">
            <a:spAutoFit/>
          </a:bodyPr>
          <a:lstStyle/>
          <a:p>
            <a:pPr marL="285750" indent="-285750">
              <a:buFont typeface="Wingdings" charset="2"/>
              <a:buChar char="ü"/>
            </a:pPr>
            <a:r>
              <a:rPr lang="en-GB" dirty="0" smtClean="0"/>
              <a:t>Simulations to reproduce the experimental tests of crystal-assisted collimation in the SPS arise a new possible way to interpret the experimental results, which seems in agreement with them.</a:t>
            </a:r>
            <a:endParaRPr lang="en-GB" dirty="0"/>
          </a:p>
        </p:txBody>
      </p:sp>
      <p:sp>
        <p:nvSpPr>
          <p:cNvPr id="14" name="TextBox 13"/>
          <p:cNvSpPr txBox="1"/>
          <p:nvPr/>
        </p:nvSpPr>
        <p:spPr>
          <a:xfrm>
            <a:off x="254001" y="4855882"/>
            <a:ext cx="8495553" cy="646331"/>
          </a:xfrm>
          <a:prstGeom prst="rect">
            <a:avLst/>
          </a:prstGeom>
          <a:noFill/>
        </p:spPr>
        <p:txBody>
          <a:bodyPr wrap="square" rtlCol="0">
            <a:spAutoFit/>
          </a:bodyPr>
          <a:lstStyle/>
          <a:p>
            <a:pPr marL="285750" indent="-285750">
              <a:buFont typeface="Wingdings" charset="2"/>
              <a:buChar char="Ø"/>
            </a:pPr>
            <a:r>
              <a:rPr lang="en-GB" dirty="0" smtClean="0"/>
              <a:t>Work is still on-going to reproduce the dependence of off-momentum particles leakage from the system, as function of the </a:t>
            </a:r>
            <a:r>
              <a:rPr lang="en-GB" dirty="0"/>
              <a:t>clearance between </a:t>
            </a:r>
            <a:r>
              <a:rPr lang="en-GB" dirty="0" smtClean="0"/>
              <a:t>crystal </a:t>
            </a:r>
            <a:r>
              <a:rPr lang="en-GB" dirty="0"/>
              <a:t>and absorber </a:t>
            </a:r>
          </a:p>
        </p:txBody>
      </p:sp>
    </p:spTree>
    <p:extLst>
      <p:ext uri="{BB962C8B-B14F-4D97-AF65-F5344CB8AC3E}">
        <p14:creationId xmlns:p14="http://schemas.microsoft.com/office/powerpoint/2010/main" val="9866483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Benchmark strategy</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3</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16925" y="2535805"/>
            <a:ext cx="2082621" cy="369332"/>
          </a:xfrm>
          <a:prstGeom prst="rect">
            <a:avLst/>
          </a:prstGeom>
          <a:noFill/>
        </p:spPr>
        <p:txBody>
          <a:bodyPr wrap="none" rtlCol="0">
            <a:spAutoFit/>
          </a:bodyPr>
          <a:lstStyle/>
          <a:p>
            <a:r>
              <a:rPr lang="en-GB" dirty="0" smtClean="0"/>
              <a:t>Crystal routine itself</a:t>
            </a:r>
            <a:endParaRPr lang="en-GB" dirty="0"/>
          </a:p>
        </p:txBody>
      </p:sp>
      <p:sp>
        <p:nvSpPr>
          <p:cNvPr id="31" name="TextBox 30"/>
          <p:cNvSpPr txBox="1"/>
          <p:nvPr/>
        </p:nvSpPr>
        <p:spPr>
          <a:xfrm>
            <a:off x="5317809" y="2534798"/>
            <a:ext cx="3509081" cy="646331"/>
          </a:xfrm>
          <a:prstGeom prst="rect">
            <a:avLst/>
          </a:prstGeom>
          <a:noFill/>
        </p:spPr>
        <p:txBody>
          <a:bodyPr wrap="none" rtlCol="0">
            <a:spAutoFit/>
          </a:bodyPr>
          <a:lstStyle/>
          <a:p>
            <a:r>
              <a:rPr lang="en-GB" dirty="0" smtClean="0"/>
              <a:t>Coupling with complete set of tools </a:t>
            </a:r>
          </a:p>
          <a:p>
            <a:r>
              <a:rPr lang="en-GB" dirty="0" smtClean="0"/>
              <a:t>to generate loss maps for the LHC</a:t>
            </a:r>
            <a:endParaRPr lang="en-GB" dirty="0"/>
          </a:p>
        </p:txBody>
      </p:sp>
      <p:sp>
        <p:nvSpPr>
          <p:cNvPr id="3" name="TextBox 2"/>
          <p:cNvSpPr txBox="1"/>
          <p:nvPr/>
        </p:nvSpPr>
        <p:spPr>
          <a:xfrm>
            <a:off x="2732363" y="1443922"/>
            <a:ext cx="3679275" cy="369332"/>
          </a:xfrm>
          <a:prstGeom prst="rect">
            <a:avLst/>
          </a:prstGeom>
          <a:noFill/>
        </p:spPr>
        <p:txBody>
          <a:bodyPr wrap="none" rtlCol="0">
            <a:spAutoFit/>
          </a:bodyPr>
          <a:lstStyle/>
          <a:p>
            <a:pPr algn="ctr"/>
            <a:r>
              <a:rPr lang="en-GB" dirty="0" smtClean="0"/>
              <a:t>Two main main “blocks” to be tested:</a:t>
            </a:r>
            <a:endParaRPr lang="en-GB" dirty="0"/>
          </a:p>
        </p:txBody>
      </p:sp>
      <p:sp>
        <p:nvSpPr>
          <p:cNvPr id="9" name="TextBox 8"/>
          <p:cNvSpPr txBox="1"/>
          <p:nvPr/>
        </p:nvSpPr>
        <p:spPr>
          <a:xfrm>
            <a:off x="-94883" y="4512227"/>
            <a:ext cx="4506237" cy="646331"/>
          </a:xfrm>
          <a:prstGeom prst="rect">
            <a:avLst/>
          </a:prstGeom>
          <a:noFill/>
        </p:spPr>
        <p:txBody>
          <a:bodyPr wrap="none" rtlCol="0">
            <a:spAutoFit/>
          </a:bodyPr>
          <a:lstStyle/>
          <a:p>
            <a:pPr algn="ctr"/>
            <a:r>
              <a:rPr lang="en-GB" dirty="0" smtClean="0"/>
              <a:t>data taken on SPS extraction line (H8)</a:t>
            </a:r>
          </a:p>
          <a:p>
            <a:pPr algn="ctr"/>
            <a:r>
              <a:rPr lang="en-GB" dirty="0" smtClean="0"/>
              <a:t>(and other simulation tools for energy scaling)</a:t>
            </a:r>
          </a:p>
        </p:txBody>
      </p:sp>
      <p:sp>
        <p:nvSpPr>
          <p:cNvPr id="11" name="TextBox 10"/>
          <p:cNvSpPr txBox="1"/>
          <p:nvPr/>
        </p:nvSpPr>
        <p:spPr>
          <a:xfrm>
            <a:off x="5470655" y="4512227"/>
            <a:ext cx="3216145" cy="646331"/>
          </a:xfrm>
          <a:prstGeom prst="rect">
            <a:avLst/>
          </a:prstGeom>
          <a:noFill/>
        </p:spPr>
        <p:txBody>
          <a:bodyPr wrap="none" rtlCol="0">
            <a:spAutoFit/>
          </a:bodyPr>
          <a:lstStyle/>
          <a:p>
            <a:pPr algn="ctr"/>
            <a:r>
              <a:rPr lang="en-GB" dirty="0" smtClean="0"/>
              <a:t>data taken on the SPS during </a:t>
            </a:r>
          </a:p>
          <a:p>
            <a:pPr algn="ctr"/>
            <a:r>
              <a:rPr lang="en-GB" dirty="0" smtClean="0"/>
              <a:t>crystal-assisted collimation tests</a:t>
            </a:r>
            <a:endParaRPr lang="en-GB" dirty="0"/>
          </a:p>
        </p:txBody>
      </p:sp>
      <p:sp>
        <p:nvSpPr>
          <p:cNvPr id="12" name="TextBox 11"/>
          <p:cNvSpPr txBox="1"/>
          <p:nvPr/>
        </p:nvSpPr>
        <p:spPr>
          <a:xfrm>
            <a:off x="945987" y="5548542"/>
            <a:ext cx="7556087" cy="369332"/>
          </a:xfrm>
          <a:prstGeom prst="rect">
            <a:avLst/>
          </a:prstGeom>
          <a:noFill/>
        </p:spPr>
        <p:txBody>
          <a:bodyPr wrap="none" rtlCol="0">
            <a:spAutoFit/>
          </a:bodyPr>
          <a:lstStyle/>
          <a:p>
            <a:r>
              <a:rPr lang="en-GB" i="1" u="sng" dirty="0" smtClean="0"/>
              <a:t>All the experimental data are taken in the framework of the UA9 Collaboration</a:t>
            </a:r>
            <a:endParaRPr lang="en-GB" i="1" u="sng" dirty="0"/>
          </a:p>
        </p:txBody>
      </p:sp>
      <p:cxnSp>
        <p:nvCxnSpPr>
          <p:cNvPr id="17" name="Elbow Connector 16"/>
          <p:cNvCxnSpPr>
            <a:stCxn id="3" idx="2"/>
            <a:endCxn id="29" idx="0"/>
          </p:cNvCxnSpPr>
          <p:nvPr/>
        </p:nvCxnSpPr>
        <p:spPr>
          <a:xfrm rot="5400000">
            <a:off x="3003844" y="967647"/>
            <a:ext cx="722551" cy="2413765"/>
          </a:xfrm>
          <a:prstGeom prst="bent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3" idx="2"/>
            <a:endCxn id="31" idx="0"/>
          </p:cNvCxnSpPr>
          <p:nvPr/>
        </p:nvCxnSpPr>
        <p:spPr>
          <a:xfrm rot="16200000" flipH="1">
            <a:off x="5461403" y="923851"/>
            <a:ext cx="721544" cy="2500349"/>
          </a:xfrm>
          <a:prstGeom prst="bent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1" idx="2"/>
            <a:endCxn id="11" idx="0"/>
          </p:cNvCxnSpPr>
          <p:nvPr/>
        </p:nvCxnSpPr>
        <p:spPr>
          <a:xfrm>
            <a:off x="7072350" y="3181129"/>
            <a:ext cx="6378" cy="13310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9" idx="2"/>
            <a:endCxn id="9" idx="0"/>
          </p:cNvCxnSpPr>
          <p:nvPr/>
        </p:nvCxnSpPr>
        <p:spPr>
          <a:xfrm>
            <a:off x="2158236" y="2905137"/>
            <a:ext cx="0" cy="16070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770092" y="3541058"/>
            <a:ext cx="3448330" cy="369332"/>
          </a:xfrm>
          <a:prstGeom prst="rect">
            <a:avLst/>
          </a:prstGeom>
          <a:noFill/>
        </p:spPr>
        <p:txBody>
          <a:bodyPr wrap="none" rtlCol="0">
            <a:spAutoFit/>
          </a:bodyPr>
          <a:lstStyle/>
          <a:p>
            <a:r>
              <a:rPr lang="en-GB" b="1" dirty="0" smtClean="0">
                <a:solidFill>
                  <a:srgbClr val="FF0000"/>
                </a:solidFill>
              </a:rPr>
              <a:t>Simulations to be compared </a:t>
            </a:r>
            <a:r>
              <a:rPr lang="en-GB" b="1" dirty="0" err="1" smtClean="0">
                <a:solidFill>
                  <a:srgbClr val="FF0000"/>
                </a:solidFill>
              </a:rPr>
              <a:t>w.r.t</a:t>
            </a:r>
            <a:r>
              <a:rPr lang="en-GB"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113582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08078"/>
            <a:ext cx="8229600" cy="1143000"/>
          </a:xfrm>
        </p:spPr>
        <p:txBody>
          <a:bodyPr/>
          <a:lstStyle/>
          <a:p>
            <a:r>
              <a:rPr lang="en-US" b="1" dirty="0" smtClean="0"/>
              <a:t>Crystal routine</a:t>
            </a:r>
            <a:endParaRPr lang="en-US" b="1"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4</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520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Crystal routine itself</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5</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6008" y="1760880"/>
            <a:ext cx="8516470" cy="646331"/>
          </a:xfrm>
          <a:prstGeom prst="rect">
            <a:avLst/>
          </a:prstGeom>
          <a:noFill/>
        </p:spPr>
        <p:txBody>
          <a:bodyPr wrap="square" rtlCol="0">
            <a:spAutoFit/>
          </a:bodyPr>
          <a:lstStyle/>
          <a:p>
            <a:r>
              <a:rPr lang="en-GB" u="sng" dirty="0" smtClean="0"/>
              <a:t>Benchmark carried out </a:t>
            </a:r>
            <a:r>
              <a:rPr lang="en-GB" u="sng" dirty="0" err="1" smtClean="0"/>
              <a:t>w.r.t</a:t>
            </a:r>
            <a:r>
              <a:rPr lang="en-GB" u="sng" dirty="0" smtClean="0"/>
              <a:t>. experimental data at 400 </a:t>
            </a:r>
            <a:r>
              <a:rPr lang="en-GB" u="sng" dirty="0" err="1" smtClean="0"/>
              <a:t>GeV</a:t>
            </a:r>
            <a:r>
              <a:rPr lang="en-GB" u="sng" dirty="0" smtClean="0"/>
              <a:t>, and analytical crystal routine for scaling to higher energy (made by A. </a:t>
            </a:r>
            <a:r>
              <a:rPr lang="en-GB" u="sng" dirty="0" err="1" smtClean="0"/>
              <a:t>Taratin</a:t>
            </a:r>
            <a:r>
              <a:rPr lang="en-GB" u="sng" dirty="0" smtClean="0"/>
              <a:t> and demonstrated to be predictive)</a:t>
            </a:r>
            <a:endParaRPr lang="en-GB" u="sng" dirty="0"/>
          </a:p>
        </p:txBody>
      </p:sp>
      <p:sp>
        <p:nvSpPr>
          <p:cNvPr id="14" name="TextBox 13"/>
          <p:cNvSpPr txBox="1"/>
          <p:nvPr/>
        </p:nvSpPr>
        <p:spPr>
          <a:xfrm>
            <a:off x="111773" y="1219808"/>
            <a:ext cx="8987406" cy="369332"/>
          </a:xfrm>
          <a:prstGeom prst="rect">
            <a:avLst/>
          </a:prstGeom>
          <a:noFill/>
        </p:spPr>
        <p:txBody>
          <a:bodyPr wrap="none" rtlCol="0">
            <a:spAutoFit/>
          </a:bodyPr>
          <a:lstStyle/>
          <a:p>
            <a:pPr algn="ctr"/>
            <a:r>
              <a:rPr lang="en-GB" i="1" dirty="0" smtClean="0"/>
              <a:t>Crystal routine: pure Monte Carlo emulator of interactions between protons and bent crystals</a:t>
            </a:r>
            <a:endParaRPr lang="en-GB" i="1" dirty="0"/>
          </a:p>
        </p:txBody>
      </p:sp>
      <p:sp>
        <p:nvSpPr>
          <p:cNvPr id="15" name="TextBox 14"/>
          <p:cNvSpPr txBox="1"/>
          <p:nvPr/>
        </p:nvSpPr>
        <p:spPr>
          <a:xfrm>
            <a:off x="243298" y="2537654"/>
            <a:ext cx="2191037" cy="369332"/>
          </a:xfrm>
          <a:prstGeom prst="rect">
            <a:avLst/>
          </a:prstGeom>
          <a:noFill/>
        </p:spPr>
        <p:txBody>
          <a:bodyPr wrap="none" rtlCol="0">
            <a:spAutoFit/>
          </a:bodyPr>
          <a:lstStyle/>
          <a:p>
            <a:r>
              <a:rPr lang="en-GB" dirty="0" smtClean="0">
                <a:solidFill>
                  <a:srgbClr val="008000"/>
                </a:solidFill>
              </a:rPr>
              <a:t>What has been done:</a:t>
            </a:r>
            <a:endParaRPr lang="en-GB" dirty="0">
              <a:solidFill>
                <a:srgbClr val="008000"/>
              </a:solidFill>
            </a:endParaRPr>
          </a:p>
        </p:txBody>
      </p:sp>
      <p:sp>
        <p:nvSpPr>
          <p:cNvPr id="16" name="TextBox 15"/>
          <p:cNvSpPr txBox="1"/>
          <p:nvPr/>
        </p:nvSpPr>
        <p:spPr>
          <a:xfrm>
            <a:off x="424126" y="3037597"/>
            <a:ext cx="8460933" cy="646331"/>
          </a:xfrm>
          <a:prstGeom prst="rect">
            <a:avLst/>
          </a:prstGeom>
          <a:noFill/>
        </p:spPr>
        <p:txBody>
          <a:bodyPr wrap="none" rtlCol="0">
            <a:spAutoFit/>
          </a:bodyPr>
          <a:lstStyle/>
          <a:p>
            <a:pPr marL="285750" indent="-285750">
              <a:buFont typeface="Wingdings" charset="2"/>
              <a:buChar char="ü"/>
            </a:pPr>
            <a:r>
              <a:rPr lang="en-GB" dirty="0" smtClean="0"/>
              <a:t>Improved scattering routine for amorphous interaction </a:t>
            </a:r>
            <a:br>
              <a:rPr lang="en-GB" dirty="0" smtClean="0"/>
            </a:br>
            <a:r>
              <a:rPr lang="en-GB" dirty="0" smtClean="0"/>
              <a:t>(based on the one used in </a:t>
            </a:r>
            <a:r>
              <a:rPr lang="en-GB" dirty="0" err="1" smtClean="0"/>
              <a:t>SixTrack</a:t>
            </a:r>
            <a:r>
              <a:rPr lang="en-GB" dirty="0" smtClean="0"/>
              <a:t> to treat interaction with standard collimator jaws)</a:t>
            </a:r>
            <a:endParaRPr lang="en-GB" dirty="0"/>
          </a:p>
        </p:txBody>
      </p:sp>
      <p:sp>
        <p:nvSpPr>
          <p:cNvPr id="18" name="TextBox 17"/>
          <p:cNvSpPr txBox="1"/>
          <p:nvPr/>
        </p:nvSpPr>
        <p:spPr>
          <a:xfrm>
            <a:off x="424126" y="3683928"/>
            <a:ext cx="5750292" cy="369332"/>
          </a:xfrm>
          <a:prstGeom prst="rect">
            <a:avLst/>
          </a:prstGeom>
          <a:noFill/>
        </p:spPr>
        <p:txBody>
          <a:bodyPr wrap="none" rtlCol="0">
            <a:spAutoFit/>
          </a:bodyPr>
          <a:lstStyle/>
          <a:p>
            <a:pPr marL="285750" indent="-285750">
              <a:buFont typeface="Wingdings" charset="2"/>
              <a:buChar char="ü"/>
            </a:pPr>
            <a:r>
              <a:rPr lang="en-GB" dirty="0" smtClean="0"/>
              <a:t>Improved calculation of ionization energy loss in crystals</a:t>
            </a:r>
            <a:endParaRPr lang="en-GB" dirty="0"/>
          </a:p>
        </p:txBody>
      </p:sp>
      <p:sp>
        <p:nvSpPr>
          <p:cNvPr id="19" name="TextBox 18"/>
          <p:cNvSpPr txBox="1"/>
          <p:nvPr/>
        </p:nvSpPr>
        <p:spPr>
          <a:xfrm>
            <a:off x="424126" y="4053260"/>
            <a:ext cx="6288901" cy="369332"/>
          </a:xfrm>
          <a:prstGeom prst="rect">
            <a:avLst/>
          </a:prstGeom>
          <a:noFill/>
        </p:spPr>
        <p:txBody>
          <a:bodyPr wrap="none" rtlCol="0">
            <a:spAutoFit/>
          </a:bodyPr>
          <a:lstStyle/>
          <a:p>
            <a:pPr marL="285750" indent="-285750">
              <a:buFont typeface="Wingdings" charset="2"/>
              <a:buChar char="ü"/>
            </a:pPr>
            <a:r>
              <a:rPr lang="en-GB" dirty="0" smtClean="0"/>
              <a:t>Implementation of nuclear interactions for </a:t>
            </a:r>
            <a:r>
              <a:rPr lang="en-GB" dirty="0" err="1" smtClean="0"/>
              <a:t>channeled</a:t>
            </a:r>
            <a:r>
              <a:rPr lang="en-GB" dirty="0" smtClean="0"/>
              <a:t> protons</a:t>
            </a:r>
            <a:endParaRPr lang="en-GB" dirty="0"/>
          </a:p>
        </p:txBody>
      </p:sp>
      <p:sp>
        <p:nvSpPr>
          <p:cNvPr id="20" name="TextBox 19"/>
          <p:cNvSpPr txBox="1"/>
          <p:nvPr/>
        </p:nvSpPr>
        <p:spPr>
          <a:xfrm>
            <a:off x="457200" y="4420242"/>
            <a:ext cx="7571303" cy="369332"/>
          </a:xfrm>
          <a:prstGeom prst="rect">
            <a:avLst/>
          </a:prstGeom>
          <a:noFill/>
        </p:spPr>
        <p:txBody>
          <a:bodyPr wrap="none" rtlCol="0">
            <a:spAutoFit/>
          </a:bodyPr>
          <a:lstStyle/>
          <a:p>
            <a:pPr marL="285750" indent="-285750">
              <a:buFont typeface="Wingdings" charset="2"/>
              <a:buChar char="ü"/>
            </a:pPr>
            <a:r>
              <a:rPr lang="en-GB" dirty="0" smtClean="0"/>
              <a:t>Fine tuning of free parameters used to reproduce the Nuclear </a:t>
            </a:r>
            <a:r>
              <a:rPr lang="en-GB" dirty="0" err="1" smtClean="0"/>
              <a:t>Dechanneling</a:t>
            </a:r>
            <a:endParaRPr lang="en-GB" dirty="0"/>
          </a:p>
        </p:txBody>
      </p:sp>
      <p:sp>
        <p:nvSpPr>
          <p:cNvPr id="22" name="TextBox 21"/>
          <p:cNvSpPr txBox="1"/>
          <p:nvPr/>
        </p:nvSpPr>
        <p:spPr>
          <a:xfrm>
            <a:off x="557658" y="4865456"/>
            <a:ext cx="8028685" cy="369332"/>
          </a:xfrm>
          <a:prstGeom prst="rect">
            <a:avLst/>
          </a:prstGeom>
          <a:noFill/>
        </p:spPr>
        <p:txBody>
          <a:bodyPr wrap="none" rtlCol="0">
            <a:spAutoFit/>
          </a:bodyPr>
          <a:lstStyle/>
          <a:p>
            <a:pPr algn="ctr"/>
            <a:r>
              <a:rPr lang="en-GB" b="1" dirty="0" smtClean="0">
                <a:solidFill>
                  <a:srgbClr val="0000FF"/>
                </a:solidFill>
              </a:rPr>
              <a:t>Everything performed </a:t>
            </a:r>
            <a:r>
              <a:rPr lang="en-GB" b="1" dirty="0" err="1" smtClean="0">
                <a:solidFill>
                  <a:srgbClr val="0000FF"/>
                </a:solidFill>
              </a:rPr>
              <a:t>w.r.t</a:t>
            </a:r>
            <a:r>
              <a:rPr lang="en-GB" b="1" dirty="0" smtClean="0">
                <a:solidFill>
                  <a:srgbClr val="0000FF"/>
                </a:solidFill>
              </a:rPr>
              <a:t>. experimental data already published by the UA9 Coll. </a:t>
            </a:r>
            <a:endParaRPr lang="en-GB" b="1" dirty="0">
              <a:solidFill>
                <a:srgbClr val="0000FF"/>
              </a:solidFill>
            </a:endParaRPr>
          </a:p>
        </p:txBody>
      </p:sp>
      <p:sp>
        <p:nvSpPr>
          <p:cNvPr id="23" name="TextBox 22"/>
          <p:cNvSpPr txBox="1"/>
          <p:nvPr/>
        </p:nvSpPr>
        <p:spPr>
          <a:xfrm>
            <a:off x="212719" y="5299925"/>
            <a:ext cx="2949358" cy="369332"/>
          </a:xfrm>
          <a:prstGeom prst="rect">
            <a:avLst/>
          </a:prstGeom>
          <a:noFill/>
        </p:spPr>
        <p:txBody>
          <a:bodyPr wrap="none" rtlCol="0">
            <a:spAutoFit/>
          </a:bodyPr>
          <a:lstStyle/>
          <a:p>
            <a:r>
              <a:rPr lang="en-GB" dirty="0" smtClean="0">
                <a:solidFill>
                  <a:srgbClr val="FF0000"/>
                </a:solidFill>
              </a:rPr>
              <a:t>Plans for the next short term:</a:t>
            </a:r>
            <a:endParaRPr lang="en-GB" dirty="0">
              <a:solidFill>
                <a:srgbClr val="FF0000"/>
              </a:solidFill>
            </a:endParaRPr>
          </a:p>
        </p:txBody>
      </p:sp>
      <p:sp>
        <p:nvSpPr>
          <p:cNvPr id="24" name="TextBox 23"/>
          <p:cNvSpPr txBox="1"/>
          <p:nvPr/>
        </p:nvSpPr>
        <p:spPr>
          <a:xfrm>
            <a:off x="519947" y="5729021"/>
            <a:ext cx="8699818" cy="369332"/>
          </a:xfrm>
          <a:prstGeom prst="rect">
            <a:avLst/>
          </a:prstGeom>
          <a:noFill/>
        </p:spPr>
        <p:txBody>
          <a:bodyPr wrap="none" rtlCol="0">
            <a:spAutoFit/>
          </a:bodyPr>
          <a:lstStyle/>
          <a:p>
            <a:pPr marL="285750" indent="-285750">
              <a:buFont typeface="Arial"/>
              <a:buChar char="•"/>
            </a:pPr>
            <a:r>
              <a:rPr lang="en-GB" dirty="0" smtClean="0"/>
              <a:t>Systematic comparisons </a:t>
            </a:r>
            <a:r>
              <a:rPr lang="en-GB" dirty="0" err="1" smtClean="0"/>
              <a:t>w.r.t</a:t>
            </a:r>
            <a:r>
              <a:rPr lang="en-GB" dirty="0" smtClean="0"/>
              <a:t>. new data analysis performed by R. Rossi has been started </a:t>
            </a:r>
            <a:endParaRPr lang="en-GB" dirty="0"/>
          </a:p>
        </p:txBody>
      </p:sp>
      <p:sp>
        <p:nvSpPr>
          <p:cNvPr id="25" name="TextBox 24"/>
          <p:cNvSpPr txBox="1"/>
          <p:nvPr/>
        </p:nvSpPr>
        <p:spPr>
          <a:xfrm>
            <a:off x="547878" y="6083412"/>
            <a:ext cx="7417415" cy="369332"/>
          </a:xfrm>
          <a:prstGeom prst="rect">
            <a:avLst/>
          </a:prstGeom>
          <a:noFill/>
        </p:spPr>
        <p:txBody>
          <a:bodyPr wrap="none" rtlCol="0">
            <a:spAutoFit/>
          </a:bodyPr>
          <a:lstStyle/>
          <a:p>
            <a:pPr marL="285750" indent="-285750">
              <a:buFont typeface="Arial"/>
              <a:buChar char="•"/>
            </a:pPr>
            <a:r>
              <a:rPr lang="en-GB" dirty="0" smtClean="0"/>
              <a:t>Introduction of improved parameterizations arising from this new analysis</a:t>
            </a:r>
            <a:endParaRPr lang="en-GB" dirty="0"/>
          </a:p>
        </p:txBody>
      </p:sp>
    </p:spTree>
    <p:extLst>
      <p:ext uri="{BB962C8B-B14F-4D97-AF65-F5344CB8AC3E}">
        <p14:creationId xmlns:p14="http://schemas.microsoft.com/office/powerpoint/2010/main" val="28829454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Benchmark done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6</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CH_eff_IPAC14-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55" y="1655510"/>
            <a:ext cx="3391918" cy="1944221"/>
          </a:xfrm>
          <a:prstGeom prst="rect">
            <a:avLst/>
          </a:prstGeom>
        </p:spPr>
      </p:pic>
      <p:pic>
        <p:nvPicPr>
          <p:cNvPr id="11" name="Picture 10"/>
          <p:cNvPicPr>
            <a:picLocks noChangeAspect="1"/>
          </p:cNvPicPr>
          <p:nvPr/>
        </p:nvPicPr>
        <p:blipFill>
          <a:blip r:embed="rId5"/>
          <a:stretch>
            <a:fillRect/>
          </a:stretch>
        </p:blipFill>
        <p:spPr>
          <a:xfrm>
            <a:off x="6852556" y="4168126"/>
            <a:ext cx="2120900" cy="2032000"/>
          </a:xfrm>
          <a:prstGeom prst="rect">
            <a:avLst/>
          </a:prstGeom>
        </p:spPr>
      </p:pic>
      <p:pic>
        <p:nvPicPr>
          <p:cNvPr id="12" name="Picture 11"/>
          <p:cNvPicPr>
            <a:picLocks noChangeAspect="1"/>
          </p:cNvPicPr>
          <p:nvPr/>
        </p:nvPicPr>
        <p:blipFill>
          <a:blip r:embed="rId6"/>
          <a:stretch>
            <a:fillRect/>
          </a:stretch>
        </p:blipFill>
        <p:spPr>
          <a:xfrm>
            <a:off x="5936546" y="1551295"/>
            <a:ext cx="2755900" cy="2108200"/>
          </a:xfrm>
          <a:prstGeom prst="rect">
            <a:avLst/>
          </a:prstGeom>
        </p:spPr>
      </p:pic>
      <p:pic>
        <p:nvPicPr>
          <p:cNvPr id="17" name="Picture 16" descr="Nucl_int_IPAC14-eps-converted-to.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83" y="4033655"/>
            <a:ext cx="3046018" cy="1986887"/>
          </a:xfrm>
          <a:prstGeom prst="rect">
            <a:avLst/>
          </a:prstGeom>
        </p:spPr>
      </p:pic>
      <p:sp>
        <p:nvSpPr>
          <p:cNvPr id="21" name="TextBox 20"/>
          <p:cNvSpPr txBox="1"/>
          <p:nvPr/>
        </p:nvSpPr>
        <p:spPr>
          <a:xfrm>
            <a:off x="1419413" y="949511"/>
            <a:ext cx="2586340" cy="430887"/>
          </a:xfrm>
          <a:prstGeom prst="rect">
            <a:avLst/>
          </a:prstGeom>
          <a:noFill/>
        </p:spPr>
        <p:txBody>
          <a:bodyPr wrap="none" rtlCol="0">
            <a:spAutoFit/>
          </a:bodyPr>
          <a:lstStyle/>
          <a:p>
            <a:r>
              <a:rPr lang="en-GB" sz="2200" b="1" u="sng" dirty="0" err="1" smtClean="0">
                <a:solidFill>
                  <a:srgbClr val="FF0000"/>
                </a:solidFill>
              </a:rPr>
              <a:t>SixTrack</a:t>
            </a:r>
            <a:r>
              <a:rPr lang="en-GB" sz="2200" b="1" u="sng" dirty="0" smtClean="0">
                <a:solidFill>
                  <a:srgbClr val="FF0000"/>
                </a:solidFill>
              </a:rPr>
              <a:t> Simulations</a:t>
            </a:r>
            <a:endParaRPr lang="en-GB" sz="2200" b="1" u="sng" dirty="0">
              <a:solidFill>
                <a:srgbClr val="FF0000"/>
              </a:solidFill>
            </a:endParaRPr>
          </a:p>
        </p:txBody>
      </p:sp>
      <p:sp>
        <p:nvSpPr>
          <p:cNvPr id="26" name="TextBox 25"/>
          <p:cNvSpPr txBox="1"/>
          <p:nvPr/>
        </p:nvSpPr>
        <p:spPr>
          <a:xfrm>
            <a:off x="6299739" y="949511"/>
            <a:ext cx="2111350" cy="430887"/>
          </a:xfrm>
          <a:prstGeom prst="rect">
            <a:avLst/>
          </a:prstGeom>
          <a:noFill/>
        </p:spPr>
        <p:txBody>
          <a:bodyPr wrap="none" rtlCol="0">
            <a:spAutoFit/>
          </a:bodyPr>
          <a:lstStyle/>
          <a:p>
            <a:r>
              <a:rPr lang="en-GB" sz="2200" b="1" u="sng" dirty="0" smtClean="0">
                <a:solidFill>
                  <a:srgbClr val="008000"/>
                </a:solidFill>
              </a:rPr>
              <a:t>From the papers</a:t>
            </a:r>
            <a:endParaRPr lang="en-GB" sz="2200" b="1" u="sng" dirty="0">
              <a:solidFill>
                <a:srgbClr val="008000"/>
              </a:solidFill>
            </a:endParaRPr>
          </a:p>
        </p:txBody>
      </p:sp>
      <p:sp>
        <p:nvSpPr>
          <p:cNvPr id="27" name="TextBox 26"/>
          <p:cNvSpPr txBox="1"/>
          <p:nvPr/>
        </p:nvSpPr>
        <p:spPr>
          <a:xfrm>
            <a:off x="16211" y="3664325"/>
            <a:ext cx="2535945" cy="369332"/>
          </a:xfrm>
          <a:prstGeom prst="rect">
            <a:avLst/>
          </a:prstGeom>
          <a:noFill/>
        </p:spPr>
        <p:txBody>
          <a:bodyPr wrap="none" rtlCol="0">
            <a:spAutoFit/>
          </a:bodyPr>
          <a:lstStyle/>
          <a:p>
            <a:r>
              <a:rPr lang="en-GB" i="1" dirty="0" smtClean="0"/>
              <a:t>Nuclear interaction rate:</a:t>
            </a:r>
            <a:endParaRPr lang="en-GB" i="1" dirty="0"/>
          </a:p>
        </p:txBody>
      </p:sp>
      <p:sp>
        <p:nvSpPr>
          <p:cNvPr id="28" name="Rectangle 27"/>
          <p:cNvSpPr/>
          <p:nvPr/>
        </p:nvSpPr>
        <p:spPr>
          <a:xfrm>
            <a:off x="1270009" y="1912472"/>
            <a:ext cx="1331740" cy="478118"/>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7098657" y="1825813"/>
            <a:ext cx="700097" cy="478118"/>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1" name="Elbow Connector 30"/>
          <p:cNvCxnSpPr>
            <a:stCxn id="28" idx="2"/>
            <a:endCxn id="29" idx="2"/>
          </p:cNvCxnSpPr>
          <p:nvPr/>
        </p:nvCxnSpPr>
        <p:spPr>
          <a:xfrm rot="5400000" flipH="1" flipV="1">
            <a:off x="4648962" y="-409153"/>
            <a:ext cx="86659" cy="5512827"/>
          </a:xfrm>
          <a:prstGeom prst="bentConnector3">
            <a:avLst>
              <a:gd name="adj1" fmla="val -263793"/>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514318" y="2680976"/>
            <a:ext cx="2320267" cy="830997"/>
          </a:xfrm>
          <a:prstGeom prst="rect">
            <a:avLst/>
          </a:prstGeom>
          <a:noFill/>
        </p:spPr>
        <p:txBody>
          <a:bodyPr wrap="none" rtlCol="0">
            <a:spAutoFit/>
          </a:bodyPr>
          <a:lstStyle/>
          <a:p>
            <a:pPr algn="ctr"/>
            <a:r>
              <a:rPr lang="en-GB" sz="1600" dirty="0" smtClean="0">
                <a:solidFill>
                  <a:srgbClr val="FF6600"/>
                </a:solidFill>
              </a:rPr>
              <a:t>Agreement within 2% </a:t>
            </a:r>
          </a:p>
          <a:p>
            <a:pPr algn="ctr"/>
            <a:r>
              <a:rPr lang="en-GB" sz="1600" dirty="0" err="1" smtClean="0">
                <a:solidFill>
                  <a:srgbClr val="FF6600"/>
                </a:solidFill>
              </a:rPr>
              <a:t>w.r.t</a:t>
            </a:r>
            <a:r>
              <a:rPr lang="en-GB" sz="1600" dirty="0" smtClean="0">
                <a:solidFill>
                  <a:srgbClr val="FF6600"/>
                </a:solidFill>
              </a:rPr>
              <a:t>. </a:t>
            </a:r>
            <a:r>
              <a:rPr lang="en-GB" sz="1600" dirty="0" err="1" smtClean="0">
                <a:solidFill>
                  <a:srgbClr val="FF6600"/>
                </a:solidFill>
              </a:rPr>
              <a:t>Taratin’s</a:t>
            </a:r>
            <a:r>
              <a:rPr lang="en-GB" sz="1600" dirty="0" smtClean="0">
                <a:solidFill>
                  <a:srgbClr val="FF6600"/>
                </a:solidFill>
              </a:rPr>
              <a:t> </a:t>
            </a:r>
            <a:r>
              <a:rPr lang="en-GB" sz="1600" dirty="0" err="1" smtClean="0">
                <a:solidFill>
                  <a:srgbClr val="FF6600"/>
                </a:solidFill>
              </a:rPr>
              <a:t>sim</a:t>
            </a:r>
            <a:r>
              <a:rPr lang="en-GB" sz="1600" dirty="0" smtClean="0">
                <a:solidFill>
                  <a:srgbClr val="FF6600"/>
                </a:solidFill>
              </a:rPr>
              <a:t> (dots).</a:t>
            </a:r>
          </a:p>
          <a:p>
            <a:pPr algn="ctr"/>
            <a:r>
              <a:rPr lang="en-GB" sz="1600" dirty="0" smtClean="0">
                <a:solidFill>
                  <a:srgbClr val="FF6600"/>
                </a:solidFill>
              </a:rPr>
              <a:t>And %5 </a:t>
            </a:r>
            <a:r>
              <a:rPr lang="en-GB" sz="1600" dirty="0" err="1" smtClean="0">
                <a:solidFill>
                  <a:srgbClr val="FF6600"/>
                </a:solidFill>
              </a:rPr>
              <a:t>w.r.t</a:t>
            </a:r>
            <a:r>
              <a:rPr lang="en-GB" sz="1600" dirty="0" smtClean="0">
                <a:solidFill>
                  <a:srgbClr val="FF6600"/>
                </a:solidFill>
              </a:rPr>
              <a:t> data (blue).</a:t>
            </a:r>
            <a:endParaRPr lang="en-GB" sz="1600" dirty="0" smtClean="0">
              <a:solidFill>
                <a:srgbClr val="FF6600"/>
              </a:solidFill>
            </a:endParaRPr>
          </a:p>
        </p:txBody>
      </p:sp>
      <p:sp>
        <p:nvSpPr>
          <p:cNvPr id="33" name="TextBox 32"/>
          <p:cNvSpPr txBox="1"/>
          <p:nvPr/>
        </p:nvSpPr>
        <p:spPr>
          <a:xfrm>
            <a:off x="3085959" y="4048598"/>
            <a:ext cx="3659976" cy="830997"/>
          </a:xfrm>
          <a:prstGeom prst="rect">
            <a:avLst/>
          </a:prstGeom>
          <a:noFill/>
          <a:ln>
            <a:solidFill>
              <a:srgbClr val="0000FF"/>
            </a:solidFill>
          </a:ln>
        </p:spPr>
        <p:txBody>
          <a:bodyPr wrap="none" rtlCol="0">
            <a:spAutoFit/>
          </a:bodyPr>
          <a:lstStyle/>
          <a:p>
            <a:r>
              <a:rPr lang="en-GB" sz="1600" dirty="0" smtClean="0"/>
              <a:t>Difference due to inelastic cross section:</a:t>
            </a:r>
          </a:p>
          <a:p>
            <a:pPr marL="285750" indent="-285750">
              <a:buFont typeface="Arial"/>
              <a:buChar char="•"/>
            </a:pPr>
            <a:r>
              <a:rPr lang="en-GB" sz="1600" dirty="0" smtClean="0"/>
              <a:t>In </a:t>
            </a:r>
            <a:r>
              <a:rPr lang="en-GB" sz="1600" dirty="0" err="1" smtClean="0"/>
              <a:t>SixTrack</a:t>
            </a:r>
            <a:r>
              <a:rPr lang="en-GB" sz="1600" dirty="0" smtClean="0"/>
              <a:t> taken from PDG</a:t>
            </a:r>
          </a:p>
          <a:p>
            <a:pPr marL="285750" indent="-285750">
              <a:buFont typeface="Arial"/>
              <a:buChar char="•"/>
            </a:pPr>
            <a:r>
              <a:rPr lang="en-GB" sz="1600" dirty="0" smtClean="0"/>
              <a:t>Better agreement in </a:t>
            </a:r>
            <a:r>
              <a:rPr lang="en-GB" sz="1600" dirty="0" err="1" smtClean="0"/>
              <a:t>Glauber’s</a:t>
            </a:r>
            <a:r>
              <a:rPr lang="en-GB" sz="1600" dirty="0" smtClean="0"/>
              <a:t> approx.</a:t>
            </a:r>
            <a:endParaRPr lang="en-GB" sz="1600" dirty="0"/>
          </a:p>
        </p:txBody>
      </p:sp>
      <p:cxnSp>
        <p:nvCxnSpPr>
          <p:cNvPr id="35" name="Straight Arrow Connector 34"/>
          <p:cNvCxnSpPr>
            <a:stCxn id="33" idx="3"/>
          </p:cNvCxnSpPr>
          <p:nvPr/>
        </p:nvCxnSpPr>
        <p:spPr>
          <a:xfrm>
            <a:off x="6745935" y="4464097"/>
            <a:ext cx="1098181" cy="4616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3" idx="1"/>
          </p:cNvCxnSpPr>
          <p:nvPr/>
        </p:nvCxnSpPr>
        <p:spPr>
          <a:xfrm flipH="1">
            <a:off x="2584823" y="4464097"/>
            <a:ext cx="501136" cy="1527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922443" y="5159664"/>
            <a:ext cx="3935012" cy="830997"/>
          </a:xfrm>
          <a:prstGeom prst="rect">
            <a:avLst/>
          </a:prstGeom>
          <a:noFill/>
          <a:ln>
            <a:solidFill>
              <a:srgbClr val="FF0000"/>
            </a:solidFill>
          </a:ln>
        </p:spPr>
        <p:txBody>
          <a:bodyPr wrap="square" rtlCol="0">
            <a:spAutoFit/>
          </a:bodyPr>
          <a:lstStyle/>
          <a:p>
            <a:r>
              <a:rPr lang="en-GB" sz="1600" dirty="0" smtClean="0"/>
              <a:t>Much better agreement </a:t>
            </a:r>
            <a:r>
              <a:rPr lang="en-GB" sz="1600" dirty="0" err="1" smtClean="0"/>
              <a:t>w.r.t</a:t>
            </a:r>
            <a:r>
              <a:rPr lang="en-GB" sz="1600" dirty="0" smtClean="0"/>
              <a:t>. </a:t>
            </a:r>
            <a:r>
              <a:rPr lang="en-GB" sz="1600" dirty="0" err="1" smtClean="0"/>
              <a:t>Tartin’s</a:t>
            </a:r>
            <a:r>
              <a:rPr lang="en-GB" sz="1600" dirty="0" smtClean="0"/>
              <a:t> code.</a:t>
            </a:r>
          </a:p>
          <a:p>
            <a:r>
              <a:rPr lang="en-GB" sz="1600" dirty="0" smtClean="0"/>
              <a:t>Discrepancy </a:t>
            </a:r>
            <a:r>
              <a:rPr lang="en-GB" sz="1600" dirty="0" err="1" smtClean="0"/>
              <a:t>w.r.t</a:t>
            </a:r>
            <a:r>
              <a:rPr lang="en-GB" sz="1600" dirty="0" smtClean="0"/>
              <a:t>. exp. </a:t>
            </a:r>
            <a:r>
              <a:rPr lang="en-GB" sz="1600" dirty="0"/>
              <a:t>d</a:t>
            </a:r>
            <a:r>
              <a:rPr lang="en-GB" sz="1600" dirty="0" smtClean="0"/>
              <a:t>ata (3) due to </a:t>
            </a:r>
          </a:p>
          <a:p>
            <a:r>
              <a:rPr lang="en-GB" sz="1600" dirty="0" smtClean="0"/>
              <a:t>resolution of goniometer and telescope</a:t>
            </a:r>
            <a:endParaRPr lang="en-GB" sz="1600" dirty="0"/>
          </a:p>
        </p:txBody>
      </p:sp>
      <p:cxnSp>
        <p:nvCxnSpPr>
          <p:cNvPr id="42" name="Straight Arrow Connector 41"/>
          <p:cNvCxnSpPr>
            <a:stCxn id="40" idx="1"/>
          </p:cNvCxnSpPr>
          <p:nvPr/>
        </p:nvCxnSpPr>
        <p:spPr>
          <a:xfrm flipH="1" flipV="1">
            <a:off x="2601749" y="5348943"/>
            <a:ext cx="320694" cy="2262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0" idx="3"/>
          </p:cNvCxnSpPr>
          <p:nvPr/>
        </p:nvCxnSpPr>
        <p:spPr>
          <a:xfrm>
            <a:off x="6857455" y="5575163"/>
            <a:ext cx="5912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344714" y="6126861"/>
            <a:ext cx="6605256" cy="369332"/>
          </a:xfrm>
          <a:prstGeom prst="rect">
            <a:avLst/>
          </a:prstGeom>
          <a:noFill/>
        </p:spPr>
        <p:txBody>
          <a:bodyPr wrap="none" rtlCol="0">
            <a:spAutoFit/>
          </a:bodyPr>
          <a:lstStyle/>
          <a:p>
            <a:r>
              <a:rPr lang="en-GB" b="1" i="1" u="sng" dirty="0" smtClean="0"/>
              <a:t>We are mainly interested to very low angles for collimation studies</a:t>
            </a:r>
            <a:endParaRPr lang="en-GB" b="1" i="1" u="sng" dirty="0"/>
          </a:p>
        </p:txBody>
      </p:sp>
      <p:sp>
        <p:nvSpPr>
          <p:cNvPr id="3" name="TextBox 2"/>
          <p:cNvSpPr txBox="1"/>
          <p:nvPr/>
        </p:nvSpPr>
        <p:spPr>
          <a:xfrm>
            <a:off x="16211" y="1376196"/>
            <a:ext cx="3332588" cy="369332"/>
          </a:xfrm>
          <a:prstGeom prst="rect">
            <a:avLst/>
          </a:prstGeom>
          <a:noFill/>
        </p:spPr>
        <p:txBody>
          <a:bodyPr wrap="none" rtlCol="0">
            <a:spAutoFit/>
          </a:bodyPr>
          <a:lstStyle/>
          <a:p>
            <a:r>
              <a:rPr lang="en-GB" i="1" dirty="0" smtClean="0"/>
              <a:t>Single pass </a:t>
            </a:r>
            <a:r>
              <a:rPr lang="en-GB" i="1" dirty="0" err="1" smtClean="0"/>
              <a:t>channeling</a:t>
            </a:r>
            <a:r>
              <a:rPr lang="en-GB" i="1" dirty="0" smtClean="0"/>
              <a:t> efficiency:</a:t>
            </a:r>
            <a:endParaRPr lang="en-GB" i="1" dirty="0"/>
          </a:p>
        </p:txBody>
      </p:sp>
    </p:spTree>
    <p:extLst>
      <p:ext uri="{BB962C8B-B14F-4D97-AF65-F5344CB8AC3E}">
        <p14:creationId xmlns:p14="http://schemas.microsoft.com/office/powerpoint/2010/main" val="519210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Benchmark done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7</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50475" y="1188567"/>
            <a:ext cx="2586340" cy="430887"/>
          </a:xfrm>
          <a:prstGeom prst="rect">
            <a:avLst/>
          </a:prstGeom>
          <a:noFill/>
        </p:spPr>
        <p:txBody>
          <a:bodyPr wrap="none" rtlCol="0">
            <a:spAutoFit/>
          </a:bodyPr>
          <a:lstStyle/>
          <a:p>
            <a:r>
              <a:rPr lang="en-GB" sz="2200" b="1" u="sng" dirty="0" err="1" smtClean="0">
                <a:solidFill>
                  <a:srgbClr val="FF0000"/>
                </a:solidFill>
              </a:rPr>
              <a:t>SixTrack</a:t>
            </a:r>
            <a:r>
              <a:rPr lang="en-GB" sz="2200" b="1" u="sng" dirty="0" smtClean="0">
                <a:solidFill>
                  <a:srgbClr val="FF0000"/>
                </a:solidFill>
              </a:rPr>
              <a:t> Simulations</a:t>
            </a:r>
            <a:endParaRPr lang="en-GB" sz="2200" b="1" u="sng" dirty="0">
              <a:solidFill>
                <a:srgbClr val="FF0000"/>
              </a:solidFill>
            </a:endParaRPr>
          </a:p>
        </p:txBody>
      </p:sp>
      <p:sp>
        <p:nvSpPr>
          <p:cNvPr id="26" name="TextBox 25"/>
          <p:cNvSpPr txBox="1"/>
          <p:nvPr/>
        </p:nvSpPr>
        <p:spPr>
          <a:xfrm>
            <a:off x="6030797" y="1188567"/>
            <a:ext cx="2111350" cy="430887"/>
          </a:xfrm>
          <a:prstGeom prst="rect">
            <a:avLst/>
          </a:prstGeom>
          <a:noFill/>
        </p:spPr>
        <p:txBody>
          <a:bodyPr wrap="none" rtlCol="0">
            <a:spAutoFit/>
          </a:bodyPr>
          <a:lstStyle/>
          <a:p>
            <a:r>
              <a:rPr lang="en-GB" sz="2200" b="1" u="sng" dirty="0" smtClean="0">
                <a:solidFill>
                  <a:srgbClr val="008000"/>
                </a:solidFill>
              </a:rPr>
              <a:t>From the papers</a:t>
            </a:r>
            <a:endParaRPr lang="en-GB" sz="2200" b="1" u="sng" dirty="0">
              <a:solidFill>
                <a:srgbClr val="008000"/>
              </a:solidFill>
            </a:endParaRPr>
          </a:p>
        </p:txBody>
      </p:sp>
      <p:sp>
        <p:nvSpPr>
          <p:cNvPr id="3" name="TextBox 2"/>
          <p:cNvSpPr txBox="1"/>
          <p:nvPr/>
        </p:nvSpPr>
        <p:spPr>
          <a:xfrm>
            <a:off x="16211" y="1749721"/>
            <a:ext cx="3004937" cy="369332"/>
          </a:xfrm>
          <a:prstGeom prst="rect">
            <a:avLst/>
          </a:prstGeom>
          <a:noFill/>
        </p:spPr>
        <p:txBody>
          <a:bodyPr wrap="none" rtlCol="0">
            <a:spAutoFit/>
          </a:bodyPr>
          <a:lstStyle/>
          <a:p>
            <a:r>
              <a:rPr lang="en-GB" i="1" dirty="0" smtClean="0"/>
              <a:t>Nuclear </a:t>
            </a:r>
            <a:r>
              <a:rPr lang="en-GB" i="1" dirty="0" err="1" smtClean="0"/>
              <a:t>Dechanneling</a:t>
            </a:r>
            <a:r>
              <a:rPr lang="en-GB" i="1" dirty="0" smtClean="0"/>
              <a:t> length:</a:t>
            </a:r>
            <a:endParaRPr lang="en-GB" i="1" dirty="0"/>
          </a:p>
        </p:txBody>
      </p:sp>
      <p:pic>
        <p:nvPicPr>
          <p:cNvPr id="13" name="Picture 12" descr="DC_BeforeAfter_tuning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44" y="2106703"/>
            <a:ext cx="3435201" cy="1969030"/>
          </a:xfrm>
          <a:prstGeom prst="rect">
            <a:avLst/>
          </a:prstGeom>
        </p:spPr>
      </p:pic>
      <p:pic>
        <p:nvPicPr>
          <p:cNvPr id="14" name="Picture 13"/>
          <p:cNvPicPr>
            <a:picLocks noChangeAspect="1"/>
          </p:cNvPicPr>
          <p:nvPr/>
        </p:nvPicPr>
        <p:blipFill>
          <a:blip r:embed="rId5"/>
          <a:stretch>
            <a:fillRect/>
          </a:stretch>
        </p:blipFill>
        <p:spPr>
          <a:xfrm>
            <a:off x="5269690" y="2119053"/>
            <a:ext cx="3417110" cy="2023868"/>
          </a:xfrm>
          <a:prstGeom prst="rect">
            <a:avLst/>
          </a:prstGeom>
        </p:spPr>
      </p:pic>
      <p:sp>
        <p:nvSpPr>
          <p:cNvPr id="15" name="TextBox 14"/>
          <p:cNvSpPr txBox="1"/>
          <p:nvPr/>
        </p:nvSpPr>
        <p:spPr>
          <a:xfrm>
            <a:off x="6021284" y="4213412"/>
            <a:ext cx="2413228" cy="369332"/>
          </a:xfrm>
          <a:prstGeom prst="rect">
            <a:avLst/>
          </a:prstGeom>
          <a:noFill/>
        </p:spPr>
        <p:txBody>
          <a:bodyPr wrap="none" rtlCol="0">
            <a:spAutoFit/>
          </a:bodyPr>
          <a:lstStyle/>
          <a:p>
            <a:r>
              <a:rPr lang="en-GB" dirty="0" smtClean="0"/>
              <a:t>Measured </a:t>
            </a:r>
            <a:r>
              <a:rPr lang="en-GB" dirty="0" err="1" smtClean="0"/>
              <a:t>L</a:t>
            </a:r>
            <a:r>
              <a:rPr lang="en-GB" baseline="-25000" dirty="0" err="1" smtClean="0"/>
              <a:t>d</a:t>
            </a:r>
            <a:r>
              <a:rPr lang="en-GB" dirty="0" smtClean="0"/>
              <a:t> = ~ 1.5mm</a:t>
            </a:r>
            <a:endParaRPr lang="en-GB" dirty="0"/>
          </a:p>
        </p:txBody>
      </p:sp>
      <p:sp>
        <p:nvSpPr>
          <p:cNvPr id="16" name="TextBox 15"/>
          <p:cNvSpPr txBox="1"/>
          <p:nvPr/>
        </p:nvSpPr>
        <p:spPr>
          <a:xfrm>
            <a:off x="188262" y="4179337"/>
            <a:ext cx="4139136" cy="646331"/>
          </a:xfrm>
          <a:prstGeom prst="rect">
            <a:avLst/>
          </a:prstGeom>
          <a:noFill/>
        </p:spPr>
        <p:txBody>
          <a:bodyPr wrap="none" rtlCol="0">
            <a:spAutoFit/>
          </a:bodyPr>
          <a:lstStyle/>
          <a:p>
            <a:r>
              <a:rPr lang="en-GB" dirty="0" smtClean="0"/>
              <a:t>Simulated </a:t>
            </a:r>
            <a:r>
              <a:rPr lang="en-GB" dirty="0" err="1" smtClean="0"/>
              <a:t>Ld</a:t>
            </a:r>
            <a:r>
              <a:rPr lang="en-GB" dirty="0"/>
              <a:t> </a:t>
            </a:r>
            <a:r>
              <a:rPr lang="en-GB" dirty="0" smtClean="0"/>
              <a:t>=	~ 0.9mm before fine tuning</a:t>
            </a:r>
          </a:p>
          <a:p>
            <a:r>
              <a:rPr lang="en-GB" dirty="0"/>
              <a:t>	</a:t>
            </a:r>
            <a:r>
              <a:rPr lang="en-GB" dirty="0" smtClean="0"/>
              <a:t>		~1.35mm after</a:t>
            </a:r>
            <a:endParaRPr lang="en-GB" dirty="0"/>
          </a:p>
        </p:txBody>
      </p:sp>
      <p:sp>
        <p:nvSpPr>
          <p:cNvPr id="18" name="TextBox 17"/>
          <p:cNvSpPr txBox="1"/>
          <p:nvPr/>
        </p:nvSpPr>
        <p:spPr>
          <a:xfrm>
            <a:off x="2017455" y="5328621"/>
            <a:ext cx="5109091" cy="369332"/>
          </a:xfrm>
          <a:prstGeom prst="rect">
            <a:avLst/>
          </a:prstGeom>
          <a:noFill/>
        </p:spPr>
        <p:txBody>
          <a:bodyPr wrap="none" rtlCol="0">
            <a:spAutoFit/>
          </a:bodyPr>
          <a:lstStyle/>
          <a:p>
            <a:pPr algn="ctr"/>
            <a:r>
              <a:rPr lang="en-GB" i="1" dirty="0" smtClean="0"/>
              <a:t>Agreement </a:t>
            </a:r>
            <a:r>
              <a:rPr lang="en-GB" i="1" dirty="0" err="1" smtClean="0"/>
              <a:t>w.r.t</a:t>
            </a:r>
            <a:r>
              <a:rPr lang="en-GB" i="1" dirty="0" smtClean="0"/>
              <a:t>. data increased from ~60% to ~90%</a:t>
            </a:r>
            <a:endParaRPr lang="en-GB" i="1" dirty="0"/>
          </a:p>
        </p:txBody>
      </p:sp>
    </p:spTree>
    <p:extLst>
      <p:ext uri="{BB962C8B-B14F-4D97-AF65-F5344CB8AC3E}">
        <p14:creationId xmlns:p14="http://schemas.microsoft.com/office/powerpoint/2010/main" val="2072483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Ongoing Benchmark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8</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1435" y="1348903"/>
            <a:ext cx="7917777" cy="369332"/>
          </a:xfrm>
          <a:prstGeom prst="rect">
            <a:avLst/>
          </a:prstGeom>
          <a:noFill/>
          <a:ln>
            <a:noFill/>
          </a:ln>
        </p:spPr>
        <p:txBody>
          <a:bodyPr wrap="none" rtlCol="0">
            <a:spAutoFit/>
          </a:bodyPr>
          <a:lstStyle/>
          <a:p>
            <a:r>
              <a:rPr lang="en-GB" i="1" dirty="0" smtClean="0">
                <a:solidFill>
                  <a:srgbClr val="008000"/>
                </a:solidFill>
              </a:rPr>
              <a:t>Comparisons </a:t>
            </a:r>
            <a:r>
              <a:rPr lang="en-GB" i="1" dirty="0" err="1" smtClean="0">
                <a:solidFill>
                  <a:srgbClr val="008000"/>
                </a:solidFill>
              </a:rPr>
              <a:t>w.r.t</a:t>
            </a:r>
            <a:r>
              <a:rPr lang="en-GB" i="1" dirty="0" smtClean="0">
                <a:solidFill>
                  <a:srgbClr val="008000"/>
                </a:solidFill>
              </a:rPr>
              <a:t>. data not yet published and still under analysis has been started</a:t>
            </a:r>
            <a:endParaRPr lang="en-GB" i="1" dirty="0">
              <a:solidFill>
                <a:srgbClr val="008000"/>
              </a:solidFill>
            </a:endParaRPr>
          </a:p>
        </p:txBody>
      </p:sp>
      <p:sp>
        <p:nvSpPr>
          <p:cNvPr id="11" name="TextBox 10"/>
          <p:cNvSpPr txBox="1"/>
          <p:nvPr/>
        </p:nvSpPr>
        <p:spPr>
          <a:xfrm>
            <a:off x="209178" y="2121650"/>
            <a:ext cx="3774854" cy="369332"/>
          </a:xfrm>
          <a:prstGeom prst="rect">
            <a:avLst/>
          </a:prstGeom>
          <a:noFill/>
        </p:spPr>
        <p:txBody>
          <a:bodyPr wrap="none" rtlCol="0">
            <a:spAutoFit/>
          </a:bodyPr>
          <a:lstStyle/>
          <a:p>
            <a:r>
              <a:rPr lang="en-GB" dirty="0" smtClean="0"/>
              <a:t>Preliminary benchmarking performed: </a:t>
            </a:r>
            <a:endParaRPr lang="en-GB" dirty="0"/>
          </a:p>
        </p:txBody>
      </p:sp>
      <p:sp>
        <p:nvSpPr>
          <p:cNvPr id="12" name="TextBox 11"/>
          <p:cNvSpPr txBox="1"/>
          <p:nvPr/>
        </p:nvSpPr>
        <p:spPr>
          <a:xfrm>
            <a:off x="487080" y="2510119"/>
            <a:ext cx="8045792" cy="646331"/>
          </a:xfrm>
          <a:prstGeom prst="rect">
            <a:avLst/>
          </a:prstGeom>
          <a:noFill/>
        </p:spPr>
        <p:txBody>
          <a:bodyPr wrap="none" rtlCol="0">
            <a:spAutoFit/>
          </a:bodyPr>
          <a:lstStyle/>
          <a:p>
            <a:pPr marL="285750" indent="-285750">
              <a:buFont typeface="Wingdings" charset="2"/>
              <a:buChar char="ü"/>
            </a:pPr>
            <a:r>
              <a:rPr lang="en-GB" dirty="0" smtClean="0"/>
              <a:t>Experimental conditions </a:t>
            </a:r>
            <a:r>
              <a:rPr lang="en-GB" dirty="0" smtClean="0"/>
              <a:t>reproduced</a:t>
            </a:r>
            <a:r>
              <a:rPr lang="en-GB" dirty="0"/>
              <a:t> </a:t>
            </a:r>
            <a:r>
              <a:rPr lang="en-GB" dirty="0" smtClean="0"/>
              <a:t>and</a:t>
            </a:r>
            <a:r>
              <a:rPr lang="en-GB" dirty="0" smtClean="0"/>
              <a:t> simulated. </a:t>
            </a:r>
            <a:r>
              <a:rPr lang="en-GB" dirty="0" smtClean="0"/>
              <a:t>Then</a:t>
            </a:r>
            <a:r>
              <a:rPr lang="en-GB" dirty="0" smtClean="0"/>
              <a:t> </a:t>
            </a:r>
            <a:r>
              <a:rPr lang="en-GB" dirty="0" smtClean="0"/>
              <a:t>results were compared </a:t>
            </a:r>
            <a:br>
              <a:rPr lang="en-GB" dirty="0" smtClean="0"/>
            </a:br>
            <a:r>
              <a:rPr lang="en-GB" dirty="0" smtClean="0"/>
              <a:t>for any crystal tested in H8 </a:t>
            </a:r>
            <a:endParaRPr lang="en-GB" dirty="0"/>
          </a:p>
        </p:txBody>
      </p:sp>
      <p:sp>
        <p:nvSpPr>
          <p:cNvPr id="17" name="TextBox 16"/>
          <p:cNvSpPr txBox="1"/>
          <p:nvPr/>
        </p:nvSpPr>
        <p:spPr>
          <a:xfrm>
            <a:off x="209178" y="3749734"/>
            <a:ext cx="2422320" cy="369332"/>
          </a:xfrm>
          <a:prstGeom prst="rect">
            <a:avLst/>
          </a:prstGeom>
          <a:noFill/>
        </p:spPr>
        <p:txBody>
          <a:bodyPr wrap="none" rtlCol="0">
            <a:spAutoFit/>
          </a:bodyPr>
          <a:lstStyle/>
          <a:p>
            <a:r>
              <a:rPr lang="en-GB" dirty="0" smtClean="0">
                <a:solidFill>
                  <a:srgbClr val="0000FF"/>
                </a:solidFill>
              </a:rPr>
              <a:t>Key features compared: </a:t>
            </a:r>
          </a:p>
        </p:txBody>
      </p:sp>
      <p:sp>
        <p:nvSpPr>
          <p:cNvPr id="19" name="TextBox 18"/>
          <p:cNvSpPr txBox="1"/>
          <p:nvPr/>
        </p:nvSpPr>
        <p:spPr>
          <a:xfrm>
            <a:off x="4989927" y="4212237"/>
            <a:ext cx="3597447" cy="369332"/>
          </a:xfrm>
          <a:prstGeom prst="rect">
            <a:avLst/>
          </a:prstGeom>
          <a:noFill/>
        </p:spPr>
        <p:txBody>
          <a:bodyPr wrap="none" rtlCol="0">
            <a:spAutoFit/>
          </a:bodyPr>
          <a:lstStyle/>
          <a:p>
            <a:r>
              <a:rPr lang="en-GB" dirty="0" smtClean="0"/>
              <a:t>Found an agreement within the 5%</a:t>
            </a:r>
            <a:endParaRPr lang="en-GB" dirty="0"/>
          </a:p>
        </p:txBody>
      </p:sp>
      <p:sp>
        <p:nvSpPr>
          <p:cNvPr id="20" name="TextBox 19"/>
          <p:cNvSpPr txBox="1"/>
          <p:nvPr/>
        </p:nvSpPr>
        <p:spPr>
          <a:xfrm>
            <a:off x="2590800" y="5343569"/>
            <a:ext cx="4365298" cy="369332"/>
          </a:xfrm>
          <a:prstGeom prst="rect">
            <a:avLst/>
          </a:prstGeom>
          <a:noFill/>
        </p:spPr>
        <p:txBody>
          <a:bodyPr wrap="none" rtlCol="0">
            <a:spAutoFit/>
          </a:bodyPr>
          <a:lstStyle/>
          <a:p>
            <a:r>
              <a:rPr lang="en-GB" dirty="0" smtClean="0"/>
              <a:t>Examples are reported in the next two slides</a:t>
            </a:r>
            <a:endParaRPr lang="en-GB" dirty="0"/>
          </a:p>
        </p:txBody>
      </p:sp>
      <p:sp>
        <p:nvSpPr>
          <p:cNvPr id="22" name="TextBox 21"/>
          <p:cNvSpPr txBox="1"/>
          <p:nvPr/>
        </p:nvSpPr>
        <p:spPr>
          <a:xfrm>
            <a:off x="502021" y="4213411"/>
            <a:ext cx="3506088" cy="369332"/>
          </a:xfrm>
          <a:prstGeom prst="rect">
            <a:avLst/>
          </a:prstGeom>
          <a:noFill/>
        </p:spPr>
        <p:txBody>
          <a:bodyPr wrap="none" rtlCol="0">
            <a:spAutoFit/>
          </a:bodyPr>
          <a:lstStyle/>
          <a:p>
            <a:pPr marL="285750" indent="-285750">
              <a:buFont typeface="Wingdings" charset="2"/>
              <a:buChar char="Ø"/>
            </a:pPr>
            <a:r>
              <a:rPr lang="en-GB" dirty="0" smtClean="0"/>
              <a:t>Single pass </a:t>
            </a:r>
            <a:r>
              <a:rPr lang="en-GB" dirty="0" err="1" smtClean="0"/>
              <a:t>channeling</a:t>
            </a:r>
            <a:r>
              <a:rPr lang="en-GB" dirty="0" smtClean="0"/>
              <a:t> efficiency</a:t>
            </a:r>
          </a:p>
        </p:txBody>
      </p:sp>
      <p:sp>
        <p:nvSpPr>
          <p:cNvPr id="23" name="TextBox 22"/>
          <p:cNvSpPr txBox="1"/>
          <p:nvPr/>
        </p:nvSpPr>
        <p:spPr>
          <a:xfrm>
            <a:off x="487080" y="4790746"/>
            <a:ext cx="7430239" cy="369332"/>
          </a:xfrm>
          <a:prstGeom prst="rect">
            <a:avLst/>
          </a:prstGeom>
          <a:noFill/>
        </p:spPr>
        <p:txBody>
          <a:bodyPr wrap="none" rtlCol="0">
            <a:spAutoFit/>
          </a:bodyPr>
          <a:lstStyle/>
          <a:p>
            <a:pPr marL="285750" indent="-285750">
              <a:buFont typeface="Wingdings" charset="2"/>
              <a:buChar char="Ø"/>
            </a:pPr>
            <a:r>
              <a:rPr lang="en-GB" dirty="0" smtClean="0"/>
              <a:t>Angular distributions of kicks given by the crystal to the impinging protons</a:t>
            </a:r>
          </a:p>
        </p:txBody>
      </p:sp>
      <p:sp>
        <p:nvSpPr>
          <p:cNvPr id="24" name="Right Arrow 23"/>
          <p:cNvSpPr/>
          <p:nvPr/>
        </p:nvSpPr>
        <p:spPr>
          <a:xfrm>
            <a:off x="3984032" y="4332941"/>
            <a:ext cx="1005895" cy="1888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Bent-Up Arrow 24"/>
          <p:cNvSpPr/>
          <p:nvPr/>
        </p:nvSpPr>
        <p:spPr>
          <a:xfrm rot="5400000">
            <a:off x="2040540" y="5164739"/>
            <a:ext cx="554921" cy="54559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0902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75"/>
            <a:ext cx="8229600" cy="1143000"/>
          </a:xfrm>
        </p:spPr>
        <p:txBody>
          <a:bodyPr/>
          <a:lstStyle/>
          <a:p>
            <a:r>
              <a:rPr lang="en-US" dirty="0" smtClean="0"/>
              <a:t>Ongoing Benchmark </a:t>
            </a:r>
            <a:endParaRPr lang="en-US" dirty="0"/>
          </a:p>
        </p:txBody>
      </p:sp>
      <p:sp>
        <p:nvSpPr>
          <p:cNvPr id="4" name="Date Placeholder 3"/>
          <p:cNvSpPr>
            <a:spLocks noGrp="1"/>
          </p:cNvSpPr>
          <p:nvPr>
            <p:ph type="dt" sz="half" idx="10"/>
          </p:nvPr>
        </p:nvSpPr>
        <p:spPr/>
        <p:txBody>
          <a:bodyPr/>
          <a:lstStyle/>
          <a:p>
            <a:r>
              <a:rPr lang="en-US" smtClean="0"/>
              <a:t>16/5/14</a:t>
            </a:r>
            <a:endParaRPr lang="en-US"/>
          </a:p>
        </p:txBody>
      </p:sp>
      <p:sp>
        <p:nvSpPr>
          <p:cNvPr id="5" name="Footer Placeholder 4"/>
          <p:cNvSpPr>
            <a:spLocks noGrp="1"/>
          </p:cNvSpPr>
          <p:nvPr>
            <p:ph type="ftr" sz="quarter" idx="11"/>
          </p:nvPr>
        </p:nvSpPr>
        <p:spPr/>
        <p:txBody>
          <a:bodyPr/>
          <a:lstStyle/>
          <a:p>
            <a:r>
              <a:rPr lang="en-US" smtClean="0"/>
              <a:t>Daniele Mirarchi, ColUSM #38</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9</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 y="-12958"/>
            <a:ext cx="958946" cy="95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 descr="lcoll_logo3_smal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790" y="0"/>
            <a:ext cx="930153" cy="98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658717" y="945988"/>
            <a:ext cx="588326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3881" y="1105650"/>
            <a:ext cx="8710137" cy="369332"/>
          </a:xfrm>
          <a:prstGeom prst="rect">
            <a:avLst/>
          </a:prstGeom>
          <a:noFill/>
        </p:spPr>
        <p:txBody>
          <a:bodyPr wrap="none" rtlCol="0">
            <a:spAutoFit/>
          </a:bodyPr>
          <a:lstStyle/>
          <a:p>
            <a:r>
              <a:rPr lang="en-GB" dirty="0" smtClean="0"/>
              <a:t>Kicks distribution in hi-stat </a:t>
            </a:r>
            <a:r>
              <a:rPr lang="en-GB" dirty="0" err="1" smtClean="0"/>
              <a:t>channeling</a:t>
            </a:r>
            <a:r>
              <a:rPr lang="en-GB" dirty="0" smtClean="0"/>
              <a:t> run related to the crystal STF45 (look Roberto’s slide)</a:t>
            </a:r>
            <a:endParaRPr lang="en-GB" dirty="0"/>
          </a:p>
        </p:txBody>
      </p:sp>
      <p:pic>
        <p:nvPicPr>
          <p:cNvPr id="21" name="Picture 20" descr="STF45_H8_exp.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5" y="1643529"/>
            <a:ext cx="3953434" cy="2263526"/>
          </a:xfrm>
          <a:prstGeom prst="rect">
            <a:avLst/>
          </a:prstGeom>
        </p:spPr>
      </p:pic>
      <p:pic>
        <p:nvPicPr>
          <p:cNvPr id="26" name="Picture 25" descr="STF45_H8_sim.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172" y="1697462"/>
            <a:ext cx="3627342" cy="2076824"/>
          </a:xfrm>
          <a:prstGeom prst="rect">
            <a:avLst/>
          </a:prstGeom>
        </p:spPr>
      </p:pic>
      <p:pic>
        <p:nvPicPr>
          <p:cNvPr id="27" name="Picture 26" descr="STF45_CHDC.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688" y="4273068"/>
            <a:ext cx="4514793" cy="2584931"/>
          </a:xfrm>
          <a:prstGeom prst="rect">
            <a:avLst/>
          </a:prstGeom>
        </p:spPr>
      </p:pic>
      <p:sp>
        <p:nvSpPr>
          <p:cNvPr id="13" name="TextBox 12"/>
          <p:cNvSpPr txBox="1"/>
          <p:nvPr/>
        </p:nvSpPr>
        <p:spPr>
          <a:xfrm>
            <a:off x="1857996" y="1445100"/>
            <a:ext cx="1266204" cy="430887"/>
          </a:xfrm>
          <a:prstGeom prst="rect">
            <a:avLst/>
          </a:prstGeom>
          <a:noFill/>
        </p:spPr>
        <p:txBody>
          <a:bodyPr wrap="none" rtlCol="0">
            <a:spAutoFit/>
          </a:bodyPr>
          <a:lstStyle/>
          <a:p>
            <a:r>
              <a:rPr lang="en-GB" sz="2200" dirty="0" smtClean="0">
                <a:solidFill>
                  <a:srgbClr val="008000"/>
                </a:solidFill>
              </a:rPr>
              <a:t>Exp. Data</a:t>
            </a:r>
            <a:endParaRPr lang="en-GB" sz="2200" dirty="0">
              <a:solidFill>
                <a:srgbClr val="008000"/>
              </a:solidFill>
            </a:endParaRPr>
          </a:p>
        </p:txBody>
      </p:sp>
      <p:sp>
        <p:nvSpPr>
          <p:cNvPr id="28" name="TextBox 27"/>
          <p:cNvSpPr txBox="1"/>
          <p:nvPr/>
        </p:nvSpPr>
        <p:spPr>
          <a:xfrm>
            <a:off x="6363443" y="1474982"/>
            <a:ext cx="1406718" cy="430887"/>
          </a:xfrm>
          <a:prstGeom prst="rect">
            <a:avLst/>
          </a:prstGeom>
          <a:noFill/>
        </p:spPr>
        <p:txBody>
          <a:bodyPr wrap="none" rtlCol="0">
            <a:spAutoFit/>
          </a:bodyPr>
          <a:lstStyle/>
          <a:p>
            <a:r>
              <a:rPr lang="en-GB" sz="2200" dirty="0" smtClean="0">
                <a:solidFill>
                  <a:srgbClr val="FF0000"/>
                </a:solidFill>
              </a:rPr>
              <a:t>Simulation</a:t>
            </a:r>
            <a:endParaRPr lang="en-GB" sz="2200" dirty="0">
              <a:solidFill>
                <a:srgbClr val="FF0000"/>
              </a:solidFill>
            </a:endParaRPr>
          </a:p>
        </p:txBody>
      </p:sp>
      <p:cxnSp>
        <p:nvCxnSpPr>
          <p:cNvPr id="29" name="Straight Connector 28"/>
          <p:cNvCxnSpPr/>
          <p:nvPr/>
        </p:nvCxnSpPr>
        <p:spPr>
          <a:xfrm>
            <a:off x="2136588" y="3921995"/>
            <a:ext cx="687294"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823882" y="3774286"/>
            <a:ext cx="0" cy="13276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124645" y="3777276"/>
            <a:ext cx="0" cy="13276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39654" y="3902509"/>
            <a:ext cx="9532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7392888" y="3754800"/>
            <a:ext cx="0" cy="1327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39654" y="3757790"/>
            <a:ext cx="0" cy="1327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21" idx="2"/>
          </p:cNvCxnSpPr>
          <p:nvPr/>
        </p:nvCxnSpPr>
        <p:spPr>
          <a:xfrm rot="16200000" flipH="1">
            <a:off x="2377857" y="3990010"/>
            <a:ext cx="829298" cy="663388"/>
          </a:xfrm>
          <a:prstGeom prst="bentConnector3">
            <a:avLst>
              <a:gd name="adj1" fmla="val 100447"/>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5400000">
            <a:off x="5422087" y="4307481"/>
            <a:ext cx="1924552" cy="1084726"/>
          </a:xfrm>
          <a:prstGeom prst="bentConnector3">
            <a:avLst>
              <a:gd name="adj1" fmla="val 10046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460812" y="4058520"/>
            <a:ext cx="4749367" cy="369332"/>
          </a:xfrm>
          <a:prstGeom prst="rect">
            <a:avLst/>
          </a:prstGeom>
          <a:noFill/>
        </p:spPr>
        <p:txBody>
          <a:bodyPr wrap="none" rtlCol="0">
            <a:spAutoFit/>
          </a:bodyPr>
          <a:lstStyle/>
          <a:p>
            <a:r>
              <a:rPr lang="en-GB" i="1" u="sng" dirty="0" smtClean="0"/>
              <a:t>Kicks distr. superimposed in key angular range:</a:t>
            </a:r>
            <a:endParaRPr lang="en-GB" i="1" u="sng" dirty="0"/>
          </a:p>
        </p:txBody>
      </p:sp>
    </p:spTree>
    <p:extLst>
      <p:ext uri="{BB962C8B-B14F-4D97-AF65-F5344CB8AC3E}">
        <p14:creationId xmlns:p14="http://schemas.microsoft.com/office/powerpoint/2010/main" val="5594185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1438</TotalTime>
  <Words>2453</Words>
  <Application>Microsoft Macintosh PowerPoint</Application>
  <PresentationFormat>On-screen Show (4:3)</PresentationFormat>
  <Paragraphs>377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Comparisons between simulations and data  for crystal-assisted collimation</vt:lpstr>
      <vt:lpstr>Introduction</vt:lpstr>
      <vt:lpstr>Benchmark strategy</vt:lpstr>
      <vt:lpstr>Crystal routine</vt:lpstr>
      <vt:lpstr>Crystal routine itself</vt:lpstr>
      <vt:lpstr>Benchmark done </vt:lpstr>
      <vt:lpstr>Benchmark done </vt:lpstr>
      <vt:lpstr>Ongoing Benchmark </vt:lpstr>
      <vt:lpstr>Ongoing Benchmark </vt:lpstr>
      <vt:lpstr>Ongoing Benchmark </vt:lpstr>
      <vt:lpstr>Multiturn simulations</vt:lpstr>
      <vt:lpstr>UA9 schematic layout in SPS </vt:lpstr>
      <vt:lpstr> </vt:lpstr>
      <vt:lpstr> </vt:lpstr>
      <vt:lpstr> </vt:lpstr>
      <vt:lpstr> </vt:lpstr>
      <vt:lpstr> </vt:lpstr>
      <vt:lpstr> </vt:lpstr>
      <vt:lpstr> </vt:lpstr>
      <vt:lpstr> </vt:lpstr>
      <vt:lpstr> </vt:lpstr>
      <vt:lpstr>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Follow up on post LS1 IR7 optics</dc:title>
  <dc:creator>Daniele Mirarchi</dc:creator>
  <cp:lastModifiedBy>Daniele Mirarchi</cp:lastModifiedBy>
  <cp:revision>57</cp:revision>
  <dcterms:created xsi:type="dcterms:W3CDTF">2014-05-15T09:00:00Z</dcterms:created>
  <dcterms:modified xsi:type="dcterms:W3CDTF">2014-05-16T13:43:56Z</dcterms:modified>
</cp:coreProperties>
</file>