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61" r:id="rId3"/>
    <p:sldId id="256" r:id="rId4"/>
    <p:sldId id="260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C2047-C42D-4FE1-85DC-B1031535122A}" type="datetimeFigureOut">
              <a:rPr lang="fr-CH" smtClean="0"/>
              <a:t>27.03.2014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CD136-ED12-4EAB-B86C-1140E1CA0C9D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88751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Method:</a:t>
            </a:r>
          </a:p>
          <a:p>
            <a:pPr>
              <a:buFont typeface="Arial" pitchFamily="34" charset="0"/>
              <a:buChar char="•"/>
            </a:pPr>
            <a:r>
              <a:rPr lang="en-US" noProof="0" dirty="0" smtClean="0"/>
              <a:t> </a:t>
            </a:r>
            <a:r>
              <a:rPr lang="en-US" b="1" noProof="0" dirty="0" smtClean="0"/>
              <a:t>individual interviews </a:t>
            </a:r>
            <a:r>
              <a:rPr lang="en-US" noProof="0" dirty="0" smtClean="0"/>
              <a:t>with group leaders based</a:t>
            </a:r>
            <a:r>
              <a:rPr lang="en-US" baseline="0" noProof="0" dirty="0" smtClean="0"/>
              <a:t> on the April schedule -&gt; to gather bottom-up data,</a:t>
            </a:r>
          </a:p>
          <a:p>
            <a:pPr>
              <a:buFont typeface="Arial" pitchFamily="34" charset="0"/>
              <a:buChar char="•"/>
            </a:pPr>
            <a:r>
              <a:rPr lang="en-US" baseline="0" noProof="0" dirty="0" smtClean="0"/>
              <a:t> </a:t>
            </a:r>
            <a:r>
              <a:rPr lang="en-US" b="1" baseline="0" noProof="0" dirty="0" smtClean="0"/>
              <a:t>EN retreat on 1st July </a:t>
            </a:r>
            <a:r>
              <a:rPr lang="en-US" baseline="0" noProof="0" dirty="0" smtClean="0"/>
              <a:t>-&gt; the aim was to bring the MTP in line with the last schedule &amp; saving requests from the Council in June</a:t>
            </a:r>
          </a:p>
          <a:p>
            <a:pPr>
              <a:buFont typeface="Arial" pitchFamily="34" charset="0"/>
              <a:buChar char="•"/>
            </a:pPr>
            <a:r>
              <a:rPr lang="en-US" baseline="0" noProof="0" dirty="0" smtClean="0"/>
              <a:t> </a:t>
            </a:r>
            <a:r>
              <a:rPr lang="en-US" b="1" baseline="0" noProof="0" dirty="0" smtClean="0"/>
              <a:t>ENMB on 26th July </a:t>
            </a:r>
            <a:r>
              <a:rPr lang="en-US" baseline="0" noProof="0" dirty="0" smtClean="0"/>
              <a:t>-&gt; validate with group leaders the top-down arbitration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5E0D6-D7DE-E042-9F2C-D87766267D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5B87-3F3D-4251-8038-F94EAC360FAA}" type="datetimeFigureOut">
              <a:rPr lang="fr-CH" smtClean="0"/>
              <a:t>27.03.2014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8593-3B58-4E5E-A094-3EA3B6CC4ECF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0092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5B87-3F3D-4251-8038-F94EAC360FAA}" type="datetimeFigureOut">
              <a:rPr lang="fr-CH" smtClean="0"/>
              <a:t>27.03.2014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8593-3B58-4E5E-A094-3EA3B6CC4ECF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576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5B87-3F3D-4251-8038-F94EAC360FAA}" type="datetimeFigureOut">
              <a:rPr lang="fr-CH" smtClean="0"/>
              <a:t>27.03.2014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8593-3B58-4E5E-A094-3EA3B6CC4ECF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10557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269342"/>
            <a:ext cx="6858000" cy="2607458"/>
          </a:xfrm>
        </p:spPr>
        <p:txBody>
          <a:bodyPr anchor="ctr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2269342"/>
            <a:ext cx="7315200" cy="2658893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4" y="2269342"/>
            <a:ext cx="238125" cy="2658893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4" y="1218811"/>
            <a:ext cx="5207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627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9" y="258763"/>
            <a:ext cx="4111967" cy="102552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ADDF-C6D9-C14C-883B-1CD09994D6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470739"/>
            <a:ext cx="8229600" cy="4746187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432206"/>
            <a:ext cx="2289048" cy="289903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200">
                <a:solidFill>
                  <a:srgbClr val="638CAE"/>
                </a:solidFill>
              </a:defRPr>
            </a:lvl1pPr>
          </a:lstStyle>
          <a:p>
            <a:fld id="{A0BB470A-41E8-4EE2-8DCC-9EC78AEE434F}" type="datetime1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93848" y="6432206"/>
            <a:ext cx="3810000" cy="289903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200">
                <a:solidFill>
                  <a:srgbClr val="638CAE"/>
                </a:solidFill>
              </a:defRPr>
            </a:lvl1pPr>
          </a:lstStyle>
          <a:p>
            <a:r>
              <a:rPr lang="fr-CH" dirty="0" smtClean="0"/>
              <a:t>&lt;</a:t>
            </a:r>
            <a:r>
              <a:rPr lang="fr-CH" dirty="0" err="1" smtClean="0"/>
              <a:t>author</a:t>
            </a:r>
            <a:r>
              <a:rPr lang="fr-CH" dirty="0" smtClean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89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E9F9-F9D6-434B-8254-EC42982E4803}" type="datetimeFigureOut">
              <a:rPr lang="fr-CH" smtClean="0"/>
              <a:pPr/>
              <a:t>27.03.2014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4713-BF9E-466B-99CD-C308D3E6E066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2577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5B87-3F3D-4251-8038-F94EAC360FAA}" type="datetimeFigureOut">
              <a:rPr lang="fr-CH" smtClean="0"/>
              <a:t>27.03.2014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8593-3B58-4E5E-A094-3EA3B6CC4ECF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8647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5B87-3F3D-4251-8038-F94EAC360FAA}" type="datetimeFigureOut">
              <a:rPr lang="fr-CH" smtClean="0"/>
              <a:t>27.03.2014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8593-3B58-4E5E-A094-3EA3B6CC4ECF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5893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5B87-3F3D-4251-8038-F94EAC360FAA}" type="datetimeFigureOut">
              <a:rPr lang="fr-CH" smtClean="0"/>
              <a:t>27.03.2014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8593-3B58-4E5E-A094-3EA3B6CC4ECF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9605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5B87-3F3D-4251-8038-F94EAC360FAA}" type="datetimeFigureOut">
              <a:rPr lang="fr-CH" smtClean="0"/>
              <a:t>27.03.2014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8593-3B58-4E5E-A094-3EA3B6CC4ECF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0474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5B87-3F3D-4251-8038-F94EAC360FAA}" type="datetimeFigureOut">
              <a:rPr lang="fr-CH" smtClean="0"/>
              <a:t>27.03.2014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8593-3B58-4E5E-A094-3EA3B6CC4ECF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088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5B87-3F3D-4251-8038-F94EAC360FAA}" type="datetimeFigureOut">
              <a:rPr lang="fr-CH" smtClean="0"/>
              <a:t>27.03.2014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8593-3B58-4E5E-A094-3EA3B6CC4ECF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539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5B87-3F3D-4251-8038-F94EAC360FAA}" type="datetimeFigureOut">
              <a:rPr lang="fr-CH" smtClean="0"/>
              <a:t>27.03.2014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8593-3B58-4E5E-A094-3EA3B6CC4ECF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1449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5B87-3F3D-4251-8038-F94EAC360FAA}" type="datetimeFigureOut">
              <a:rPr lang="fr-CH" smtClean="0"/>
              <a:t>27.03.2014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8593-3B58-4E5E-A094-3EA3B6CC4ECF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902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C5B87-3F3D-4251-8038-F94EAC360FAA}" type="datetimeFigureOut">
              <a:rPr lang="fr-CH" smtClean="0"/>
              <a:t>27.03.2014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F8593-3B58-4E5E-A094-3EA3B6CC4ECF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035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1999" y="265701"/>
            <a:ext cx="4111967" cy="1013627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n-US" noProof="0" smtClean="0"/>
              <a:t>Click to edit Master title style</a:t>
            </a:r>
            <a:endParaRPr kumimoji="0" lang="it-IT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479661"/>
            <a:ext cx="8229600" cy="47314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noProof="0" smtClean="0"/>
              <a:t>Click to edit Master text styles</a:t>
            </a:r>
          </a:p>
          <a:p>
            <a:pPr lvl="1" eaLnBrk="1" latinLnBrk="0" hangingPunct="1"/>
            <a:r>
              <a:rPr kumimoji="0" lang="en-US" noProof="0" smtClean="0"/>
              <a:t>Second level</a:t>
            </a:r>
          </a:p>
          <a:p>
            <a:pPr lvl="2" eaLnBrk="1" latinLnBrk="0" hangingPunct="1"/>
            <a:r>
              <a:rPr kumimoji="0" lang="en-US" noProof="0" smtClean="0"/>
              <a:t>Third level</a:t>
            </a:r>
          </a:p>
          <a:p>
            <a:pPr lvl="3" eaLnBrk="1" latinLnBrk="0" hangingPunct="1"/>
            <a:r>
              <a:rPr kumimoji="0" lang="en-US" noProof="0" smtClean="0"/>
              <a:t>Fourth level</a:t>
            </a:r>
          </a:p>
          <a:p>
            <a:pPr lvl="4" eaLnBrk="1" latinLnBrk="0" hangingPunct="1"/>
            <a:r>
              <a:rPr kumimoji="0" lang="en-US" noProof="0" smtClean="0"/>
              <a:t>Fifth level</a:t>
            </a:r>
            <a:endParaRPr kumimoji="0" lang="it-IT" noProof="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432206"/>
            <a:ext cx="2289048" cy="289903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200">
                <a:solidFill>
                  <a:srgbClr val="638CAE"/>
                </a:solidFill>
              </a:defRPr>
            </a:lvl1pPr>
          </a:lstStyle>
          <a:p>
            <a:pPr defTabSz="457200"/>
            <a:fld id="{D63D733D-0E34-4F25-BC7F-871409054313}" type="datetime1">
              <a:rPr lang="en-US" smtClean="0"/>
              <a:pPr defTabSz="457200"/>
              <a:t>3/27/2014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93848" y="6432206"/>
            <a:ext cx="3810000" cy="289903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200">
                <a:solidFill>
                  <a:srgbClr val="638CAE"/>
                </a:solidFill>
              </a:defRPr>
            </a:lvl1pPr>
          </a:lstStyle>
          <a:p>
            <a:pPr defTabSz="457200"/>
            <a:r>
              <a:rPr lang="fr-CH" dirty="0" smtClean="0"/>
              <a:t>&lt;</a:t>
            </a:r>
            <a:r>
              <a:rPr lang="fr-CH" dirty="0" err="1" smtClean="0"/>
              <a:t>author</a:t>
            </a:r>
            <a:r>
              <a:rPr lang="fr-CH" dirty="0" smtClean="0"/>
              <a:t>&gt;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432206"/>
            <a:ext cx="1981200" cy="289903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1200">
                <a:solidFill>
                  <a:srgbClr val="638CAE"/>
                </a:solidFill>
              </a:defRPr>
            </a:lvl1pPr>
          </a:lstStyle>
          <a:p>
            <a:pPr defTabSz="457200"/>
            <a:fld id="{9BBCADDF-C6D9-C14C-883B-1CD09994D60D}" type="slidenum">
              <a:rPr lang="en-US" smtClean="0"/>
              <a:pPr defTabSz="45720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574682" y="6345186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4367" y="864805"/>
            <a:ext cx="4117632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53650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368" y="265701"/>
            <a:ext cx="3553961" cy="52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75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/>
  <p:txStyles>
    <p:titleStyle>
      <a:lvl1pPr algn="r" rtl="0" eaLnBrk="1" latinLnBrk="0" hangingPunct="1">
        <a:spcBef>
          <a:spcPct val="0"/>
        </a:spcBef>
        <a:buNone/>
        <a:defRPr kumimoji="0"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35024" y="2600880"/>
            <a:ext cx="6742176" cy="193416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7112" y="2985347"/>
            <a:ext cx="6858000" cy="1165234"/>
          </a:xfrm>
        </p:spPr>
        <p:txBody>
          <a:bodyPr>
            <a:normAutofit/>
          </a:bodyPr>
          <a:lstStyle/>
          <a:p>
            <a:pPr algn="ctr"/>
            <a:r>
              <a:rPr lang="en-GB" sz="2200" dirty="0" smtClean="0"/>
              <a:t>MME studies for the Elena cooler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H" sz="1600" dirty="0" smtClean="0"/>
              <a:t>Diego </a:t>
            </a:r>
            <a:r>
              <a:rPr lang="fr-CH" sz="1600" dirty="0"/>
              <a:t>Perini </a:t>
            </a:r>
            <a:r>
              <a:rPr lang="fr-CH" sz="1600" dirty="0" smtClean="0"/>
              <a:t>27</a:t>
            </a:r>
            <a:r>
              <a:rPr lang="fr-CH" sz="1600" dirty="0" smtClean="0"/>
              <a:t>.03.2014</a:t>
            </a:r>
            <a:endParaRPr lang="fr-CH" sz="16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12648" y="6432206"/>
            <a:ext cx="1981200" cy="28990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D34713-BF9E-466B-99CD-C308D3E6E066}" type="slidenum">
              <a:rPr lang="fr-CH" smtClean="0">
                <a:solidFill>
                  <a:prstClr val="black"/>
                </a:solidFill>
              </a:rPr>
              <a:pPr/>
              <a:t>1</a:t>
            </a:fld>
            <a:endParaRPr lang="fr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1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57813" y="620688"/>
            <a:ext cx="7428374" cy="5505475"/>
            <a:chOff x="857813" y="620688"/>
            <a:chExt cx="7428374" cy="5505475"/>
          </a:xfrm>
        </p:grpSpPr>
        <p:pic>
          <p:nvPicPr>
            <p:cNvPr id="4" name="Content Placeholder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813" y="1600200"/>
              <a:ext cx="7428374" cy="4525963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267744" y="620688"/>
              <a:ext cx="3240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ELENA electron cooler</a:t>
              </a:r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932040" y="5301208"/>
              <a:ext cx="2592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200" dirty="0" smtClean="0"/>
                <a:t>A. </a:t>
              </a:r>
              <a:r>
                <a:rPr lang="fr-CH" sz="1200" dirty="0" err="1" smtClean="0"/>
                <a:t>Kolhemainen</a:t>
              </a:r>
              <a:r>
                <a:rPr lang="fr-CH" sz="1200" dirty="0" smtClean="0"/>
                <a:t>, M. </a:t>
              </a:r>
              <a:r>
                <a:rPr lang="fr-CH" sz="1200" dirty="0" err="1" smtClean="0"/>
                <a:t>timmins</a:t>
              </a:r>
              <a:endParaRPr lang="fr-CH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5445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052736"/>
            <a:ext cx="72728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First questions to start </a:t>
            </a:r>
          </a:p>
          <a:p>
            <a:pPr algn="ctr"/>
            <a:endParaRPr lang="fr-CH" dirty="0" smtClean="0"/>
          </a:p>
          <a:p>
            <a:endParaRPr lang="fr-CH" dirty="0"/>
          </a:p>
          <a:p>
            <a:r>
              <a:rPr lang="en-US" dirty="0" smtClean="0"/>
              <a:t>Field quality? Do we need a lot of correction coils =&gt; space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we need a cold vacuum chamber?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Instrumentation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Maintenance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Evolution of prototypes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45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331640" y="2132856"/>
            <a:ext cx="6408712" cy="2592288"/>
            <a:chOff x="1331640" y="2132856"/>
            <a:chExt cx="6408712" cy="2592288"/>
          </a:xfrm>
        </p:grpSpPr>
        <p:grpSp>
          <p:nvGrpSpPr>
            <p:cNvPr id="8" name="Group 7"/>
            <p:cNvGrpSpPr/>
            <p:nvPr/>
          </p:nvGrpSpPr>
          <p:grpSpPr>
            <a:xfrm>
              <a:off x="2249750" y="2132856"/>
              <a:ext cx="4697288" cy="792088"/>
              <a:chOff x="2267744" y="2204864"/>
              <a:chExt cx="4697288" cy="792088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627784" y="2420888"/>
                <a:ext cx="3960440" cy="360040"/>
              </a:xfrm>
              <a:prstGeom prst="rect">
                <a:avLst/>
              </a:prstGeom>
              <a:pattFill prst="lgGrid">
                <a:fgClr>
                  <a:schemeClr val="accent1"/>
                </a:fgClr>
                <a:bgClr>
                  <a:schemeClr val="accent1">
                    <a:lumMod val="40000"/>
                    <a:lumOff val="60000"/>
                  </a:schemeClr>
                </a:bgClr>
              </a:patt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555776" y="2348880"/>
                <a:ext cx="4104456" cy="504056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411760" y="2276872"/>
                <a:ext cx="4400872" cy="648072"/>
              </a:xfrm>
              <a:prstGeom prst="rect">
                <a:avLst/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267744" y="2204864"/>
                <a:ext cx="4697288" cy="7920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249750" y="3933056"/>
              <a:ext cx="4697288" cy="792088"/>
              <a:chOff x="2267744" y="2204864"/>
              <a:chExt cx="4697288" cy="792088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627784" y="2420888"/>
                <a:ext cx="3960440" cy="360040"/>
              </a:xfrm>
              <a:prstGeom prst="rect">
                <a:avLst/>
              </a:prstGeom>
              <a:pattFill prst="lgGrid">
                <a:fgClr>
                  <a:schemeClr val="accent1"/>
                </a:fgClr>
                <a:bgClr>
                  <a:schemeClr val="accent1">
                    <a:lumMod val="40000"/>
                    <a:lumOff val="60000"/>
                  </a:schemeClr>
                </a:bgClr>
              </a:patt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555776" y="2348880"/>
                <a:ext cx="4104456" cy="504056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411760" y="2276872"/>
                <a:ext cx="4400872" cy="648072"/>
              </a:xfrm>
              <a:prstGeom prst="rect">
                <a:avLst/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267744" y="2204864"/>
                <a:ext cx="4697288" cy="7920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2249750" y="2924944"/>
              <a:ext cx="4697288" cy="504056"/>
            </a:xfrm>
            <a:prstGeom prst="rect">
              <a:avLst/>
            </a:prstGeom>
            <a:gradFill flip="none" rotWithShape="1">
              <a:gsLst>
                <a:gs pos="0">
                  <a:srgbClr val="CBCBCB"/>
                </a:gs>
                <a:gs pos="1000">
                  <a:srgbClr val="5F5F5F"/>
                </a:gs>
                <a:gs pos="0">
                  <a:srgbClr val="5F5F5F"/>
                </a:gs>
                <a:gs pos="100000">
                  <a:srgbClr val="FFFFFF"/>
                </a:gs>
                <a:gs pos="100000">
                  <a:srgbClr val="B2B2B2"/>
                </a:gs>
                <a:gs pos="100000">
                  <a:srgbClr val="292929"/>
                </a:gs>
                <a:gs pos="100000">
                  <a:srgbClr val="777777"/>
                </a:gs>
                <a:gs pos="100000">
                  <a:srgbClr val="EAEAEA"/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5" name="Rectangle 14"/>
            <p:cNvSpPr/>
            <p:nvPr/>
          </p:nvSpPr>
          <p:spPr>
            <a:xfrm rot="10800000">
              <a:off x="2245558" y="3429002"/>
              <a:ext cx="4697288" cy="504056"/>
            </a:xfrm>
            <a:prstGeom prst="rect">
              <a:avLst/>
            </a:prstGeom>
            <a:gradFill flip="none" rotWithShape="1">
              <a:gsLst>
                <a:gs pos="0">
                  <a:srgbClr val="CBCBCB"/>
                </a:gs>
                <a:gs pos="0">
                  <a:srgbClr val="5F5F5F"/>
                </a:gs>
                <a:gs pos="1000">
                  <a:srgbClr val="5F5F5F"/>
                </a:gs>
                <a:gs pos="100000">
                  <a:srgbClr val="FFFFFF"/>
                </a:gs>
                <a:gs pos="100000">
                  <a:srgbClr val="B2B2B2"/>
                </a:gs>
                <a:gs pos="0">
                  <a:srgbClr val="292929"/>
                </a:gs>
                <a:gs pos="100000">
                  <a:srgbClr val="777777"/>
                </a:gs>
                <a:gs pos="100000">
                  <a:srgbClr val="EAEAEA"/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1331640" y="3429000"/>
              <a:ext cx="6408712" cy="0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245557" y="2924944"/>
              <a:ext cx="0" cy="1008115"/>
            </a:xfrm>
            <a:prstGeom prst="line">
              <a:avLst/>
            </a:prstGeom>
            <a:ln w="22225">
              <a:solidFill>
                <a:schemeClr val="tx1">
                  <a:alpha val="9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2846" y="2924941"/>
              <a:ext cx="0" cy="1008115"/>
            </a:xfrm>
            <a:prstGeom prst="line">
              <a:avLst/>
            </a:prstGeom>
            <a:ln w="22225">
              <a:solidFill>
                <a:schemeClr val="tx1">
                  <a:alpha val="9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 flipV="1">
            <a:off x="1691680" y="4797152"/>
            <a:ext cx="84610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4932040" y="4653136"/>
            <a:ext cx="57606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444208" y="4509120"/>
            <a:ext cx="49863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10544" y="5229200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 smtClean="0"/>
              <a:t>RT</a:t>
            </a:r>
            <a:endParaRPr lang="fr-CH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5220072" y="5873211"/>
            <a:ext cx="1422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 smtClean="0"/>
              <a:t>Th. </a:t>
            </a:r>
            <a:r>
              <a:rPr lang="fr-CH" sz="1600" dirty="0" err="1" smtClean="0"/>
              <a:t>screen</a:t>
            </a:r>
            <a:endParaRPr lang="fr-CH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6687944" y="5664936"/>
            <a:ext cx="6923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 smtClean="0"/>
              <a:t>4.2 K</a:t>
            </a:r>
            <a:endParaRPr lang="fr-CH" sz="16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907704" y="2924941"/>
            <a:ext cx="0" cy="10081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16200000">
            <a:off x="1306380" y="3259721"/>
            <a:ext cx="864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 smtClean="0"/>
              <a:t>~ Ø 160</a:t>
            </a:r>
            <a:endParaRPr lang="fr-CH" sz="1600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6778987" y="3275402"/>
            <a:ext cx="864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 smtClean="0"/>
              <a:t>~ Ø 340</a:t>
            </a:r>
            <a:endParaRPr lang="fr-CH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2153772" y="133719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Room temperature vacuum pipe and SC solenoid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31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cern.ch\dfs\Users\p\perinid\Documents\My Pictures\DSCN95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5016557" cy="376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cern.ch\dfs\Users\p\perinid\Documents\My Pictures\DSCN95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987" y="3501008"/>
            <a:ext cx="3877335" cy="290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05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_Dep_Presentation_Templat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130</Words>
  <Application>Microsoft Office PowerPoint</Application>
  <PresentationFormat>On-screen Show (4:3)</PresentationFormat>
  <Paragraphs>29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EN_Dep_Presentation_Template</vt:lpstr>
      <vt:lpstr>MME studies for the Elena cooler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 Perini</dc:creator>
  <cp:lastModifiedBy>Diego Perini</cp:lastModifiedBy>
  <cp:revision>8</cp:revision>
  <dcterms:created xsi:type="dcterms:W3CDTF">2014-03-26T13:47:34Z</dcterms:created>
  <dcterms:modified xsi:type="dcterms:W3CDTF">2014-03-27T14:56:10Z</dcterms:modified>
</cp:coreProperties>
</file>