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9" r:id="rId4"/>
  </p:sldMasterIdLst>
  <p:notesMasterIdLst>
    <p:notesMasterId r:id="rId18"/>
  </p:notesMasterIdLst>
  <p:handoutMasterIdLst>
    <p:handoutMasterId r:id="rId19"/>
  </p:handoutMasterIdLst>
  <p:sldIdLst>
    <p:sldId id="256" r:id="rId5"/>
    <p:sldId id="657" r:id="rId6"/>
    <p:sldId id="651" r:id="rId7"/>
    <p:sldId id="655" r:id="rId8"/>
    <p:sldId id="669" r:id="rId9"/>
    <p:sldId id="667" r:id="rId10"/>
    <p:sldId id="670" r:id="rId11"/>
    <p:sldId id="671" r:id="rId12"/>
    <p:sldId id="662" r:id="rId13"/>
    <p:sldId id="666" r:id="rId14"/>
    <p:sldId id="668" r:id="rId15"/>
    <p:sldId id="663" r:id="rId16"/>
    <p:sldId id="672" r:id="rId17"/>
  </p:sldIdLst>
  <p:sldSz cx="9906000" cy="6858000" type="A4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io Ramos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EA"/>
    <a:srgbClr val="0EBE44"/>
    <a:srgbClr val="3F75A6"/>
    <a:srgbClr val="008000"/>
    <a:srgbClr val="FF9966"/>
    <a:srgbClr val="002060"/>
    <a:srgbClr val="FF6600"/>
    <a:srgbClr val="78D6B9"/>
    <a:srgbClr val="BEF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9882" autoAdjust="0"/>
  </p:normalViewPr>
  <p:slideViewPr>
    <p:cSldViewPr>
      <p:cViewPr varScale="1">
        <p:scale>
          <a:sx n="113" d="100"/>
          <a:sy n="113" d="100"/>
        </p:scale>
        <p:origin x="-696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90" y="-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987" cy="497292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529" y="0"/>
            <a:ext cx="2890987" cy="497292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9A0F4B-1E08-4893-8CFB-3D6275498224}" type="datetimeFigureOut">
              <a:rPr lang="en-US"/>
              <a:pPr>
                <a:defRPr/>
              </a:pPr>
              <a:t>6/25/2013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748"/>
            <a:ext cx="2890987" cy="497292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529" y="9427748"/>
            <a:ext cx="2890987" cy="497292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52F57A-5C54-41A7-B811-11AFCB48F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88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414" cy="495692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101" y="1"/>
            <a:ext cx="2889414" cy="495692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C31421C-40F9-4257-A8DB-AF3B8FEE34D2}" type="datetimeFigureOut">
              <a:rPr lang="en-US"/>
              <a:pPr>
                <a:defRPr/>
              </a:pPr>
              <a:t>6/25/2013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744538"/>
            <a:ext cx="53768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474"/>
            <a:ext cx="5335270" cy="4466027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748"/>
            <a:ext cx="2889414" cy="49729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101" y="9427748"/>
            <a:ext cx="2889414" cy="49729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A77AFB-CB1E-4642-974B-BA8E701BE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36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45F89D-C390-4D3C-B816-C2874DC07B8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24" y="9"/>
            <a:ext cx="8232707" cy="7077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97220" y="6408010"/>
            <a:ext cx="2311400" cy="213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age Italic" pitchFamily="66" charset="0"/>
              </a:defRPr>
            </a:lvl1pPr>
          </a:lstStyle>
          <a:p>
            <a:r>
              <a:rPr lang="en-US" smtClean="0"/>
              <a:t>ColUSM - 15/02/2013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6000" y="6408010"/>
            <a:ext cx="3136900" cy="213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age Italic" pitchFamily="66" charset="0"/>
              </a:defRPr>
            </a:lvl1pPr>
          </a:lstStyle>
          <a:p>
            <a:r>
              <a:rPr lang="en-US" dirty="0" smtClean="0"/>
              <a:t>Nicola Mariani – EN-MME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 userDrawn="1"/>
        </p:nvSpPr>
        <p:spPr>
          <a:xfrm>
            <a:off x="9201472" y="6430962"/>
            <a:ext cx="428625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38EF39A-D4DB-45A1-82B9-39D1D4F8B729}" type="slidenum">
              <a:rPr lang="en-US" sz="1200" b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1" dirty="0">
              <a:solidFill>
                <a:schemeClr val="accent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220" y="6408010"/>
            <a:ext cx="2311400" cy="213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age Italic" pitchFamily="66" charset="0"/>
              </a:defRPr>
            </a:lvl1pPr>
          </a:lstStyle>
          <a:p>
            <a:r>
              <a:rPr lang="en-US" smtClean="0"/>
              <a:t>ColUSM - 15/02/2013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6000" y="6408010"/>
            <a:ext cx="3136900" cy="213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age Italic" pitchFamily="66" charset="0"/>
              </a:defRPr>
            </a:lvl1pPr>
          </a:lstStyle>
          <a:p>
            <a:r>
              <a:rPr lang="en-US" dirty="0" smtClean="0"/>
              <a:t>Nicola Mariani – EN-MME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19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8"/>
            <a:ext cx="6480000" cy="720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2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6074" y="436578"/>
            <a:ext cx="8232707" cy="707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6072" y="1282640"/>
            <a:ext cx="8232706" cy="488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220" y="6408010"/>
            <a:ext cx="2311400" cy="213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age Italic" pitchFamily="66" charset="0"/>
              </a:defRPr>
            </a:lvl1pPr>
          </a:lstStyle>
          <a:p>
            <a:r>
              <a:rPr lang="en-US" smtClean="0"/>
              <a:t>ColUSM - 15/02/2013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6000" y="6408010"/>
            <a:ext cx="3136900" cy="213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age Italic" pitchFamily="66" charset="0"/>
              </a:defRPr>
            </a:lvl1pPr>
          </a:lstStyle>
          <a:p>
            <a:r>
              <a:rPr lang="en-US" dirty="0" smtClean="0"/>
              <a:t>Nicola Mariani – EN-MME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8000" y="6408010"/>
            <a:ext cx="2311400" cy="213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97220" y="6330287"/>
            <a:ext cx="8856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spect="1"/>
          </p:cNvSpPr>
          <p:nvPr userDrawn="1"/>
        </p:nvSpPr>
        <p:spPr bwMode="auto">
          <a:xfrm>
            <a:off x="258487" y="2132856"/>
            <a:ext cx="614768" cy="666000"/>
          </a:xfrm>
          <a:prstGeom prst="ellipse">
            <a:avLst/>
          </a:prstGeom>
          <a:solidFill>
            <a:srgbClr val="6E6E6E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blurRad="79375" dist="38100" dir="2700000" algn="ctr" rotWithShape="0">
              <a:schemeClr val="bg1">
                <a:lumMod val="65000"/>
                <a:alpha val="92000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b="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EN</a:t>
            </a:r>
          </a:p>
        </p:txBody>
      </p:sp>
      <p:pic>
        <p:nvPicPr>
          <p:cNvPr id="11" name="Picture 5" descr="logo_web_09_1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006" y="108000"/>
            <a:ext cx="897731" cy="82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1" y="1051440"/>
            <a:ext cx="969168" cy="96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" b="63524"/>
          <a:stretch/>
        </p:blipFill>
        <p:spPr bwMode="auto">
          <a:xfrm rot="16200000">
            <a:off x="-747182" y="3981929"/>
            <a:ext cx="2652713" cy="68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95" r:id="rId3"/>
  </p:sldLayoutIdLst>
  <p:timing>
    <p:tnLst>
      <p:par>
        <p:cTn id="1" dur="indefinite" restart="never" nodeType="tmRoot"/>
      </p:par>
    </p:tnLst>
  </p:timing>
  <p:hf hdr="0"/>
  <p:txStyles>
    <p:titleStyle>
      <a:lvl1pPr algn="r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Wingdings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Wingdings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Wingdings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Wingdings" charset="2"/>
        <a:buChar char="§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1136576" y="404664"/>
            <a:ext cx="8208912" cy="540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Collimator Materials for LHC Luminosity Upgrade: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Status of Irradiation Studies at BNL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Collimation Upgrade Specification Meeting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21/06/2013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N. Mariani (CERN EN/MME/PE)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ColUSM - 15/02/2013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Nicola Mariani – EN-MME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144688" y="24813"/>
            <a:ext cx="7560840" cy="720000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Summary of Actions I</a:t>
            </a:r>
            <a:endParaRPr lang="en-GB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6576" y="1124744"/>
            <a:ext cx="8568952" cy="546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BNL – Complete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SRIM energy deposition calculations and MCNPX isotope production calculations </a:t>
            </a:r>
            <a:r>
              <a:rPr lang="en-GB" dirty="0" smtClean="0">
                <a:solidFill>
                  <a:srgbClr val="0EBE44"/>
                </a:solidFill>
                <a:latin typeface="Times New Roman" pitchFamily="18" charset="0"/>
                <a:cs typeface="Times New Roman" pitchFamily="18" charset="0"/>
              </a:rPr>
              <a:t>- DONE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BNL – Complete Thermo-mechanical analysis of whole holding box </a:t>
            </a:r>
            <a:r>
              <a:rPr lang="en-GB" dirty="0">
                <a:solidFill>
                  <a:srgbClr val="0EBE44"/>
                </a:solidFill>
                <a:latin typeface="Times New Roman" pitchFamily="18" charset="0"/>
                <a:cs typeface="Times New Roman" pitchFamily="18" charset="0"/>
              </a:rPr>
              <a:t>- DONE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CERN –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perform FLUKA energy deposition calculations </a:t>
            </a:r>
            <a:r>
              <a:rPr lang="en-GB" dirty="0">
                <a:solidFill>
                  <a:srgbClr val="0EBE44"/>
                </a:solidFill>
                <a:latin typeface="Times New Roman" pitchFamily="18" charset="0"/>
                <a:cs typeface="Times New Roman" pitchFamily="18" charset="0"/>
              </a:rPr>
              <a:t>- DONE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BNL – Present the calculations to the safety committee </a:t>
            </a:r>
            <a:r>
              <a:rPr lang="en-GB" dirty="0">
                <a:solidFill>
                  <a:srgbClr val="0EBE44"/>
                </a:solidFill>
                <a:latin typeface="Times New Roman" pitchFamily="18" charset="0"/>
                <a:cs typeface="Times New Roman" pitchFamily="18" charset="0"/>
              </a:rPr>
              <a:t>- DONE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BNL – CERN: validate the proposed samples geometry and number </a:t>
            </a:r>
            <a:r>
              <a:rPr lang="en-GB" dirty="0">
                <a:solidFill>
                  <a:srgbClr val="0EBE44"/>
                </a:solidFill>
                <a:latin typeface="Times New Roman" pitchFamily="18" charset="0"/>
                <a:cs typeface="Times New Roman" pitchFamily="18" charset="0"/>
              </a:rPr>
              <a:t>- DONE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CERN – Composite materials production in RHP Technology and in BrevettiBizz + samples preparation at CERN. </a:t>
            </a:r>
            <a:r>
              <a:rPr lang="en-GB" dirty="0">
                <a:solidFill>
                  <a:srgbClr val="0EBE44"/>
                </a:solidFill>
                <a:latin typeface="Times New Roman" pitchFamily="18" charset="0"/>
                <a:cs typeface="Times New Roman" pitchFamily="18" charset="0"/>
              </a:rPr>
              <a:t>- DONE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CERN – Machine metallic samples at CERN Atelier. </a:t>
            </a:r>
            <a:r>
              <a:rPr lang="en-GB" dirty="0" smtClean="0">
                <a:solidFill>
                  <a:srgbClr val="0EBE44"/>
                </a:solidFill>
                <a:latin typeface="Times New Roman" pitchFamily="18" charset="0"/>
                <a:cs typeface="Times New Roman" pitchFamily="18" charset="0"/>
              </a:rPr>
              <a:t>– DONE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BNL – Weld the vacuum capsules and mount them in holding box </a:t>
            </a:r>
            <a:r>
              <a:rPr lang="en-GB" dirty="0" smtClean="0">
                <a:solidFill>
                  <a:srgbClr val="0EBE44"/>
                </a:solidFill>
                <a:latin typeface="Times New Roman" pitchFamily="18" charset="0"/>
                <a:cs typeface="Times New Roman" pitchFamily="18" charset="0"/>
              </a:rPr>
              <a:t>– DONE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BNL – Insert the holding box in BLIP Facility </a:t>
            </a:r>
            <a:r>
              <a:rPr lang="en-GB" dirty="0" smtClean="0">
                <a:solidFill>
                  <a:srgbClr val="0EBE44"/>
                </a:solidFill>
                <a:latin typeface="Times New Roman" pitchFamily="18" charset="0"/>
                <a:cs typeface="Times New Roman" pitchFamily="18" charset="0"/>
              </a:rPr>
              <a:t>– DONE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ColUSM - 15/02/2013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Nicola Mariani – EN-MME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144688" y="24813"/>
            <a:ext cx="7560840" cy="720000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Summary  of Actions II</a:t>
            </a:r>
            <a:endParaRPr lang="en-GB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6576" y="1268760"/>
            <a:ext cx="856895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CERN – Prepare specification document for tests. </a:t>
            </a:r>
            <a:r>
              <a:rPr lang="en-GB" dirty="0" smtClean="0">
                <a:solidFill>
                  <a:srgbClr val="0EBE44"/>
                </a:solidFill>
                <a:latin typeface="Times New Roman" pitchFamily="18" charset="0"/>
                <a:cs typeface="Times New Roman" pitchFamily="18" charset="0"/>
              </a:rPr>
              <a:t>– DONE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CERN – Produce Flexural tests fixture for composite materials. </a:t>
            </a:r>
            <a:r>
              <a:rPr lang="en-GB" dirty="0">
                <a:solidFill>
                  <a:srgbClr val="0EBE44"/>
                </a:solidFill>
                <a:latin typeface="Times New Roman" pitchFamily="18" charset="0"/>
                <a:cs typeface="Times New Roman" pitchFamily="18" charset="0"/>
              </a:rPr>
              <a:t>– DONE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CERN – Produce reference samples for characterization before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irradiation 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Ongoing (not all CuCD and MoGR produced now)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CERN –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provide the expected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dpa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level and absorbed dose for each sample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Ongoing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CERN -  Provide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Materials Certificates 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Ongoing (only Molybdenum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available!)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BNL – Start Irradiation at BLIP </a:t>
            </a:r>
            <a:r>
              <a:rPr lang="en-GB" b="1" dirty="0" smtClean="0">
                <a:solidFill>
                  <a:srgbClr val="004EEA"/>
                </a:solidFill>
                <a:latin typeface="Times New Roman" pitchFamily="18" charset="0"/>
                <a:cs typeface="Times New Roman" pitchFamily="18" charset="0"/>
              </a:rPr>
              <a:t>– Started 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b="1" dirty="0" smtClean="0">
                <a:solidFill>
                  <a:srgbClr val="004EEA"/>
                </a:solidFill>
                <a:latin typeface="Times New Roman" pitchFamily="18" charset="0"/>
                <a:cs typeface="Times New Roman" pitchFamily="18" charset="0"/>
              </a:rPr>
              <a:t>Insufficient cooling damaged CuCD1 and MoGR1 capsules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b="1" dirty="0" smtClean="0">
                <a:solidFill>
                  <a:srgbClr val="004EEA"/>
                </a:solidFill>
                <a:latin typeface="Times New Roman" pitchFamily="18" charset="0"/>
                <a:cs typeface="Times New Roman" pitchFamily="18" charset="0"/>
              </a:rPr>
              <a:t>Irradiation restarted after layout modifications and damaged capsules removal</a:t>
            </a:r>
            <a:endParaRPr lang="en-GB" b="1" dirty="0">
              <a:solidFill>
                <a:srgbClr val="004EE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ColUSM - 15/02/2013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Nicola Mariani – EN-MME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144688" y="24813"/>
            <a:ext cx="7560840" cy="720000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Conclusions</a:t>
            </a:r>
            <a:endParaRPr lang="en-GB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4568" y="744813"/>
            <a:ext cx="8568952" cy="582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Beam-induced material damages (both due to instantaneous high intensity impacts and long-term irradiation) are one of the most serious threats to High-energy, High-intensity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accelerators, as stated by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RRC-KI and BNL Irradiation Studies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on Phase I Materials.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 first irradiation campaign is already ongoing at KI on selected novel advanced materials of interest for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Phase II Collimators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A new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irradiation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campaign at BNL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just started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complement the material characterization from the radiation hardness point of view for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future collimators design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campaign suffered from technical issues, that have been promptly resolved 	by BNL in a very short time.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Samples irradiation restarted at  nominal proton current (105-110 µA),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irradiation phase end foreseen in 9-10 weeks.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 be discussed with BNL if it will be possible to check the contaminated samples and to re-use them for further testing.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ColUSM - 15/02/2013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Nicola Mariani – EN-MME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08584" y="980728"/>
            <a:ext cx="784887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+mn-lt"/>
              </a:rPr>
              <a:t>Thanks for Your Attention</a:t>
            </a:r>
          </a:p>
          <a:p>
            <a:pPr algn="ctr"/>
            <a:endParaRPr lang="en-GB" sz="3600" dirty="0" smtClean="0">
              <a:latin typeface="+mn-lt"/>
            </a:endParaRPr>
          </a:p>
          <a:p>
            <a:pPr algn="ctr"/>
            <a:endParaRPr lang="en-GB" sz="3600" dirty="0">
              <a:latin typeface="+mn-lt"/>
            </a:endParaRPr>
          </a:p>
          <a:p>
            <a:pPr algn="ctr"/>
            <a:endParaRPr lang="en-GB" sz="3600" dirty="0" smtClean="0">
              <a:latin typeface="+mn-lt"/>
            </a:endParaRPr>
          </a:p>
          <a:p>
            <a:pPr algn="ctr"/>
            <a:endParaRPr lang="en-GB" sz="3600" dirty="0">
              <a:latin typeface="+mn-lt"/>
            </a:endParaRPr>
          </a:p>
          <a:p>
            <a:pPr algn="ctr"/>
            <a:r>
              <a:rPr lang="en-GB" sz="3200" dirty="0" smtClean="0">
                <a:latin typeface="+mn-lt"/>
              </a:rPr>
              <a:t>Acknowledgements:</a:t>
            </a:r>
          </a:p>
          <a:p>
            <a:pPr algn="ctr"/>
            <a:r>
              <a:rPr lang="en-GB" sz="2800" dirty="0" smtClean="0">
                <a:latin typeface="+mn-lt"/>
              </a:rPr>
              <a:t>N. Simos BNL</a:t>
            </a:r>
          </a:p>
          <a:p>
            <a:pPr algn="ctr"/>
            <a:r>
              <a:rPr lang="en-GB" sz="2800" dirty="0" smtClean="0">
                <a:latin typeface="+mn-lt"/>
              </a:rPr>
              <a:t>A. Bertarelli, S. Redaelli, </a:t>
            </a:r>
            <a:r>
              <a:rPr lang="en-GB" sz="2800" dirty="0" smtClean="0">
                <a:latin typeface="+mn-lt"/>
              </a:rPr>
              <a:t>L. Lari, M. </a:t>
            </a:r>
            <a:r>
              <a:rPr lang="en-GB" sz="2800" dirty="0" err="1" smtClean="0">
                <a:latin typeface="+mn-lt"/>
              </a:rPr>
              <a:t>Brugger</a:t>
            </a:r>
            <a:r>
              <a:rPr lang="en-GB" sz="2800" dirty="0" smtClean="0">
                <a:latin typeface="+mn-lt"/>
              </a:rPr>
              <a:t>, CERN</a:t>
            </a:r>
            <a:endParaRPr lang="en-GB" sz="2800" dirty="0" smtClean="0">
              <a:latin typeface="+mn-lt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4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ColUSM - 15/02/2013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Nicola Mariani – EN-MME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225528" y="24813"/>
            <a:ext cx="6480000" cy="720000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5" name="Title 10"/>
          <p:cNvSpPr txBox="1">
            <a:spLocks/>
          </p:cNvSpPr>
          <p:nvPr/>
        </p:nvSpPr>
        <p:spPr>
          <a:xfrm>
            <a:off x="1208584" y="1268760"/>
            <a:ext cx="8640960" cy="5760640"/>
          </a:xfrm>
          <a:prstGeom prst="rect">
            <a:avLst/>
          </a:prstGeom>
        </p:spPr>
        <p:txBody>
          <a:bodyPr/>
          <a:lstStyle/>
          <a:p>
            <a:pPr marL="457200" lvl="2" indent="-457200" defTabSz="457200">
              <a:spcBef>
                <a:spcPts val="600"/>
              </a:spcBef>
              <a:spcAft>
                <a:spcPts val="600"/>
              </a:spcAft>
              <a:buSzPct val="95000"/>
              <a:buFont typeface="+mj-lt"/>
              <a:buAutoNum type="arabicPeriod"/>
              <a:defRPr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Radiation Hardness Studies at KI and BNL </a:t>
            </a:r>
          </a:p>
          <a:p>
            <a:pPr marL="457200" lvl="2" indent="-457200" defTabSz="457200">
              <a:spcBef>
                <a:spcPts val="600"/>
              </a:spcBef>
              <a:spcAft>
                <a:spcPts val="600"/>
              </a:spcAft>
              <a:buSzPct val="95000"/>
              <a:buFont typeface="+mj-lt"/>
              <a:buAutoNum type="arabicPeriod"/>
              <a:defRPr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Goals </a:t>
            </a:r>
            <a:r>
              <a:rPr lang="en-US" sz="2400" dirty="0">
                <a:latin typeface="+mn-lt"/>
                <a:ea typeface="+mn-ea"/>
                <a:cs typeface="+mn-cs"/>
              </a:rPr>
              <a:t>of Irradiation at BNL</a:t>
            </a:r>
          </a:p>
          <a:p>
            <a:pPr marL="457200" lvl="2" indent="-457200" defTabSz="457200">
              <a:spcBef>
                <a:spcPts val="600"/>
              </a:spcBef>
              <a:spcAft>
                <a:spcPts val="600"/>
              </a:spcAft>
              <a:buSzPct val="95000"/>
              <a:buFont typeface="+mj-lt"/>
              <a:buAutoNum type="arabicPeriod"/>
              <a:defRPr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Equipment</a:t>
            </a:r>
          </a:p>
          <a:p>
            <a:pPr marL="457200" lvl="2" indent="-457200" defTabSz="457200">
              <a:spcBef>
                <a:spcPts val="600"/>
              </a:spcBef>
              <a:spcAft>
                <a:spcPts val="600"/>
              </a:spcAft>
              <a:buSzPct val="95000"/>
              <a:buFont typeface="+mj-lt"/>
              <a:buAutoNum type="arabicPeriod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Specimen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Types &amp; Identification</a:t>
            </a:r>
          </a:p>
          <a:p>
            <a:pPr marL="457200" lvl="2" indent="-457200" defTabSz="457200">
              <a:spcBef>
                <a:spcPts val="600"/>
              </a:spcBef>
              <a:spcAft>
                <a:spcPts val="600"/>
              </a:spcAft>
              <a:buSzPct val="95000"/>
              <a:buFont typeface="+mj-lt"/>
              <a:buAutoNum type="arabicPeriod"/>
              <a:defRPr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Summary of Tests</a:t>
            </a:r>
          </a:p>
          <a:p>
            <a:pPr marL="457200" lvl="2" indent="-457200" defTabSz="457200">
              <a:spcBef>
                <a:spcPts val="600"/>
              </a:spcBef>
              <a:spcAft>
                <a:spcPts val="600"/>
              </a:spcAft>
              <a:buSzPct val="95000"/>
              <a:buFont typeface="+mj-lt"/>
              <a:buAutoNum type="arabicPeriod"/>
              <a:defRPr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Vacuum Capsules Accident</a:t>
            </a:r>
          </a:p>
          <a:p>
            <a:pPr marL="457200" lvl="2" indent="-457200" defTabSz="457200">
              <a:spcBef>
                <a:spcPts val="600"/>
              </a:spcBef>
              <a:spcAft>
                <a:spcPts val="600"/>
              </a:spcAft>
              <a:buSzPct val="95000"/>
              <a:buFont typeface="+mj-lt"/>
              <a:buAutoNum type="arabicPeriod"/>
              <a:defRPr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Summary of Actions</a:t>
            </a:r>
          </a:p>
          <a:p>
            <a:pPr marL="457200" lvl="2" indent="-457200" defTabSz="457200">
              <a:spcBef>
                <a:spcPts val="600"/>
              </a:spcBef>
              <a:spcAft>
                <a:spcPts val="600"/>
              </a:spcAft>
              <a:buSzPct val="95000"/>
              <a:buFont typeface="+mj-lt"/>
              <a:buAutoNum type="arabicPeriod"/>
              <a:defRPr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1118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Nicola Mariani – EN-MME</a:t>
            </a:r>
            <a:endParaRPr lang="en-US" dirty="0"/>
          </a:p>
        </p:txBody>
      </p:sp>
      <p:sp>
        <p:nvSpPr>
          <p:cNvPr id="4" name="Title 10"/>
          <p:cNvSpPr txBox="1">
            <a:spLocks/>
          </p:cNvSpPr>
          <p:nvPr/>
        </p:nvSpPr>
        <p:spPr>
          <a:xfrm>
            <a:off x="776536" y="620688"/>
            <a:ext cx="8928992" cy="5760640"/>
          </a:xfrm>
          <a:prstGeom prst="rect">
            <a:avLst/>
          </a:prstGeom>
        </p:spPr>
        <p:txBody>
          <a:bodyPr/>
          <a:lstStyle/>
          <a:p>
            <a:pPr marL="457200" lvl="3" defTabSz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5000"/>
              <a:defRPr/>
            </a:pPr>
            <a:endParaRPr lang="en-US" sz="24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225528" y="24813"/>
            <a:ext cx="6480000" cy="720000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Radiation Hardness Studies</a:t>
            </a:r>
            <a:endParaRPr lang="en-GB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597220" y="6408010"/>
            <a:ext cx="2311400" cy="213483"/>
          </a:xfrm>
        </p:spPr>
        <p:txBody>
          <a:bodyPr/>
          <a:lstStyle/>
          <a:p>
            <a:r>
              <a:rPr lang="en-US" smtClean="0"/>
              <a:t>ColUSM - 15/02/2013</a:t>
            </a:r>
            <a:endParaRPr lang="en-US" dirty="0"/>
          </a:p>
        </p:txBody>
      </p:sp>
      <p:sp>
        <p:nvSpPr>
          <p:cNvPr id="9" name="Title 10"/>
          <p:cNvSpPr txBox="1">
            <a:spLocks/>
          </p:cNvSpPr>
          <p:nvPr/>
        </p:nvSpPr>
        <p:spPr>
          <a:xfrm>
            <a:off x="1208584" y="620688"/>
            <a:ext cx="8352928" cy="4176464"/>
          </a:xfrm>
          <a:prstGeom prst="rect">
            <a:avLst/>
          </a:prstGeom>
        </p:spPr>
        <p:txBody>
          <a:bodyPr/>
          <a:lstStyle/>
          <a:p>
            <a:pPr marL="0" lvl="2" defTabSz="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5000"/>
              <a:defRPr/>
            </a:pPr>
            <a:endParaRPr lang="en-US" sz="24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lvl="2" defTabSz="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5000"/>
              <a:defRPr/>
            </a:pPr>
            <a:endParaRPr lang="en-US" sz="24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36241" y="1959572"/>
            <a:ext cx="8497613" cy="4697313"/>
            <a:chOff x="1097385" y="1183213"/>
            <a:chExt cx="8497613" cy="4697313"/>
          </a:xfrm>
        </p:grpSpPr>
        <p:sp>
          <p:nvSpPr>
            <p:cNvPr id="6" name="Text Box 63"/>
            <p:cNvSpPr txBox="1">
              <a:spLocks noChangeArrowheads="1"/>
            </p:cNvSpPr>
            <p:nvPr/>
          </p:nvSpPr>
          <p:spPr bwMode="auto">
            <a:xfrm>
              <a:off x="1097385" y="1183213"/>
              <a:ext cx="4176464" cy="4426469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127000" dir="8100000" rotWithShape="0">
                <a:srgbClr val="000000">
                  <a:alpha val="44000"/>
                </a:srgb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92075" tIns="46038" rIns="92075" bIns="46038">
              <a:sp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</a:pPr>
              <a:r>
                <a:rPr lang="en-US" sz="1600" b="1" dirty="0" smtClean="0">
                  <a:solidFill>
                    <a:schemeClr val="lt1"/>
                  </a:solidFill>
                  <a:latin typeface="+mj-lt"/>
                </a:rPr>
                <a:t>Ongoing Characterization Program in RRC- Kurchatov Institute</a:t>
              </a:r>
              <a:r>
                <a:rPr lang="en-US" sz="1600" dirty="0" smtClean="0">
                  <a:solidFill>
                    <a:schemeClr val="lt1"/>
                  </a:solidFill>
                  <a:latin typeface="+mj-lt"/>
                </a:rPr>
                <a:t> (Moscow) to assess the radiation damage on: </a:t>
              </a:r>
            </a:p>
            <a:p>
              <a:pPr marL="285750" indent="-285750">
                <a:lnSpc>
                  <a:spcPct val="110000"/>
                </a:lnSpc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en-US" sz="1600" b="1" dirty="0" smtClean="0">
                  <a:latin typeface="+mj-lt"/>
                </a:rPr>
                <a:t>CuCD</a:t>
              </a:r>
            </a:p>
            <a:p>
              <a:pPr marL="285750" indent="-285750">
                <a:lnSpc>
                  <a:spcPct val="110000"/>
                </a:lnSpc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en-US" sz="1600" b="1" dirty="0" smtClean="0">
                  <a:solidFill>
                    <a:schemeClr val="lt1"/>
                  </a:solidFill>
                  <a:latin typeface="+mj-lt"/>
                </a:rPr>
                <a:t>MoCuCD</a:t>
              </a:r>
            </a:p>
            <a:p>
              <a:pPr marL="285750" indent="-285750">
                <a:lnSpc>
                  <a:spcPct val="110000"/>
                </a:lnSpc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en-US" sz="1600" b="1" dirty="0" smtClean="0">
                  <a:latin typeface="+mj-lt"/>
                </a:rPr>
                <a:t>SiC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</a:pPr>
              <a:endParaRPr lang="en-US" sz="1600" dirty="0">
                <a:latin typeface="+mj-lt"/>
              </a:endParaRPr>
            </a:p>
            <a:p>
              <a:pPr>
                <a:lnSpc>
                  <a:spcPct val="110000"/>
                </a:lnSpc>
                <a:spcBef>
                  <a:spcPct val="0"/>
                </a:spcBef>
              </a:pPr>
              <a:endParaRPr lang="en-US" sz="1600" dirty="0" smtClean="0">
                <a:latin typeface="+mj-lt"/>
              </a:endParaRPr>
            </a:p>
            <a:p>
              <a:pPr>
                <a:lnSpc>
                  <a:spcPct val="110000"/>
                </a:lnSpc>
                <a:spcBef>
                  <a:spcPct val="0"/>
                </a:spcBef>
              </a:pPr>
              <a:r>
                <a:rPr lang="en-US" sz="1600" dirty="0" smtClean="0">
                  <a:latin typeface="+mj-lt"/>
                </a:rPr>
                <a:t>Features:</a:t>
              </a:r>
            </a:p>
            <a:p>
              <a:pPr marL="285750" indent="-285750">
                <a:lnSpc>
                  <a:spcPct val="110000"/>
                </a:lnSpc>
                <a:spcBef>
                  <a:spcPct val="0"/>
                </a:spcBef>
                <a:buFontTx/>
                <a:buChar char="-"/>
              </a:pPr>
              <a:r>
                <a:rPr lang="en-US" sz="1600" dirty="0" smtClean="0">
                  <a:latin typeface="+mj-lt"/>
                </a:rPr>
                <a:t>Irradiation with protons and carbon ions at </a:t>
              </a:r>
              <a:r>
                <a:rPr lang="en-US" sz="1600" b="1" dirty="0" smtClean="0">
                  <a:latin typeface="+mj-lt"/>
                </a:rPr>
                <a:t>35 MeV and 80 MeV </a:t>
              </a:r>
              <a:r>
                <a:rPr lang="en-US" sz="1600" dirty="0" smtClean="0">
                  <a:latin typeface="+mj-lt"/>
                </a:rPr>
                <a:t>respectively</a:t>
              </a:r>
            </a:p>
            <a:p>
              <a:pPr marL="285750" indent="-285750">
                <a:lnSpc>
                  <a:spcPct val="110000"/>
                </a:lnSpc>
                <a:spcBef>
                  <a:spcPct val="0"/>
                </a:spcBef>
                <a:buFontTx/>
                <a:buChar char="-"/>
              </a:pPr>
              <a:r>
                <a:rPr lang="en-US" sz="1600" dirty="0" smtClean="0">
                  <a:latin typeface="+mj-lt"/>
                </a:rPr>
                <a:t>Direct water cooling and T~100°C</a:t>
              </a:r>
            </a:p>
            <a:p>
              <a:pPr marL="285750" indent="-285750">
                <a:lnSpc>
                  <a:spcPct val="110000"/>
                </a:lnSpc>
                <a:spcBef>
                  <a:spcPct val="0"/>
                </a:spcBef>
                <a:buFontTx/>
                <a:buChar char="-"/>
              </a:pPr>
              <a:r>
                <a:rPr lang="en-US" sz="1600" dirty="0" smtClean="0">
                  <a:latin typeface="+mj-lt"/>
                </a:rPr>
                <a:t>Thermo-physical and mechanical characterization at different fluencies (10</a:t>
              </a:r>
              <a:r>
                <a:rPr lang="en-US" sz="1600" baseline="30000" dirty="0" smtClean="0">
                  <a:latin typeface="+mj-lt"/>
                </a:rPr>
                <a:t>16</a:t>
              </a:r>
              <a:r>
                <a:rPr lang="en-US" sz="1600" dirty="0" smtClean="0">
                  <a:latin typeface="+mj-lt"/>
                </a:rPr>
                <a:t>, 10</a:t>
              </a:r>
              <a:r>
                <a:rPr lang="en-US" sz="1600" baseline="30000" dirty="0" smtClean="0">
                  <a:latin typeface="+mj-lt"/>
                </a:rPr>
                <a:t>17</a:t>
              </a:r>
              <a:r>
                <a:rPr lang="en-US" sz="1600" dirty="0" smtClean="0">
                  <a:latin typeface="+mj-lt"/>
                </a:rPr>
                <a:t>, 10</a:t>
              </a:r>
              <a:r>
                <a:rPr lang="en-US" sz="1600" baseline="30000" dirty="0" smtClean="0">
                  <a:latin typeface="+mj-lt"/>
                </a:rPr>
                <a:t>18</a:t>
              </a:r>
              <a:r>
                <a:rPr lang="en-US" sz="1600" dirty="0" smtClean="0">
                  <a:latin typeface="+mj-lt"/>
                </a:rPr>
                <a:t> p/cm</a:t>
              </a:r>
              <a:r>
                <a:rPr lang="en-US" sz="1600" baseline="30000" dirty="0" smtClean="0">
                  <a:latin typeface="+mj-lt"/>
                </a:rPr>
                <a:t>2</a:t>
              </a:r>
              <a:r>
                <a:rPr lang="en-US" sz="1600" dirty="0" smtClean="0">
                  <a:latin typeface="+mj-lt"/>
                </a:rPr>
                <a:t>)</a:t>
              </a:r>
            </a:p>
            <a:p>
              <a:pPr marL="285750" indent="-285750">
                <a:lnSpc>
                  <a:spcPct val="110000"/>
                </a:lnSpc>
                <a:spcBef>
                  <a:spcPct val="0"/>
                </a:spcBef>
                <a:buFontTx/>
                <a:buChar char="-"/>
              </a:pPr>
              <a:r>
                <a:rPr lang="en-US" sz="1600" dirty="0" smtClean="0">
                  <a:latin typeface="+mj-lt"/>
                </a:rPr>
                <a:t>Theoretical studies of damage formation</a:t>
              </a:r>
            </a:p>
          </p:txBody>
        </p:sp>
        <p:sp>
          <p:nvSpPr>
            <p:cNvPr id="7" name="Text Box 63"/>
            <p:cNvSpPr txBox="1">
              <a:spLocks noChangeArrowheads="1"/>
            </p:cNvSpPr>
            <p:nvPr/>
          </p:nvSpPr>
          <p:spPr bwMode="auto">
            <a:xfrm>
              <a:off x="5418534" y="1183213"/>
              <a:ext cx="4176464" cy="4697313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127000" dir="8100000" rotWithShape="0">
                <a:srgbClr val="000000">
                  <a:alpha val="44000"/>
                </a:srgb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92075" tIns="46038" rIns="92075" bIns="46038">
              <a:spAutoFit/>
            </a:bodyPr>
            <a:lstStyle/>
            <a:p>
              <a:pPr>
                <a:lnSpc>
                  <a:spcPct val="110000"/>
                </a:lnSpc>
                <a:spcBef>
                  <a:spcPct val="0"/>
                </a:spcBef>
              </a:pPr>
              <a:r>
                <a:rPr lang="en-US" sz="1600" b="1" dirty="0">
                  <a:latin typeface="+mj-lt"/>
                </a:rPr>
                <a:t>P</a:t>
              </a:r>
              <a:r>
                <a:rPr lang="en-US" sz="1600" b="1" dirty="0" smtClean="0">
                  <a:solidFill>
                    <a:schemeClr val="lt1"/>
                  </a:solidFill>
                  <a:latin typeface="+mj-lt"/>
                </a:rPr>
                <a:t>roposal for Characterization Program in Brookhaven National Laboratory</a:t>
              </a:r>
              <a:r>
                <a:rPr lang="en-US" sz="1600" dirty="0" smtClean="0">
                  <a:solidFill>
                    <a:schemeClr val="lt1"/>
                  </a:solidFill>
                  <a:latin typeface="+mj-lt"/>
                </a:rPr>
                <a:t> (New York) to assess the radiation damage on: </a:t>
              </a:r>
            </a:p>
            <a:p>
              <a:pPr marL="285750" indent="-285750">
                <a:lnSpc>
                  <a:spcPct val="110000"/>
                </a:lnSpc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en-US" sz="1600" b="1" dirty="0" smtClean="0">
                  <a:latin typeface="+mj-lt"/>
                </a:rPr>
                <a:t>Molybdenum</a:t>
              </a:r>
            </a:p>
            <a:p>
              <a:pPr marL="285750" indent="-285750">
                <a:lnSpc>
                  <a:spcPct val="110000"/>
                </a:lnSpc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en-US" sz="1600" b="1" dirty="0" smtClean="0">
                  <a:latin typeface="+mj-lt"/>
                </a:rPr>
                <a:t>Glidcop</a:t>
              </a:r>
            </a:p>
            <a:p>
              <a:pPr marL="285750" indent="-285750">
                <a:lnSpc>
                  <a:spcPct val="110000"/>
                </a:lnSpc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en-US" sz="1600" b="1" dirty="0" smtClean="0">
                  <a:latin typeface="+mj-lt"/>
                </a:rPr>
                <a:t>CuCD</a:t>
              </a:r>
            </a:p>
            <a:p>
              <a:pPr marL="285750" indent="-285750">
                <a:lnSpc>
                  <a:spcPct val="110000"/>
                </a:lnSpc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en-US" sz="1600" b="1" dirty="0" smtClean="0">
                  <a:latin typeface="+mj-lt"/>
                </a:rPr>
                <a:t>MoGRCF</a:t>
              </a:r>
            </a:p>
            <a:p>
              <a:pPr>
                <a:lnSpc>
                  <a:spcPct val="110000"/>
                </a:lnSpc>
                <a:spcBef>
                  <a:spcPct val="0"/>
                </a:spcBef>
              </a:pPr>
              <a:endParaRPr lang="en-US" sz="1600" dirty="0">
                <a:latin typeface="+mj-lt"/>
              </a:endParaRPr>
            </a:p>
            <a:p>
              <a:pPr>
                <a:lnSpc>
                  <a:spcPct val="110000"/>
                </a:lnSpc>
                <a:spcBef>
                  <a:spcPct val="0"/>
                </a:spcBef>
              </a:pPr>
              <a:r>
                <a:rPr lang="en-US" sz="1600" dirty="0" smtClean="0">
                  <a:latin typeface="+mj-lt"/>
                </a:rPr>
                <a:t>Features:</a:t>
              </a:r>
            </a:p>
            <a:p>
              <a:pPr marL="285750" indent="-285750">
                <a:lnSpc>
                  <a:spcPct val="110000"/>
                </a:lnSpc>
                <a:spcBef>
                  <a:spcPct val="0"/>
                </a:spcBef>
                <a:buFontTx/>
                <a:buChar char="-"/>
              </a:pPr>
              <a:r>
                <a:rPr lang="en-US" sz="1600" dirty="0" smtClean="0">
                  <a:latin typeface="+mj-lt"/>
                </a:rPr>
                <a:t>Irradiation with proton beam at </a:t>
              </a:r>
              <a:r>
                <a:rPr lang="en-US" sz="1600" b="1" dirty="0" smtClean="0">
                  <a:latin typeface="+mj-lt"/>
                </a:rPr>
                <a:t>200 MeV</a:t>
              </a:r>
            </a:p>
            <a:p>
              <a:pPr marL="285750" indent="-285750">
                <a:lnSpc>
                  <a:spcPct val="110000"/>
                </a:lnSpc>
                <a:spcBef>
                  <a:spcPct val="0"/>
                </a:spcBef>
                <a:buFontTx/>
                <a:buChar char="-"/>
              </a:pPr>
              <a:r>
                <a:rPr lang="en-US" sz="1600" dirty="0" smtClean="0">
                  <a:latin typeface="+mj-lt"/>
                </a:rPr>
                <a:t>Indirect water cooling and T~100°C (samples encapsulated with </a:t>
              </a:r>
              <a:r>
                <a:rPr lang="en-US" sz="1600" b="1" dirty="0" smtClean="0">
                  <a:latin typeface="+mj-lt"/>
                </a:rPr>
                <a:t>inert gas</a:t>
              </a:r>
              <a:r>
                <a:rPr lang="en-US" sz="1600" dirty="0" smtClean="0">
                  <a:latin typeface="+mj-lt"/>
                </a:rPr>
                <a:t>)</a:t>
              </a:r>
            </a:p>
            <a:p>
              <a:pPr marL="285750" indent="-285750">
                <a:lnSpc>
                  <a:spcPct val="110000"/>
                </a:lnSpc>
                <a:spcBef>
                  <a:spcPct val="0"/>
                </a:spcBef>
                <a:buFontTx/>
                <a:buChar char="-"/>
              </a:pPr>
              <a:r>
                <a:rPr lang="en-US" sz="1600" dirty="0" smtClean="0">
                  <a:latin typeface="+mj-lt"/>
                </a:rPr>
                <a:t>Thermo-physical and mechanical characterization for fluence </a:t>
              </a:r>
              <a:r>
                <a:rPr lang="en-US" sz="1600" b="1" dirty="0" smtClean="0">
                  <a:latin typeface="+mj-lt"/>
                </a:rPr>
                <a:t>up to 10</a:t>
              </a:r>
              <a:r>
                <a:rPr lang="en-US" sz="1600" b="1" baseline="30000" dirty="0" smtClean="0">
                  <a:latin typeface="+mj-lt"/>
                </a:rPr>
                <a:t>20 </a:t>
              </a:r>
              <a:r>
                <a:rPr lang="en-US" sz="1600" b="1" dirty="0" smtClean="0">
                  <a:latin typeface="+mj-lt"/>
                </a:rPr>
                <a:t>p/cm</a:t>
              </a:r>
              <a:r>
                <a:rPr lang="en-US" sz="1600" b="1" baseline="30000" dirty="0" smtClean="0">
                  <a:latin typeface="+mj-lt"/>
                </a:rPr>
                <a:t>2</a:t>
              </a:r>
              <a:endParaRPr lang="en-US" sz="1600" b="1" dirty="0" smtClean="0">
                <a:latin typeface="+mj-lt"/>
              </a:endParaRPr>
            </a:p>
            <a:p>
              <a:pPr marL="285750" indent="-285750">
                <a:lnSpc>
                  <a:spcPct val="110000"/>
                </a:lnSpc>
                <a:spcBef>
                  <a:spcPct val="0"/>
                </a:spcBef>
                <a:buFontTx/>
                <a:buChar char="-"/>
              </a:pPr>
              <a:r>
                <a:rPr lang="en-US" sz="1600" dirty="0" smtClean="0">
                  <a:latin typeface="+mj-lt"/>
                </a:rPr>
                <a:t>Possibility to irradiate with </a:t>
              </a:r>
              <a:r>
                <a:rPr lang="en-US" sz="1600" b="1" dirty="0" smtClean="0">
                  <a:latin typeface="+mj-lt"/>
                </a:rPr>
                <a:t>neutrons </a:t>
              </a:r>
              <a:r>
                <a:rPr lang="en-US" sz="1600" dirty="0" smtClean="0">
                  <a:latin typeface="+mj-lt"/>
                </a:rPr>
                <a:t>(simulate shower on secondary coll.)</a:t>
              </a: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928" y="2436666"/>
              <a:ext cx="704998" cy="970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56" y="2586909"/>
              <a:ext cx="2084387" cy="669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560512" y="636133"/>
            <a:ext cx="92833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3" indent="-342900" defTabSz="457200">
              <a:spcBef>
                <a:spcPts val="0"/>
              </a:spcBef>
              <a:spcAft>
                <a:spcPts val="0"/>
              </a:spcAft>
              <a:buClr>
                <a:srgbClr val="A63212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2060"/>
                </a:solidFill>
                <a:latin typeface="Cambria"/>
                <a:cs typeface="+mn-cs"/>
              </a:rPr>
              <a:t>Radiation Hardness is a key requirement.</a:t>
            </a:r>
          </a:p>
          <a:p>
            <a:pPr marL="800100" lvl="3" indent="-342900" defTabSz="457200">
              <a:spcBef>
                <a:spcPts val="0"/>
              </a:spcBef>
              <a:spcAft>
                <a:spcPts val="0"/>
              </a:spcAft>
              <a:buClr>
                <a:srgbClr val="A63212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2060"/>
                </a:solidFill>
                <a:latin typeface="Cambria"/>
                <a:cs typeface="+mn-cs"/>
              </a:rPr>
              <a:t>Benefit from complementary studies in two research centers with different irradiation parameters, different materials and approaches</a:t>
            </a:r>
          </a:p>
          <a:p>
            <a:pPr marL="800100" lvl="3" indent="-342900" defTabSz="457200">
              <a:spcBef>
                <a:spcPts val="0"/>
              </a:spcBef>
              <a:spcAft>
                <a:spcPts val="0"/>
              </a:spcAft>
              <a:buClr>
                <a:srgbClr val="A63212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2060"/>
                </a:solidFill>
                <a:latin typeface="Cambria"/>
                <a:cs typeface="+mn-cs"/>
              </a:rPr>
              <a:t>Results Benchmarking</a:t>
            </a:r>
            <a:endParaRPr lang="en-US" sz="2000" dirty="0">
              <a:solidFill>
                <a:srgbClr val="002060"/>
              </a:solidFill>
              <a:latin typeface="Cambr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9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ColUSM - 15/02/2013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Nicola Mariani – EN-MME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208584" y="24813"/>
            <a:ext cx="8496944" cy="720000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Goals of Irradiation in BNL</a:t>
            </a:r>
            <a:endParaRPr lang="en-GB" dirty="0"/>
          </a:p>
        </p:txBody>
      </p:sp>
      <p:sp>
        <p:nvSpPr>
          <p:cNvPr id="5" name="Title 10"/>
          <p:cNvSpPr txBox="1">
            <a:spLocks/>
          </p:cNvSpPr>
          <p:nvPr/>
        </p:nvSpPr>
        <p:spPr>
          <a:xfrm>
            <a:off x="776536" y="980728"/>
            <a:ext cx="8928992" cy="5760640"/>
          </a:xfrm>
          <a:prstGeom prst="rect">
            <a:avLst/>
          </a:prstGeom>
        </p:spPr>
        <p:txBody>
          <a:bodyPr/>
          <a:lstStyle/>
          <a:p>
            <a:pPr marL="817200" lvl="3" indent="-360000" defTabSz="457200">
              <a:spcBef>
                <a:spcPts val="0"/>
              </a:spcBef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US" sz="2000" dirty="0" smtClean="0">
                <a:latin typeface="+mn-lt"/>
                <a:ea typeface="+mn-ea"/>
                <a:cs typeface="+mn-cs"/>
              </a:rPr>
              <a:t>Assess degradation of physical and mechanical properties of selected  materials (Molybdenum, Glidcop, CuCD, MoGRCF) as a function of </a:t>
            </a:r>
            <a:r>
              <a:rPr lang="en-US" sz="2000" i="1" dirty="0" err="1" smtClean="0">
                <a:latin typeface="+mn-lt"/>
                <a:ea typeface="+mn-ea"/>
                <a:cs typeface="+mn-cs"/>
              </a:rPr>
              <a:t>dpa</a:t>
            </a:r>
            <a:r>
              <a:rPr lang="en-US" sz="2000" dirty="0" smtClean="0">
                <a:latin typeface="+mn-lt"/>
                <a:ea typeface="+mn-ea"/>
                <a:cs typeface="+mn-cs"/>
              </a:rPr>
              <a:t> (up to 1.0).</a:t>
            </a:r>
          </a:p>
          <a:p>
            <a:pPr marL="817200" lvl="3" indent="-360000" defTabSz="457200">
              <a:spcBef>
                <a:spcPts val="0"/>
              </a:spcBef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US" sz="2000" dirty="0" smtClean="0">
                <a:latin typeface="+mn-lt"/>
                <a:ea typeface="+mn-ea"/>
                <a:cs typeface="+mn-cs"/>
              </a:rPr>
              <a:t>Key physical and mechanical </a:t>
            </a:r>
            <a:r>
              <a:rPr lang="en-US" sz="2000" dirty="0">
                <a:latin typeface="+mn-lt"/>
                <a:ea typeface="+mn-ea"/>
                <a:cs typeface="+mn-cs"/>
              </a:rPr>
              <a:t>properties </a:t>
            </a:r>
            <a:r>
              <a:rPr lang="en-US" sz="2000" dirty="0" smtClean="0">
                <a:latin typeface="+mn-lt"/>
                <a:ea typeface="+mn-ea"/>
                <a:cs typeface="+mn-cs"/>
              </a:rPr>
              <a:t>to be monitored :</a:t>
            </a:r>
            <a:endParaRPr lang="en-US" sz="2000" dirty="0">
              <a:latin typeface="+mn-lt"/>
              <a:ea typeface="+mn-ea"/>
              <a:cs typeface="+mn-cs"/>
            </a:endParaRPr>
          </a:p>
          <a:p>
            <a:pPr marL="1274400" lvl="4" indent="-360000" defTabSz="457200">
              <a:spcBef>
                <a:spcPts val="0"/>
              </a:spcBef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Stress Strain behavior </a:t>
            </a:r>
            <a:r>
              <a:rPr lang="en-US" sz="2000" dirty="0" smtClean="0">
                <a:latin typeface="+mn-lt"/>
                <a:ea typeface="+mn-ea"/>
                <a:cs typeface="+mn-cs"/>
              </a:rPr>
              <a:t>up to failure (Tensile </a:t>
            </a:r>
            <a:r>
              <a:rPr lang="en-US" sz="2000" dirty="0">
                <a:latin typeface="+mn-lt"/>
                <a:ea typeface="+mn-ea"/>
                <a:cs typeface="+mn-cs"/>
              </a:rPr>
              <a:t>Tests on metals, Flexural Tests on composites)</a:t>
            </a:r>
          </a:p>
          <a:p>
            <a:pPr marL="1274400" lvl="4" indent="-360000" defTabSz="457200">
              <a:spcBef>
                <a:spcPts val="0"/>
              </a:spcBef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US" sz="2000" dirty="0" smtClean="0">
                <a:latin typeface="+mn-lt"/>
                <a:ea typeface="+mn-ea"/>
                <a:cs typeface="+mn-cs"/>
              </a:rPr>
              <a:t>Thermal Conductivity</a:t>
            </a:r>
          </a:p>
          <a:p>
            <a:pPr marL="1274400" lvl="4" indent="-360000" defTabSz="457200">
              <a:spcBef>
                <a:spcPts val="0"/>
              </a:spcBef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US" sz="2000" dirty="0" smtClean="0">
                <a:latin typeface="+mn-lt"/>
                <a:ea typeface="+mn-ea"/>
                <a:cs typeface="+mn-cs"/>
              </a:rPr>
              <a:t>Thermal Expansion Coefficient (CTE) and swelling</a:t>
            </a:r>
          </a:p>
          <a:p>
            <a:pPr marL="1274400" lvl="4" indent="-360000" defTabSz="457200">
              <a:spcBef>
                <a:spcPts val="0"/>
              </a:spcBef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Electrical Conductivity</a:t>
            </a:r>
          </a:p>
          <a:p>
            <a:pPr marL="1274400" lvl="4" indent="-360000" defTabSz="457200">
              <a:spcBef>
                <a:spcPts val="0"/>
              </a:spcBef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Possible damage recovery after thermal </a:t>
            </a:r>
            <a:r>
              <a:rPr lang="en-US" sz="2000" dirty="0" smtClean="0">
                <a:latin typeface="+mn-lt"/>
                <a:ea typeface="+mn-ea"/>
                <a:cs typeface="+mn-cs"/>
              </a:rPr>
              <a:t>annealing</a:t>
            </a:r>
          </a:p>
          <a:p>
            <a:pPr marL="817200" lvl="3" indent="-360000" defTabSz="457200">
              <a:spcBef>
                <a:spcPts val="0"/>
              </a:spcBef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US" sz="2000" dirty="0" smtClean="0">
                <a:latin typeface="+mn-lt"/>
                <a:ea typeface="+mn-ea"/>
                <a:cs typeface="+mn-cs"/>
              </a:rPr>
              <a:t>Compare </a:t>
            </a:r>
            <a:r>
              <a:rPr lang="en-US" sz="2000" i="1" dirty="0" err="1">
                <a:latin typeface="+mn-lt"/>
                <a:ea typeface="+mn-ea"/>
                <a:cs typeface="+mn-cs"/>
              </a:rPr>
              <a:t>dpa</a:t>
            </a:r>
            <a:r>
              <a:rPr lang="en-US" sz="2000" dirty="0">
                <a:latin typeface="+mn-lt"/>
                <a:ea typeface="+mn-ea"/>
                <a:cs typeface="+mn-cs"/>
              </a:rPr>
              <a:t> level to expected </a:t>
            </a:r>
            <a:r>
              <a:rPr lang="en-US" sz="2000" i="1" dirty="0" err="1">
                <a:latin typeface="+mn-lt"/>
                <a:ea typeface="+mn-ea"/>
                <a:cs typeface="+mn-cs"/>
              </a:rPr>
              <a:t>dpa</a:t>
            </a:r>
            <a:r>
              <a:rPr lang="en-US" sz="2000" dirty="0">
                <a:latin typeface="+mn-lt"/>
                <a:ea typeface="+mn-ea"/>
                <a:cs typeface="+mn-cs"/>
              </a:rPr>
              <a:t> level in LHC at nominal/ultimate operating conditions</a:t>
            </a:r>
          </a:p>
          <a:p>
            <a:pPr marL="817200" lvl="3" indent="-360000" defTabSz="457200">
              <a:spcBef>
                <a:spcPts val="0"/>
              </a:spcBef>
              <a:spcAft>
                <a:spcPts val="600"/>
              </a:spcAft>
              <a:buSzPct val="95000"/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Is </a:t>
            </a:r>
            <a:r>
              <a:rPr lang="en-US" sz="2000" i="1" dirty="0" err="1">
                <a:latin typeface="+mn-lt"/>
                <a:ea typeface="+mn-ea"/>
                <a:cs typeface="+mn-cs"/>
              </a:rPr>
              <a:t>dpa</a:t>
            </a:r>
            <a:r>
              <a:rPr lang="en-US" sz="2000" dirty="0">
                <a:latin typeface="+mn-lt"/>
                <a:ea typeface="+mn-ea"/>
                <a:cs typeface="+mn-cs"/>
              </a:rPr>
              <a:t> a sufficient indicator to compare different irradiation environments?</a:t>
            </a:r>
          </a:p>
          <a:p>
            <a:pPr marL="1274400" lvl="4" indent="-360000" defTabSz="4572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5000"/>
              <a:buFont typeface="Wingdings" charset="2"/>
              <a:buChar char="§"/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0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ColUSM - 15/02/2013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Nicola Mariani – EN-MME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820944"/>
              </p:ext>
            </p:extLst>
          </p:nvPr>
        </p:nvGraphicFramePr>
        <p:xfrm>
          <a:off x="1195069" y="548680"/>
          <a:ext cx="5760640" cy="3459480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2705738"/>
                <a:gridCol w="3054902"/>
              </a:tblGrid>
              <a:tr h="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n-GB" sz="1600" kern="1200" dirty="0"/>
                        <a:t>Test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n-GB" sz="1600" kern="1200"/>
                        <a:t>Instrument</a:t>
                      </a:r>
                      <a:endParaRPr lang="en-GB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n-GB" sz="1400" b="0" kern="1200" dirty="0"/>
                        <a:t>Stress Strain behaviour up to failure (Tensile Tests on metals, Flexural Tests on composites)</a:t>
                      </a:r>
                      <a:endParaRPr lang="en-GB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b="0" kern="1200"/>
                        <a:t>Tinius-Olsen mechanical tester + CERN Fixture for Flexural tests</a:t>
                      </a:r>
                      <a:endParaRPr lang="en-GB" sz="14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n-GB" sz="1400" b="0" kern="1200" dirty="0"/>
                        <a:t>Thermal Conductivity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n-GB" sz="1400" b="0" kern="1200" dirty="0"/>
                        <a:t> </a:t>
                      </a:r>
                      <a:endParaRPr lang="en-GB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n-GB" sz="1400" b="0" kern="1200" dirty="0"/>
                        <a:t>? (BNL to give indications on available equipment)</a:t>
                      </a:r>
                      <a:endParaRPr lang="en-GB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n-GB" sz="1400" b="0" kern="1200" dirty="0"/>
                        <a:t>Thermal Expansion Coefficient (CTE) and swelling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n-GB" sz="1400" b="0" kern="1200" dirty="0"/>
                        <a:t> </a:t>
                      </a:r>
                      <a:endParaRPr lang="en-GB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n-GB" sz="1400" b="0" kern="1200" dirty="0"/>
                        <a:t>LINSEIS dilatometer</a:t>
                      </a:r>
                      <a:endParaRPr lang="en-GB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n-GB" sz="1400" b="0" kern="1200"/>
                        <a:t>Electrical Conductivity</a:t>
                      </a:r>
                    </a:p>
                    <a:p>
                      <a:pPr marL="0" indent="0" algn="l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n-GB" sz="1400" b="0" kern="1200"/>
                        <a:t> </a:t>
                      </a:r>
                      <a:endParaRPr lang="en-GB" sz="14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b="0" kern="1200" dirty="0"/>
                        <a:t>4-point electrical resistance apparatus</a:t>
                      </a:r>
                      <a:endParaRPr lang="en-GB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n-GB" sz="1400" b="0" kern="1200" dirty="0"/>
                        <a:t>Damage recovery after thermal annealing</a:t>
                      </a:r>
                      <a:endParaRPr lang="en-GB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b="0" kern="1200" dirty="0" smtClean="0"/>
                        <a:t>LINSEIS </a:t>
                      </a:r>
                      <a:r>
                        <a:rPr lang="en-GB" sz="1400" b="0" kern="1200" dirty="0"/>
                        <a:t>dilatometer (for annealing and CTE verification after irradiation), 4-point electrical resistivity apparatus and Thermal Conductivity apparatus </a:t>
                      </a:r>
                      <a:endParaRPr lang="en-GB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1280592" y="24813"/>
            <a:ext cx="8424936" cy="720000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Equipment </a:t>
            </a:r>
            <a:endParaRPr lang="en-GB" dirty="0"/>
          </a:p>
        </p:txBody>
      </p:sp>
      <p:pic>
        <p:nvPicPr>
          <p:cNvPr id="6" name="Picture 5" descr="C:\Users\nmariani\AppData\Local\Microsoft\Windows\Temporary Internet Files\Content.Word\WP_20130611_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95" y="4149080"/>
            <a:ext cx="3253090" cy="244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Nico\SkyDrive\SkyDrive camera roll\WP_20130606_01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r="8927" b="32441"/>
          <a:stretch/>
        </p:blipFill>
        <p:spPr bwMode="auto">
          <a:xfrm>
            <a:off x="4569379" y="4567252"/>
            <a:ext cx="4912360" cy="1611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nmariani\AppData\Local\Microsoft\Windows\Temporary Internet Files\Content.Word\WP_20130613_004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9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0"/>
          <a:stretch/>
        </p:blipFill>
        <p:spPr bwMode="auto">
          <a:xfrm>
            <a:off x="6955709" y="2691879"/>
            <a:ext cx="2526030" cy="1800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nmariani\AppData\Local\Microsoft\Windows\Temporary Internet Files\Content.Word\WP_20130613_008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709" y="836712"/>
            <a:ext cx="2690495" cy="1799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6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ColUSM - 15/02/2013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Nicola Mariani – EN-MME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280592" y="24813"/>
            <a:ext cx="8424936" cy="720000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Specimen Types</a:t>
            </a:r>
            <a:endParaRPr lang="en-GB" dirty="0"/>
          </a:p>
        </p:txBody>
      </p:sp>
      <p:grpSp>
        <p:nvGrpSpPr>
          <p:cNvPr id="11" name="Gruppo 10"/>
          <p:cNvGrpSpPr/>
          <p:nvPr/>
        </p:nvGrpSpPr>
        <p:grpSpPr>
          <a:xfrm>
            <a:off x="5493060" y="1652460"/>
            <a:ext cx="4268929" cy="2709594"/>
            <a:chOff x="5416804" y="3727154"/>
            <a:chExt cx="4268929" cy="2709594"/>
          </a:xfrm>
        </p:grpSpPr>
        <p:sp>
          <p:nvSpPr>
            <p:cNvPr id="13" name="Rectangle 12"/>
            <p:cNvSpPr/>
            <p:nvPr/>
          </p:nvSpPr>
          <p:spPr>
            <a:xfrm>
              <a:off x="5416804" y="3727154"/>
              <a:ext cx="4268929" cy="702373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127000" dir="8100000" rotWithShape="0">
                <a:srgbClr val="000000">
                  <a:alpha val="44000"/>
                </a:srgb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92075" tIns="46038" rIns="92075" bIns="46038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b="1" dirty="0" smtClean="0">
                  <a:solidFill>
                    <a:schemeClr val="lt1"/>
                  </a:solidFill>
                </a:rPr>
                <a:t>Composite materials samples: </a:t>
              </a:r>
            </a:p>
            <a:p>
              <a:pPr algn="ctr">
                <a:lnSpc>
                  <a:spcPct val="110000"/>
                </a:lnSpc>
              </a:pPr>
              <a:r>
                <a:rPr lang="en-GB" b="1" dirty="0" smtClean="0">
                  <a:solidFill>
                    <a:schemeClr val="lt1"/>
                  </a:solidFill>
                </a:rPr>
                <a:t>CuCD + MoGRCF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57240" y="6039074"/>
              <a:ext cx="4212304" cy="397674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127000" dir="8100000" rotWithShape="0">
                <a:srgbClr val="000000">
                  <a:alpha val="44000"/>
                </a:srgb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92075" tIns="46038" rIns="92075" bIns="46038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b="1" dirty="0" smtClean="0">
                  <a:solidFill>
                    <a:schemeClr val="lt1"/>
                  </a:solidFill>
                </a:rPr>
                <a:t>Parallelepiped shape for all tests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416869" y="4490003"/>
              <a:ext cx="2138172" cy="1542808"/>
              <a:chOff x="6265057" y="4490003"/>
              <a:chExt cx="2138172" cy="154280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265057" y="4490003"/>
                <a:ext cx="2138172" cy="1542808"/>
                <a:chOff x="6265057" y="4490003"/>
                <a:chExt cx="2138172" cy="1542808"/>
              </a:xfrm>
            </p:grpSpPr>
            <p:pic>
              <p:nvPicPr>
                <p:cNvPr id="12292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17" t="7311" r="8897" b="8727"/>
                <a:stretch/>
              </p:blipFill>
              <p:spPr bwMode="auto">
                <a:xfrm>
                  <a:off x="6395682" y="4490003"/>
                  <a:ext cx="2007547" cy="154280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6265057" y="5277298"/>
                  <a:ext cx="658396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700" dirty="0" smtClean="0"/>
                    <a:t>4.00+/-0.05</a:t>
                  </a:r>
                  <a:endParaRPr lang="en-GB" sz="700" dirty="0"/>
                </a:p>
              </p:txBody>
            </p:sp>
          </p:grpSp>
          <p:pic>
            <p:nvPicPr>
              <p:cNvPr id="12293" name="Picture 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 bwMode="auto">
              <a:xfrm>
                <a:off x="6897216" y="5198715"/>
                <a:ext cx="288000" cy="348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1136576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Several Materials shapes exist for Metals and Composites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Different Sample manufacturing methods and tests techniques</a:t>
            </a:r>
          </a:p>
        </p:txBody>
      </p:sp>
      <p:graphicFrame>
        <p:nvGraphicFramePr>
          <p:cNvPr id="21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77"/>
              </p:ext>
            </p:extLst>
          </p:nvPr>
        </p:nvGraphicFramePr>
        <p:xfrm>
          <a:off x="1034211" y="4581128"/>
          <a:ext cx="8455293" cy="18837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67872"/>
                <a:gridCol w="2067872"/>
                <a:gridCol w="2290278"/>
                <a:gridCol w="2029271"/>
              </a:tblGrid>
              <a:tr h="54264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Material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Sample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Dimensions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Number X capsule</a:t>
                      </a:r>
                      <a:endParaRPr lang="en-GB" sz="1600" dirty="0"/>
                    </a:p>
                  </a:txBody>
                  <a:tcPr/>
                </a:tc>
              </a:tr>
              <a:tr h="31438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Metals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Tensile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42x6x1 mm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21</a:t>
                      </a:r>
                      <a:endParaRPr lang="en-GB" sz="1600" dirty="0"/>
                    </a:p>
                  </a:txBody>
                  <a:tcPr/>
                </a:tc>
              </a:tr>
              <a:tr h="314389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Physical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29x4x3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</a:t>
                      </a:r>
                      <a:endParaRPr lang="en-GB" sz="1600" dirty="0"/>
                    </a:p>
                  </a:txBody>
                  <a:tcPr/>
                </a:tc>
              </a:tr>
              <a:tr h="31438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Composites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Flexural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40.9x4x4 mm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10</a:t>
                      </a:r>
                      <a:endParaRPr lang="en-GB" sz="1600" dirty="0"/>
                    </a:p>
                  </a:txBody>
                  <a:tcPr/>
                </a:tc>
              </a:tr>
              <a:tr h="314389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Physical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20.5x4x4 mm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uppo 5"/>
          <p:cNvGrpSpPr/>
          <p:nvPr/>
        </p:nvGrpSpPr>
        <p:grpSpPr>
          <a:xfrm>
            <a:off x="1002456" y="1652460"/>
            <a:ext cx="4300686" cy="2713544"/>
            <a:chOff x="5385049" y="926427"/>
            <a:chExt cx="4300686" cy="2713544"/>
          </a:xfrm>
        </p:grpSpPr>
        <p:sp>
          <p:nvSpPr>
            <p:cNvPr id="8" name="Rectangle 7"/>
            <p:cNvSpPr/>
            <p:nvPr/>
          </p:nvSpPr>
          <p:spPr>
            <a:xfrm>
              <a:off x="5385049" y="926427"/>
              <a:ext cx="4300686" cy="702373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127000" dir="8100000" rotWithShape="0">
                <a:srgbClr val="000000">
                  <a:alpha val="44000"/>
                </a:srgb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92075" tIns="46038" rIns="92075" bIns="46038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b="1" dirty="0" smtClean="0">
                  <a:solidFill>
                    <a:schemeClr val="lt1"/>
                  </a:solidFill>
                </a:rPr>
                <a:t>Metallic materials samples: </a:t>
              </a:r>
            </a:p>
            <a:p>
              <a:pPr algn="ctr">
                <a:lnSpc>
                  <a:spcPct val="110000"/>
                </a:lnSpc>
              </a:pPr>
              <a:r>
                <a:rPr lang="en-GB" b="1" dirty="0" smtClean="0">
                  <a:solidFill>
                    <a:schemeClr val="lt1"/>
                  </a:solidFill>
                </a:rPr>
                <a:t>Molybdenum + Glidcop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38224" y="3265957"/>
              <a:ext cx="2347510" cy="374014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127000" dir="8100000" rotWithShape="0">
                <a:srgbClr val="000000">
                  <a:alpha val="44000"/>
                </a:srgb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92075" tIns="46038" rIns="92075" bIns="46038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b="1" dirty="0" smtClean="0">
                  <a:solidFill>
                    <a:schemeClr val="lt1"/>
                  </a:solidFill>
                </a:rPr>
                <a:t>Other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16805" y="3262419"/>
              <a:ext cx="1892074" cy="374014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127000" dir="8100000" rotWithShape="0">
                <a:srgbClr val="000000">
                  <a:alpha val="44000"/>
                </a:srgb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92075" tIns="46038" rIns="92075" bIns="46038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b="1" dirty="0" smtClean="0">
                  <a:solidFill>
                    <a:schemeClr val="lt1"/>
                  </a:solidFill>
                </a:rPr>
                <a:t>Tensile tests</a:t>
              </a:r>
            </a:p>
          </p:txBody>
        </p:sp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804" y="1721039"/>
              <a:ext cx="1892075" cy="15023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8224" y="1721038"/>
              <a:ext cx="2347510" cy="15023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12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ColUSM - 15/02/2013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Nicola Mariani – EN-MME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2610716"/>
            <a:ext cx="3845560" cy="359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2564904"/>
            <a:ext cx="3942080" cy="37090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280592" y="24813"/>
            <a:ext cx="8424936" cy="720000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Samples Identification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36576" y="836712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For each material capsule the samples will be identified as following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once the capsules are opened (top and bottom are arbitrary since the radiation profile is axial symmetric)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Mo: 2 capsules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Glidcop: 1 capsule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MoGR: 1 capsules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CuCD: 1 capsules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92960" y="1772816"/>
            <a:ext cx="5112568" cy="702373"/>
          </a:xfrm>
          <a:prstGeom prst="rect">
            <a:avLst/>
          </a:prstGeom>
          <a:ln>
            <a:headEnd/>
            <a:tailEnd/>
          </a:ln>
          <a:effectLst>
            <a:outerShdw blurRad="50800" dist="127000" dir="8100000" rotWithShape="0">
              <a:srgbClr val="000000">
                <a:alpha val="44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example: Mo1-P2 = </a:t>
            </a:r>
            <a:r>
              <a:rPr lang="en-GB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Mo capsule </a:t>
            </a:r>
            <a:r>
              <a:rPr lang="en-GB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1 (higher Energy), 2nd physical </a:t>
            </a:r>
            <a:r>
              <a:rPr lang="en-GB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sample</a:t>
            </a:r>
            <a:endParaRPr lang="en-GB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21052" y="2451529"/>
            <a:ext cx="1728192" cy="1481527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09184" y="3861048"/>
            <a:ext cx="72008" cy="7200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87976" y="3861048"/>
            <a:ext cx="72008" cy="7200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994376" y="3861048"/>
            <a:ext cx="72008" cy="7200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212072" y="3861048"/>
            <a:ext cx="72008" cy="7200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401272" y="3861048"/>
            <a:ext cx="72008" cy="7200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601685" y="3861048"/>
            <a:ext cx="72008" cy="7200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790089" y="3861048"/>
            <a:ext cx="72008" cy="7200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977336" y="3861048"/>
            <a:ext cx="72008" cy="7200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6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ColUSM - 15/02/2013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Nicola Mariani – EN-MME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366789"/>
              </p:ext>
            </p:extLst>
          </p:nvPr>
        </p:nvGraphicFramePr>
        <p:xfrm>
          <a:off x="1077555" y="548680"/>
          <a:ext cx="6192690" cy="1129030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238538"/>
                <a:gridCol w="1238538"/>
                <a:gridCol w="1339348"/>
                <a:gridCol w="1137728"/>
                <a:gridCol w="1238538"/>
              </a:tblGrid>
              <a:tr h="189230">
                <a:tc gridSpan="5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Summary of Reference tests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9230"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Material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Mechanical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CTE (+ </a:t>
                      </a:r>
                      <a:r>
                        <a:rPr lang="en-GB" sz="1200" dirty="0">
                          <a:effectLst/>
                        </a:rPr>
                        <a:t>Annealing)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Th. Cond.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El. Cond.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9230"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Glidcop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8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9230"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Molybdenum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8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9230"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CuCD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4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9902"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MoGRCF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4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290104"/>
              </p:ext>
            </p:extLst>
          </p:nvPr>
        </p:nvGraphicFramePr>
        <p:xfrm>
          <a:off x="1064567" y="1772816"/>
          <a:ext cx="6192690" cy="1150620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238538"/>
                <a:gridCol w="1238538"/>
                <a:gridCol w="1339348"/>
                <a:gridCol w="1137728"/>
                <a:gridCol w="1238538"/>
              </a:tblGrid>
              <a:tr h="191770">
                <a:tc gridSpan="5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Summary of After </a:t>
                      </a:r>
                      <a:r>
                        <a:rPr lang="en-GB" sz="1200" dirty="0">
                          <a:effectLst/>
                        </a:rPr>
                        <a:t>Irradiation tests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1770"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Material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Mechanical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CTE (+ </a:t>
                      </a:r>
                      <a:r>
                        <a:rPr lang="en-GB" sz="1200" dirty="0">
                          <a:effectLst/>
                        </a:rPr>
                        <a:t>Annealing)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Th. Cond.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El. Cond.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1770"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Glidcop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21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3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1770"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Molybdenum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42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6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6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1770"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CuCD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8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it-IT" sz="1200" dirty="0" smtClean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it-IT" sz="1200" dirty="0" smtClean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1770"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MoGRCF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it-IT" sz="1200" dirty="0" smtClean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it-IT" sz="1200" dirty="0" smtClean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045081"/>
              </p:ext>
            </p:extLst>
          </p:nvPr>
        </p:nvGraphicFramePr>
        <p:xfrm>
          <a:off x="1064568" y="3068960"/>
          <a:ext cx="8424936" cy="1744345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728192"/>
                <a:gridCol w="837093"/>
                <a:gridCol w="837093"/>
                <a:gridCol w="837093"/>
                <a:gridCol w="837093"/>
                <a:gridCol w="837093"/>
                <a:gridCol w="837093"/>
                <a:gridCol w="837093"/>
                <a:gridCol w="837093"/>
              </a:tblGrid>
              <a:tr h="0">
                <a:tc gridSpan="9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Metallic Samples After Irradiation Tests Definition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Tests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Irradiation Level 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Irradiation Level 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Irradiation Level 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Irradiation Level 4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3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Position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N.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Position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N.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Position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N.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Position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N.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Mechanical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M10, 11, 12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3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M7, 8, 9, 13, 14, 15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6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M4, 5, 6, 16, 17, 18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6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M1, 2, 3, 19, 20, 21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CTE                                     (+ </a:t>
                      </a:r>
                      <a:r>
                        <a:rPr lang="en-GB" sz="1200" dirty="0">
                          <a:effectLst/>
                        </a:rPr>
                        <a:t>Annealing)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P3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P2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P1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-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Thermal and Electrical Conductivity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P4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P5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P6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-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-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747914"/>
              </p:ext>
            </p:extLst>
          </p:nvPr>
        </p:nvGraphicFramePr>
        <p:xfrm>
          <a:off x="1064568" y="4941168"/>
          <a:ext cx="8424936" cy="1561465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728192"/>
                <a:gridCol w="837093"/>
                <a:gridCol w="837093"/>
                <a:gridCol w="837093"/>
                <a:gridCol w="837093"/>
                <a:gridCol w="837093"/>
                <a:gridCol w="837093"/>
                <a:gridCol w="837093"/>
                <a:gridCol w="837093"/>
              </a:tblGrid>
              <a:tr h="0">
                <a:tc gridSpan="9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Composite Materials Samples After Irradiation Tests Definition</a:t>
                      </a:r>
                      <a:endParaRPr lang="en-GB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Tests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Irradiation Level 1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Irradiation Level 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Irradiation Level 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Irradiation Level 4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3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Position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N.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Position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N.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Position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N.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Position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N.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Mechanical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M4, 5, 6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3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M3, 7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M2, 8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M1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CTE                                        (+ </a:t>
                      </a:r>
                      <a:r>
                        <a:rPr lang="en-GB" sz="1200" dirty="0">
                          <a:effectLst/>
                        </a:rPr>
                        <a:t>Annealing)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P2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P4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P1, 6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Thermal and Electrical Conductivity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P3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P5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P7, 8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-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-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Title 2"/>
          <p:cNvSpPr txBox="1">
            <a:spLocks/>
          </p:cNvSpPr>
          <p:nvPr/>
        </p:nvSpPr>
        <p:spPr>
          <a:xfrm>
            <a:off x="5889104" y="24813"/>
            <a:ext cx="3816424" cy="720000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Summary of Tests</a:t>
            </a:r>
            <a:endParaRPr lang="en-GB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7257" y="836712"/>
            <a:ext cx="2592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Notes: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Not all MoGR and CuCD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reference  samples ready yet;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Irradiation Levels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to be extensively defined for each sample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in terms of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dpa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Fluka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Experts: </a:t>
            </a:r>
          </a:p>
          <a:p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ari BE/ABP/LCU, </a:t>
            </a:r>
          </a:p>
          <a:p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     M.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Brugger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EN/STI/EET.</a:t>
            </a:r>
            <a:endParaRPr lang="en-GB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3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ColUSM - 15/02/2013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Nicola Mariani – EN-MME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280592" y="24813"/>
            <a:ext cx="8424936" cy="720000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Materials Specimens Holding Box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136576" y="1052736"/>
            <a:ext cx="41545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specimens are encapsulated into special vacuum tight capsules (vacuum or inert gas), the different capsules being mounted into a Holding Box.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cooling is made by water flow between adjacent capsules</a:t>
            </a:r>
          </a:p>
          <a:p>
            <a:pPr marL="285750" indent="-285750">
              <a:buFont typeface="Wingdings"/>
              <a:buChar char="è"/>
            </a:pPr>
            <a:r>
              <a:rPr lang="en-GB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Insufficient cooling between CuCD and MoGR capsules provoked the expansion of CuCD1 capsule, that 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damaged both CuCD1 and MoGR1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capsules (with isotopes contamination);</a:t>
            </a:r>
          </a:p>
          <a:p>
            <a:pPr marL="285750" indent="-285750">
              <a:buFont typeface="Wingdings"/>
              <a:buChar char="è"/>
            </a:pP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Emergency stop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and layout modifications to allow better cooling.</a:t>
            </a:r>
            <a:endPara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Final layout: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1 Holding Box</a:t>
            </a:r>
          </a:p>
          <a:p>
            <a:pPr marL="285750" indent="-285750">
              <a:buFontTx/>
              <a:buChar char="-"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5 capsules x Holding Box</a:t>
            </a:r>
          </a:p>
        </p:txBody>
      </p:sp>
      <p:pic>
        <p:nvPicPr>
          <p:cNvPr id="1026" name="Picture 2" descr="C:\Users\nmariani\AppData\Local\Microsoft\Windows\Temporary Internet Files\Content.Outlook\4HX63JX0\LHC_target-Array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65" y="1342849"/>
            <a:ext cx="4187001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22665" y="5563937"/>
            <a:ext cx="43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Picture and status report by N. Simos (BNL)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4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AA7C2E11D63E48AB9100305E5D58AE" ma:contentTypeVersion="0" ma:contentTypeDescription="Create a new document." ma:contentTypeScope="" ma:versionID="a9cc6ef55b87e7614d9e014655348e8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3F7AB5-2B3B-44EE-B7D7-12906E541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5ED393C-399A-4ECA-9A0A-849B1E59EE29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D540674-CA37-4896-A58A-5F7F090692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144638</TotalTime>
  <Words>1294</Words>
  <Application>Microsoft Office PowerPoint</Application>
  <PresentationFormat>A4 Paper (210x297 mm)</PresentationFormat>
  <Paragraphs>302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1_Sketchbook</vt:lpstr>
      <vt:lpstr>  Collimator Materials for LHC Luminosity Upgrade: Status of Irradiation Studies at BNL   Collimation Upgrade Specification Meeting 21/06/2013    N. Mariani (CERN EN/MME/PE)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Author  Date</dc:title>
  <dc:creator>N. Mariani</dc:creator>
  <cp:lastModifiedBy>Nicola Mariani</cp:lastModifiedBy>
  <cp:revision>3074</cp:revision>
  <dcterms:created xsi:type="dcterms:W3CDTF">2009-09-14T15:56:01Z</dcterms:created>
  <dcterms:modified xsi:type="dcterms:W3CDTF">2013-06-25T08:34:37Z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0x010100F9AA7C2E11D63E48AB9100305E5D58AE</vt:lpwstr>
  </property>
  <property fmtid="{D5CDD505-2E9C-101B-9397-08002B2CF9AE}" pid="3" name="Enregistré le:">
    <vt:lpwstr>2010-12-04T23:00:00+00:00</vt:lpwstr>
  </property>
</Properties>
</file>