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3" r:id="rId5"/>
    <p:sldId id="261" r:id="rId6"/>
    <p:sldId id="265" r:id="rId7"/>
    <p:sldId id="260" r:id="rId8"/>
    <p:sldId id="268" r:id="rId9"/>
    <p:sldId id="266" r:id="rId10"/>
    <p:sldId id="267" r:id="rId11"/>
    <p:sldId id="276" r:id="rId12"/>
    <p:sldId id="277" r:id="rId13"/>
    <p:sldId id="269" r:id="rId14"/>
    <p:sldId id="275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0" autoAdjust="0"/>
    <p:restoredTop sz="94660"/>
  </p:normalViewPr>
  <p:slideViewPr>
    <p:cSldViewPr>
      <p:cViewPr>
        <p:scale>
          <a:sx n="100" d="100"/>
          <a:sy n="100" d="100"/>
        </p:scale>
        <p:origin x="-58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# </a:t>
            </a:r>
            <a:r>
              <a:rPr lang="en-US" sz="1800" dirty="0" err="1" smtClean="0"/>
              <a:t>Sixtrack</a:t>
            </a:r>
            <a:r>
              <a:rPr lang="en-US" sz="1800" dirty="0" smtClean="0"/>
              <a:t> Hits </a:t>
            </a:r>
            <a:r>
              <a:rPr lang="en-US" sz="1800" dirty="0" err="1" smtClean="0"/>
              <a:t>normalised</a:t>
            </a:r>
            <a:r>
              <a:rPr lang="en-US" sz="1800" dirty="0" smtClean="0"/>
              <a:t> to TCP.C</a:t>
            </a:r>
            <a:endParaRPr lang="en-US" sz="1800" dirty="0"/>
          </a:p>
        </c:rich>
      </c:tx>
      <c:layout>
        <c:manualLayout>
          <c:xMode val="edge"/>
          <c:yMode val="edge"/>
          <c:x val="0.1336003382687636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30897054242869"/>
          <c:y val="0.19598750809908738"/>
          <c:w val="0.86394825728355529"/>
          <c:h val="0.7657993135150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Sixtrack Hits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7.0436521096831038E-3</c:v>
                </c:pt>
                <c:pt idx="1">
                  <c:v>1</c:v>
                </c:pt>
                <c:pt idx="2">
                  <c:v>3.0336517655463767E-2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34679040"/>
        <c:axId val="34680832"/>
      </c:barChart>
      <c:catAx>
        <c:axId val="3467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80832"/>
        <c:crossesAt val="1.0000000000000003E-4"/>
        <c:auto val="1"/>
        <c:lblAlgn val="ctr"/>
        <c:lblOffset val="100"/>
        <c:noMultiLvlLbl val="0"/>
      </c:catAx>
      <c:valAx>
        <c:axId val="34680832"/>
        <c:scaling>
          <c:logBase val="10"/>
          <c:orientation val="minMax"/>
          <c:max val="10"/>
          <c:min val="1.0000000000000003E-4"/>
        </c:scaling>
        <c:delete val="0"/>
        <c:axPos val="l"/>
        <c:numFmt formatCode="0.E+00" sourceLinked="0"/>
        <c:majorTickMark val="none"/>
        <c:minorTickMark val="none"/>
        <c:tickLblPos val="nextTo"/>
        <c:crossAx val="34679040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BLM Signal </a:t>
            </a:r>
            <a:r>
              <a:rPr lang="en-US" sz="1800" dirty="0" err="1" smtClean="0"/>
              <a:t>normalised</a:t>
            </a:r>
            <a:r>
              <a:rPr lang="en-US" sz="1800" dirty="0" smtClean="0"/>
              <a:t> to BLM_TCP.C</a:t>
            </a:r>
            <a:endParaRPr lang="en-US" sz="1800" dirty="0"/>
          </a:p>
        </c:rich>
      </c:tx>
      <c:layout>
        <c:manualLayout>
          <c:xMode val="edge"/>
          <c:yMode val="edge"/>
          <c:x val="0.5212655902804748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30897054242869"/>
          <c:y val="0.19598750809908738"/>
          <c:w val="0.86394825728355529"/>
          <c:h val="0.7657993135150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Sixtrack Hits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50000"/>
                </a:schemeClr>
              </a:solidFill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2.2231810939989379E-2</c:v>
                </c:pt>
                <c:pt idx="1">
                  <c:v>1</c:v>
                </c:pt>
                <c:pt idx="2">
                  <c:v>1.7043945831120553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34721792"/>
        <c:axId val="34723328"/>
      </c:barChart>
      <c:catAx>
        <c:axId val="347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23328"/>
        <c:crossesAt val="1.0000000000000003E-4"/>
        <c:auto val="1"/>
        <c:lblAlgn val="ctr"/>
        <c:lblOffset val="100"/>
        <c:noMultiLvlLbl val="0"/>
      </c:catAx>
      <c:valAx>
        <c:axId val="34723328"/>
        <c:scaling>
          <c:logBase val="10"/>
          <c:orientation val="minMax"/>
          <c:max val="10"/>
          <c:min val="1.0000000000000003E-4"/>
        </c:scaling>
        <c:delete val="1"/>
        <c:axPos val="l"/>
        <c:numFmt formatCode="0.E+00" sourceLinked="0"/>
        <c:majorTickMark val="none"/>
        <c:minorTickMark val="none"/>
        <c:tickLblPos val="nextTo"/>
        <c:crossAx val="34721792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8764-8B00-4720-BD14-DB8D2EAF07C3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282A-7963-4E4D-8993-E86A744B4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1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282A-7963-4E4D-8993-E86A744B4A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4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158" y="1759822"/>
            <a:ext cx="5274174" cy="25908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FLUKA Energy </a:t>
            </a:r>
            <a:r>
              <a:rPr lang="en-GB" sz="3600" b="1" dirty="0"/>
              <a:t>deposition simulations for quench tests 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99104"/>
            <a:ext cx="6400800" cy="91440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E.Skordis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F.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Cerutti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A.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Lechner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Mereghetti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the FLUKA team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" y="0"/>
            <a:ext cx="1762755" cy="17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UKA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"/>
            <a:ext cx="4402761" cy="13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rn.ch/lhc-collimation-project/lcoll_logo3_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32" y="1"/>
            <a:ext cx="19393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60236" y="5725886"/>
            <a:ext cx="5707364" cy="612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With essential input from R. Bruce, S. </a:t>
            </a:r>
            <a:r>
              <a:rPr lang="en-GB" dirty="0" err="1" smtClean="0"/>
              <a:t>Redaelli</a:t>
            </a:r>
            <a:r>
              <a:rPr lang="en-GB" dirty="0" smtClean="0"/>
              <a:t> , 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B.M.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Salvachua</a:t>
            </a:r>
            <a:r>
              <a:rPr lang="en-GB" dirty="0" smtClean="0"/>
              <a:t>  </a:t>
            </a:r>
            <a:br>
              <a:rPr lang="en-GB" dirty="0" smtClean="0"/>
            </a:br>
            <a:r>
              <a:rPr lang="en-GB" sz="2200" dirty="0" smtClean="0"/>
              <a:t>On behalf of the Collimation team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631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Distribution of impacts TCLA -&gt; Cell14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pic>
        <p:nvPicPr>
          <p:cNvPr id="2051" name="Picture 3" descr="\\cern.ch\dfs\Users\e\eskordis\Desktop\CollimationReviewPlots\lossdensity_TCLAtoMQ14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7924800" y="2445266"/>
            <a:ext cx="33909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63890" y="2260600"/>
            <a:ext cx="67818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TCLA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2260600"/>
            <a:ext cx="914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8-9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10025" y="2540953"/>
            <a:ext cx="11430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10-11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81200" y="2911396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24452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2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352800"/>
            <a:ext cx="838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impacts TCLA -&gt; Cell14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pic>
        <p:nvPicPr>
          <p:cNvPr id="3074" name="Picture 2" descr="\\cern.ch\dfs\Users\e\eskordis\Desktop\CollimationReviewPlots\lossdensity_TCLAtoMQ14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7250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981200" y="2911396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24452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2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7924800" y="2445266"/>
            <a:ext cx="33909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63890" y="2260600"/>
            <a:ext cx="67818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TCLA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2260600"/>
            <a:ext cx="914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8-9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10025" y="2540953"/>
            <a:ext cx="11430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10-11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352800"/>
            <a:ext cx="838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2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impacts TCLA -&gt; Cell14</a:t>
            </a:r>
          </a:p>
        </p:txBody>
      </p:sp>
      <p:pic>
        <p:nvPicPr>
          <p:cNvPr id="1026" name="Picture 2" descr="\\cern.ch\dfs\Users\e\eskordis\Desktop\CollimationReviewPlots\lossdensity_TCLAtoMQ14_4v6prot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81200" y="2911396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24452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2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7924800" y="2445266"/>
            <a:ext cx="33909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63890" y="2260600"/>
            <a:ext cx="67818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TCLA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2260600"/>
            <a:ext cx="914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8-9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10025" y="2540953"/>
            <a:ext cx="11430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10-11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352800"/>
            <a:ext cx="838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3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Magnet coils energy </a:t>
            </a:r>
            <a:r>
              <a:rPr lang="en-GB" sz="3200" dirty="0" smtClean="0"/>
              <a:t>deposition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pic>
        <p:nvPicPr>
          <p:cNvPr id="4098" name="Picture 2" descr="\\cern.ch\dfs\Users\e\eskordis\Desktop\CollimationReviewPlots\peakpowerdensity_coils_MQ7toMQ14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cern.ch\dfs\Users\e\eskordis\Desktop\CollimationReviewPlots\peakpowerdensity_coils_MQ7toMQ14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2880" y="1163958"/>
            <a:ext cx="243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34480" y="1207772"/>
            <a:ext cx="243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57400" y="109359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TeV</a:t>
            </a:r>
            <a:r>
              <a:rPr lang="en-GB" dirty="0" smtClean="0"/>
              <a:t> Quench Test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13740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6.5 </a:t>
            </a:r>
            <a:r>
              <a:rPr lang="en-GB" dirty="0" err="1" smtClean="0"/>
              <a:t>TeV</a:t>
            </a:r>
            <a:r>
              <a:rPr lang="en-GB" dirty="0" smtClean="0"/>
              <a:t> (0.2 h  beam lifetime)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76400" y="1163958"/>
            <a:ext cx="243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81200" y="2911396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0" y="24452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2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058025" y="1819275"/>
            <a:ext cx="685800" cy="457200"/>
          </a:xfrm>
          <a:prstGeom prst="ellipse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9" grpId="0"/>
      <p:bldP spid="10" grpId="0" animBg="1"/>
      <p:bldP spid="1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Section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pic>
        <p:nvPicPr>
          <p:cNvPr id="5122" name="Picture 2" descr="\\cern.ch\dfs\Users\e\eskordis\Desktop\CollimationReviewPlots\radialpowerdensity_atpeak_MBA9L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1704884"/>
            <a:ext cx="4495800" cy="417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3662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Power on MB9.A :  280 W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83768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Power on MQ8 :  70 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3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\\cern.ch\dfs\Users\e\eskordis\Desktop\CollimationReviewPlots\blmsignal_ir7lsstoarc_me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922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cern.ch\dfs\Users\e\eskordis\Desktop\CollimationReviewPlots\blmsignal_ir7lsstoarc_measandsi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cern.ch\dfs\Users\e\eskordis\Desktop\CollimationReviewPlots\blmsignal_ir7lsstoarc_measandsi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Section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458200" y="1009888"/>
            <a:ext cx="6858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TCP.C</a:t>
            </a:r>
            <a:endParaRPr lang="en-GB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8534400" y="1379220"/>
            <a:ext cx="266700" cy="62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29400" y="5208032"/>
            <a:ext cx="15240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Warm Section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5188982"/>
            <a:ext cx="13716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Cold Section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191000" y="3048000"/>
            <a:ext cx="457200" cy="8204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3868420"/>
            <a:ext cx="67818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TCLA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2362200"/>
            <a:ext cx="914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8-9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971675" y="2863334"/>
            <a:ext cx="11430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10-11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28675" y="2863334"/>
            <a:ext cx="838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247775" y="5373648"/>
            <a:ext cx="838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12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6324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Values </a:t>
            </a:r>
            <a:r>
              <a:rPr lang="en-GB" dirty="0"/>
              <a:t>a</a:t>
            </a:r>
            <a:r>
              <a:rPr lang="en-GB" dirty="0" smtClean="0"/>
              <a:t>re normalised to the signal of the BLM at the TCP.C (horizontal)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quench test at 4TeV was investigated, yielding an encouraging agreement with respect to the measured BLM pattern and a peak power in magnet coils compatible with the lack of quench (see </a:t>
            </a:r>
            <a:r>
              <a:rPr lang="en-GB" sz="2400" dirty="0" err="1" smtClean="0"/>
              <a:t>Arjan’s</a:t>
            </a:r>
            <a:r>
              <a:rPr lang="en-GB" sz="2400" dirty="0" smtClean="0"/>
              <a:t> talk)</a:t>
            </a:r>
          </a:p>
          <a:p>
            <a:endParaRPr lang="en-GB" sz="2400" dirty="0" smtClean="0"/>
          </a:p>
          <a:p>
            <a:r>
              <a:rPr lang="en-GB" sz="2400" dirty="0" smtClean="0"/>
              <a:t>The study at 6.5 </a:t>
            </a:r>
            <a:r>
              <a:rPr lang="en-GB" sz="2400" dirty="0" err="1" smtClean="0"/>
              <a:t>TeV</a:t>
            </a:r>
            <a:r>
              <a:rPr lang="en-GB" sz="2400" dirty="0"/>
              <a:t> </a:t>
            </a:r>
            <a:r>
              <a:rPr lang="en-GB" sz="2400" dirty="0" smtClean="0"/>
              <a:t>gives an estimate of peak power as a function of beam lifetime and allows to relate it to the BLM signal 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6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4375" y="1714401"/>
            <a:ext cx="4433194" cy="4404006"/>
            <a:chOff x="0" y="-133"/>
            <a:chExt cx="3112" cy="258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222" t="7396" r="11333" b="5325"/>
            <a:stretch>
              <a:fillRect/>
            </a:stretch>
          </p:blipFill>
          <p:spPr bwMode="auto">
            <a:xfrm>
              <a:off x="0" y="92"/>
              <a:ext cx="3112" cy="2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" name="Rectangle 4"/>
            <p:cNvSpPr>
              <a:spLocks/>
            </p:cNvSpPr>
            <p:nvPr/>
          </p:nvSpPr>
          <p:spPr bwMode="auto">
            <a:xfrm>
              <a:off x="306" y="-133"/>
              <a:ext cx="222" cy="2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  <a:cs typeface="Tahoma" pitchFamily="34" charset="0"/>
                </a:rPr>
                <a:t>IP</a:t>
              </a:r>
            </a:p>
          </p:txBody>
        </p:sp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2498" y="969"/>
              <a:ext cx="303" cy="2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  <a:cs typeface="Tahoma" pitchFamily="34" charset="0"/>
                </a:rPr>
                <a:t>Q3</a:t>
              </a:r>
            </a:p>
          </p:txBody>
        </p:sp>
      </p:grpSp>
      <p:sp>
        <p:nvSpPr>
          <p:cNvPr id="10" name="Rectangle 7"/>
          <p:cNvSpPr>
            <a:spLocks/>
          </p:cNvSpPr>
          <p:nvPr/>
        </p:nvSpPr>
        <p:spPr bwMode="auto">
          <a:xfrm>
            <a:off x="4782689" y="5203662"/>
            <a:ext cx="4061760" cy="12473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buClr>
                <a:srgbClr val="000000"/>
              </a:buClr>
              <a:buSzPct val="125000"/>
              <a:tabLst>
                <a:tab pos="139700" algn="l"/>
                <a:tab pos="4572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BLM 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dose per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collision assuming CMS luminosity measurement and 73.5 </a:t>
            </a:r>
            <a:r>
              <a:rPr lang="en-US" sz="1400" dirty="0" err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mb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 proton-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proton </a:t>
            </a:r>
            <a:b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cross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-section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from TOTEM</a:t>
            </a:r>
            <a:r>
              <a:rPr lang="en-US" sz="1400" dirty="0">
                <a:latin typeface="Tahoma" pitchFamily="34" charset="0"/>
                <a:ea typeface="ＭＳ Ｐゴシック" charset="-128"/>
                <a:cs typeface="Tahoma" pitchFamily="34" charset="0"/>
              </a:rPr>
              <a:t> </a:t>
            </a: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[1]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25000"/>
              <a:tabLst>
                <a:tab pos="139700" algn="l"/>
                <a:tab pos="457200" algn="l"/>
              </a:tabLst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125000"/>
              <a:tabLst>
                <a:tab pos="139700" algn="l"/>
                <a:tab pos="457200" algn="l"/>
              </a:tabLst>
            </a:pP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[1] </a:t>
            </a:r>
            <a:r>
              <a:rPr lang="en-US" sz="1400" dirty="0">
                <a:latin typeface="Tahoma" pitchFamily="34" charset="0"/>
                <a:ea typeface="ＭＳ Ｐゴシック" charset="-128"/>
                <a:cs typeface="Tahoma" pitchFamily="34" charset="0"/>
              </a:rPr>
              <a:t>EPL, 96 (2011) 21002</a:t>
            </a: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3297" y="1623997"/>
            <a:ext cx="2760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BLM response along IR5 triplet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BLM_IR5_ge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69" y="1931774"/>
            <a:ext cx="4572000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FLUKA simulation benchmark against Inner Triplet BLM response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08900" y="6384808"/>
            <a:ext cx="1178758" cy="369332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L. Esposito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3"/>
            <a:ext cx="8229600" cy="1143000"/>
          </a:xfrm>
        </p:spPr>
        <p:txBody>
          <a:bodyPr/>
          <a:lstStyle/>
          <a:p>
            <a:r>
              <a:rPr lang="en-GB" dirty="0" smtClean="0"/>
              <a:t>Talk Overview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IR7 </a:t>
            </a:r>
            <a:r>
              <a:rPr lang="en-GB" dirty="0" err="1" smtClean="0"/>
              <a:t>modeling</a:t>
            </a:r>
            <a:endParaRPr lang="en-GB" dirty="0" smtClean="0"/>
          </a:p>
          <a:p>
            <a:r>
              <a:rPr lang="en-GB" dirty="0" smtClean="0"/>
              <a:t>SixTrack (beam tracking) and FLUKA (interaction and secondary shower) interplay</a:t>
            </a:r>
          </a:p>
          <a:p>
            <a:r>
              <a:rPr lang="en-GB" dirty="0" smtClean="0"/>
              <a:t>4TeV (February 2013 quench test) and 6.5TeV (post-LS1 operation)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Warm Section Simulation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Cold Section Simulation (peak power (dose) in the SC coils, BLM pattern)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09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IR7 FLUKA geometry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8555" y="838198"/>
            <a:ext cx="4412045" cy="1384995"/>
          </a:xfrm>
          <a:custGeom>
            <a:avLst/>
            <a:gdLst>
              <a:gd name="connsiteX0" fmla="*/ 0 w 5029200"/>
              <a:gd name="connsiteY0" fmla="*/ 0 h 369332"/>
              <a:gd name="connsiteX1" fmla="*/ 5029200 w 5029200"/>
              <a:gd name="connsiteY1" fmla="*/ 0 h 369332"/>
              <a:gd name="connsiteX2" fmla="*/ 5029200 w 5029200"/>
              <a:gd name="connsiteY2" fmla="*/ 369332 h 369332"/>
              <a:gd name="connsiteX3" fmla="*/ 0 w 5029200"/>
              <a:gd name="connsiteY3" fmla="*/ 369332 h 369332"/>
              <a:gd name="connsiteX4" fmla="*/ 0 w 5029200"/>
              <a:gd name="connsiteY4" fmla="*/ 0 h 369332"/>
              <a:gd name="connsiteX0" fmla="*/ 0 w 5029200"/>
              <a:gd name="connsiteY0" fmla="*/ 0 h 671613"/>
              <a:gd name="connsiteX1" fmla="*/ 5029200 w 5029200"/>
              <a:gd name="connsiteY1" fmla="*/ 0 h 671613"/>
              <a:gd name="connsiteX2" fmla="*/ 5029200 w 5029200"/>
              <a:gd name="connsiteY2" fmla="*/ 369332 h 671613"/>
              <a:gd name="connsiteX3" fmla="*/ 1269580 w 5029200"/>
              <a:gd name="connsiteY3" fmla="*/ 671613 h 671613"/>
              <a:gd name="connsiteX4" fmla="*/ 0 w 5029200"/>
              <a:gd name="connsiteY4" fmla="*/ 0 h 671613"/>
              <a:gd name="connsiteX0" fmla="*/ 7557 w 5036757"/>
              <a:gd name="connsiteY0" fmla="*/ 0 h 392543"/>
              <a:gd name="connsiteX1" fmla="*/ 5036757 w 5036757"/>
              <a:gd name="connsiteY1" fmla="*/ 0 h 392543"/>
              <a:gd name="connsiteX2" fmla="*/ 5036757 w 5036757"/>
              <a:gd name="connsiteY2" fmla="*/ 369332 h 392543"/>
              <a:gd name="connsiteX3" fmla="*/ 0 w 5036757"/>
              <a:gd name="connsiteY3" fmla="*/ 392543 h 392543"/>
              <a:gd name="connsiteX4" fmla="*/ 7557 w 5036757"/>
              <a:gd name="connsiteY4" fmla="*/ 0 h 392543"/>
              <a:gd name="connsiteX0" fmla="*/ 0 w 5029200"/>
              <a:gd name="connsiteY0" fmla="*/ 0 h 392543"/>
              <a:gd name="connsiteX1" fmla="*/ 5029200 w 5029200"/>
              <a:gd name="connsiteY1" fmla="*/ 0 h 392543"/>
              <a:gd name="connsiteX2" fmla="*/ 5029200 w 5029200"/>
              <a:gd name="connsiteY2" fmla="*/ 369332 h 392543"/>
              <a:gd name="connsiteX3" fmla="*/ 22671 w 5029200"/>
              <a:gd name="connsiteY3" fmla="*/ 392543 h 392543"/>
              <a:gd name="connsiteX4" fmla="*/ 0 w 5029200"/>
              <a:gd name="connsiteY4" fmla="*/ 0 h 392543"/>
              <a:gd name="connsiteX0" fmla="*/ 15114 w 5044314"/>
              <a:gd name="connsiteY0" fmla="*/ 0 h 384086"/>
              <a:gd name="connsiteX1" fmla="*/ 5044314 w 5044314"/>
              <a:gd name="connsiteY1" fmla="*/ 0 h 384086"/>
              <a:gd name="connsiteX2" fmla="*/ 5044314 w 5044314"/>
              <a:gd name="connsiteY2" fmla="*/ 369332 h 384086"/>
              <a:gd name="connsiteX3" fmla="*/ 0 w 5044314"/>
              <a:gd name="connsiteY3" fmla="*/ 384086 h 384086"/>
              <a:gd name="connsiteX4" fmla="*/ 15114 w 5044314"/>
              <a:gd name="connsiteY4" fmla="*/ 0 h 384086"/>
              <a:gd name="connsiteX0" fmla="*/ 0 w 5029200"/>
              <a:gd name="connsiteY0" fmla="*/ 0 h 384086"/>
              <a:gd name="connsiteX1" fmla="*/ 5029200 w 5029200"/>
              <a:gd name="connsiteY1" fmla="*/ 0 h 384086"/>
              <a:gd name="connsiteX2" fmla="*/ 5029200 w 5029200"/>
              <a:gd name="connsiteY2" fmla="*/ 369332 h 384086"/>
              <a:gd name="connsiteX3" fmla="*/ 7557 w 5029200"/>
              <a:gd name="connsiteY3" fmla="*/ 384086 h 384086"/>
              <a:gd name="connsiteX4" fmla="*/ 0 w 5029200"/>
              <a:gd name="connsiteY4" fmla="*/ 0 h 384086"/>
              <a:gd name="connsiteX0" fmla="*/ 0 w 5029200"/>
              <a:gd name="connsiteY0" fmla="*/ 0 h 384086"/>
              <a:gd name="connsiteX1" fmla="*/ 5029200 w 5029200"/>
              <a:gd name="connsiteY1" fmla="*/ 0 h 384086"/>
              <a:gd name="connsiteX2" fmla="*/ 5029200 w 5029200"/>
              <a:gd name="connsiteY2" fmla="*/ 369332 h 384086"/>
              <a:gd name="connsiteX3" fmla="*/ 7557 w 5029200"/>
              <a:gd name="connsiteY3" fmla="*/ 384086 h 384086"/>
              <a:gd name="connsiteX4" fmla="*/ 0 w 5029200"/>
              <a:gd name="connsiteY4" fmla="*/ 0 h 384086"/>
              <a:gd name="connsiteX0" fmla="*/ 15114 w 5044314"/>
              <a:gd name="connsiteY0" fmla="*/ 0 h 384086"/>
              <a:gd name="connsiteX1" fmla="*/ 5044314 w 5044314"/>
              <a:gd name="connsiteY1" fmla="*/ 0 h 384086"/>
              <a:gd name="connsiteX2" fmla="*/ 5044314 w 5044314"/>
              <a:gd name="connsiteY2" fmla="*/ 369332 h 384086"/>
              <a:gd name="connsiteX3" fmla="*/ 0 w 5044314"/>
              <a:gd name="connsiteY3" fmla="*/ 384086 h 384086"/>
              <a:gd name="connsiteX4" fmla="*/ 15114 w 5044314"/>
              <a:gd name="connsiteY4" fmla="*/ 0 h 384086"/>
              <a:gd name="connsiteX0" fmla="*/ 0 w 5029200"/>
              <a:gd name="connsiteY0" fmla="*/ 0 h 371401"/>
              <a:gd name="connsiteX1" fmla="*/ 5029200 w 5029200"/>
              <a:gd name="connsiteY1" fmla="*/ 0 h 371401"/>
              <a:gd name="connsiteX2" fmla="*/ 5029200 w 5029200"/>
              <a:gd name="connsiteY2" fmla="*/ 369332 h 371401"/>
              <a:gd name="connsiteX3" fmla="*/ 0 w 5029200"/>
              <a:gd name="connsiteY3" fmla="*/ 371401 h 371401"/>
              <a:gd name="connsiteX4" fmla="*/ 0 w 5029200"/>
              <a:gd name="connsiteY4" fmla="*/ 0 h 37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0" h="371401">
                <a:moveTo>
                  <a:pt x="0" y="0"/>
                </a:moveTo>
                <a:lnTo>
                  <a:pt x="5029200" y="0"/>
                </a:lnTo>
                <a:lnTo>
                  <a:pt x="5029200" y="369332"/>
                </a:lnTo>
                <a:lnTo>
                  <a:pt x="0" y="3714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Beam 2 (internal)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Long Straight Section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 descr="\\cern.ch\dfs\Users\e\eskordis\Desktop\IP7Beam23d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981200"/>
            <a:ext cx="9133114" cy="22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ern.ch\dfs\Users\e\eskordis\Desktop\IR7Left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" y="4876800"/>
            <a:ext cx="9144000" cy="14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8555" y="4360404"/>
            <a:ext cx="639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Left Dispersion </a:t>
            </a:r>
            <a:r>
              <a:rPr lang="en-GB" sz="2400" dirty="0"/>
              <a:t>Suppressor</a:t>
            </a:r>
            <a:r>
              <a:rPr lang="en-GB" sz="2400" dirty="0" smtClean="0"/>
              <a:t> + Arch up to cell 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19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BLM response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GB" sz="2700" dirty="0" smtClean="0"/>
              <a:t>Significant differences in BLM response depending on many parameters:</a:t>
            </a:r>
          </a:p>
          <a:p>
            <a:endParaRPr lang="en-GB" sz="2700" dirty="0" smtClean="0"/>
          </a:p>
          <a:p>
            <a:pPr marL="0" indent="0">
              <a:buNone/>
            </a:pPr>
            <a:endParaRPr lang="en-GB" sz="2700" dirty="0"/>
          </a:p>
          <a:p>
            <a:r>
              <a:rPr lang="en-GB" sz="2700" dirty="0" smtClean="0"/>
              <a:t>Correspondence between monitor signal (what we see) and relevant quantities (what we care about, e.g. energy deposition in the coils) not universal</a:t>
            </a:r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38400" y="2362200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200" dirty="0"/>
              <a:t> </a:t>
            </a:r>
            <a:r>
              <a:rPr lang="en-GB" sz="2200" dirty="0" smtClean="0"/>
              <a:t> Position of the BLM</a:t>
            </a:r>
            <a:endParaRPr lang="en-GB" sz="2200" dirty="0"/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  Geometry surrounding the BLM</a:t>
            </a:r>
            <a:endParaRPr lang="en-GB" sz="2200" dirty="0"/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  Crosstalk shower</a:t>
            </a:r>
            <a:endParaRPr lang="en-GB" sz="22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9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e\eskordis\Desktop\TCPsGeo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4"/>
            <a:ext cx="9144000" cy="534352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Delay 22"/>
          <p:cNvSpPr/>
          <p:nvPr/>
        </p:nvSpPr>
        <p:spPr>
          <a:xfrm rot="11191121">
            <a:off x="19030" y="3252103"/>
            <a:ext cx="8506277" cy="1466993"/>
          </a:xfrm>
          <a:prstGeom prst="flowChartDelay">
            <a:avLst/>
          </a:prstGeom>
          <a:solidFill>
            <a:srgbClr val="FF0000">
              <a:alpha val="16000"/>
            </a:srgbClr>
          </a:solidFill>
          <a:scene3d>
            <a:camera prst="perspectiveContrastingRightFacing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138910"/>
              </p:ext>
            </p:extLst>
          </p:nvPr>
        </p:nvGraphicFramePr>
        <p:xfrm>
          <a:off x="36171" y="926171"/>
          <a:ext cx="7962899" cy="305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77682649"/>
              </p:ext>
            </p:extLst>
          </p:nvPr>
        </p:nvGraphicFramePr>
        <p:xfrm>
          <a:off x="1078523" y="926171"/>
          <a:ext cx="7750502" cy="305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SixTrack </a:t>
            </a:r>
            <a:r>
              <a:rPr lang="en-GB" sz="2800" dirty="0"/>
              <a:t>and </a:t>
            </a:r>
            <a:r>
              <a:rPr lang="en-GB" sz="2800" dirty="0" smtClean="0"/>
              <a:t>FLUKA interplay</a:t>
            </a:r>
            <a:endParaRPr lang="en-GB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05400" y="4512706"/>
            <a:ext cx="304800" cy="524475"/>
          </a:xfrm>
          <a:prstGeom prst="straightConnector1">
            <a:avLst/>
          </a:prstGeom>
          <a:ln w="25400">
            <a:solidFill>
              <a:schemeClr val="accent3">
                <a:lumMod val="20000"/>
                <a:lumOff val="80000"/>
                <a:alpha val="6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967697" y="4755046"/>
            <a:ext cx="167169" cy="257489"/>
          </a:xfrm>
          <a:prstGeom prst="straightConnector1">
            <a:avLst/>
          </a:prstGeom>
          <a:ln w="25400">
            <a:solidFill>
              <a:schemeClr val="accent3">
                <a:lumMod val="20000"/>
                <a:lumOff val="80000"/>
                <a:alpha val="6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51907" y="3900960"/>
            <a:ext cx="1840184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dirty="0"/>
              <a:t>TCP.C (Horizontal)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7301" y="3919536"/>
            <a:ext cx="1639744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TCP.D (Vertical)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54856" y="3900960"/>
            <a:ext cx="1363387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TCP.B (Skew)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47998" y="4270292"/>
            <a:ext cx="70245" cy="727094"/>
          </a:xfrm>
          <a:prstGeom prst="straightConnector1">
            <a:avLst/>
          </a:prstGeom>
          <a:ln w="25400">
            <a:solidFill>
              <a:schemeClr val="accent3">
                <a:lumMod val="20000"/>
                <a:lumOff val="80000"/>
                <a:alpha val="6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58792" y="5037181"/>
            <a:ext cx="1240532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BLM_TCP.D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01700" y="5037181"/>
            <a:ext cx="1217000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BLM_TCP.C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934200" y="4997386"/>
            <a:ext cx="1222899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BLM_TCP.B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21004280">
            <a:off x="184" y="4515003"/>
            <a:ext cx="1248833" cy="110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" y="414337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</a:t>
            </a:r>
            <a:endParaRPr lang="en-GB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800100" y="929640"/>
            <a:ext cx="243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801700" y="973454"/>
            <a:ext cx="243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3" grpId="0">
        <p:bldAsOne/>
      </p:bldGraphic>
      <p:bldGraphic spid="26" grpId="0">
        <p:bldAsOne/>
      </p:bldGraphic>
      <p:bldP spid="6" grpId="0" animBg="1"/>
      <p:bldP spid="8" grpId="0" animBg="1"/>
      <p:bldP spid="10" grpId="0" animBg="1"/>
      <p:bldP spid="16" grpId="0" animBg="1"/>
      <p:bldP spid="18" grpId="0" animBg="1"/>
      <p:bldP spid="19" grpId="0" animBg="1"/>
      <p:bldP spid="13" grpId="0" animBg="1"/>
      <p:bldP spid="17" grpId="0"/>
      <p:bldP spid="48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BLMs at the TCTs</a:t>
            </a:r>
            <a:endParaRPr lang="en-GB" sz="3600" dirty="0"/>
          </a:p>
        </p:txBody>
      </p:sp>
      <p:pic>
        <p:nvPicPr>
          <p:cNvPr id="1026" name="Picture 2" descr="\\cern.ch\dfs\Users\e\eskordis\Desktop\tcts_blms_vs_sims_imperfection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914400"/>
            <a:ext cx="8572500" cy="550545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49240" y="6419851"/>
            <a:ext cx="3756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/>
              <a:t>R.Bruce</a:t>
            </a:r>
            <a:r>
              <a:rPr lang="en-GB" sz="1100" dirty="0"/>
              <a:t>, Proc. of IPAC13, MOODB202, Shanghai, China, 2013.</a:t>
            </a:r>
          </a:p>
        </p:txBody>
      </p:sp>
    </p:spTree>
    <p:extLst>
      <p:ext uri="{BB962C8B-B14F-4D97-AF65-F5344CB8AC3E}">
        <p14:creationId xmlns:p14="http://schemas.microsoft.com/office/powerpoint/2010/main" val="40712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e\eskordis\Desktop\IR7LSStop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17" y="0"/>
            <a:ext cx="3349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Section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7591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Horizontal loss scenario (main impact on TCP.C)</a:t>
            </a:r>
          </a:p>
          <a:p>
            <a:r>
              <a:rPr lang="en-GB" sz="2400" dirty="0" smtClean="0"/>
              <a:t>At 4 </a:t>
            </a:r>
            <a:r>
              <a:rPr lang="en-GB" sz="2400" dirty="0" err="1" smtClean="0"/>
              <a:t>TeV</a:t>
            </a:r>
            <a:r>
              <a:rPr lang="en-GB" sz="2400" dirty="0" smtClean="0"/>
              <a:t> peak loss rate of 1.6*10^12 p/s (1MW)</a:t>
            </a:r>
          </a:p>
          <a:p>
            <a:r>
              <a:rPr lang="en-GB" sz="2400" dirty="0" smtClean="0"/>
              <a:t>At 6.5 </a:t>
            </a:r>
            <a:r>
              <a:rPr lang="en-GB" sz="2400" dirty="0" err="1" smtClean="0"/>
              <a:t>TeV</a:t>
            </a:r>
            <a:r>
              <a:rPr lang="en-GB" sz="2400" dirty="0" smtClean="0"/>
              <a:t> peak loss rate of 4.5*10^11 p/s (0.2h beam lifetime)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74005" y="381000"/>
            <a:ext cx="762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0605" y="196334"/>
            <a:ext cx="533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IP7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3" idx="3"/>
          </p:cNvCxnSpPr>
          <p:nvPr/>
        </p:nvCxnSpPr>
        <p:spPr>
          <a:xfrm flipV="1">
            <a:off x="6324600" y="5715000"/>
            <a:ext cx="1600200" cy="4616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36820" y="5715000"/>
            <a:ext cx="128778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Beam 2 Primary Collimators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848600" y="4953000"/>
            <a:ext cx="685800" cy="183773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" idx="0"/>
          </p:cNvCxnSpPr>
          <p:nvPr/>
        </p:nvCxnSpPr>
        <p:spPr>
          <a:xfrm flipV="1">
            <a:off x="6094814" y="2629926"/>
            <a:ext cx="854626" cy="6466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34548" y="3276600"/>
            <a:ext cx="52053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Q5</a:t>
            </a:r>
            <a:endParaRPr lang="en-GB" dirty="0"/>
          </a:p>
        </p:txBody>
      </p:sp>
      <p:sp>
        <p:nvSpPr>
          <p:cNvPr id="2049" name="TextBox 2048"/>
          <p:cNvSpPr txBox="1"/>
          <p:nvPr/>
        </p:nvSpPr>
        <p:spPr>
          <a:xfrm>
            <a:off x="6569878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Beam 2 Direction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1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9" grpId="0" animBg="1"/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Warm Section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  <p:pic>
        <p:nvPicPr>
          <p:cNvPr id="3" name="Picture 2" descr="\\cern.ch\dfs\Users\e\eskordis\Desktop\CollimationReviewPlots\blmsignal_ir7lss_me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5880"/>
            <a:ext cx="8572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ern.ch\dfs\Users\e\eskordis\Desktop\CollimationReviewPlots\blmsignal_ir7lss_measandsi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5880"/>
            <a:ext cx="857250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3071515"/>
            <a:ext cx="533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IP7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1981200"/>
            <a:ext cx="533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TCP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354223"/>
            <a:ext cx="457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Q5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95725" y="2819400"/>
            <a:ext cx="4572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Q4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e\eskordis\Desktop\IR7LeftDStop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08" y="-15241"/>
            <a:ext cx="3371284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Section Simulation</a:t>
            </a:r>
            <a:endParaRPr lang="en-GB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7543800" y="685800"/>
            <a:ext cx="405398" cy="1325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49198" y="510540"/>
            <a:ext cx="1194802" cy="615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Connection Cryostat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19725" y="5967353"/>
            <a:ext cx="2057400" cy="439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41545" y="5816322"/>
            <a:ext cx="67818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TCLA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24600" y="2057400"/>
            <a:ext cx="13177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35287" y="1872734"/>
            <a:ext cx="1089313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MB.A9L7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375910" cy="5410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 every 1000 of protons lost in the Primary collimators we have only 1 in the DS</a:t>
            </a:r>
          </a:p>
          <a:p>
            <a:pPr marL="0" indent="0">
              <a:buNone/>
            </a:pPr>
            <a:r>
              <a:rPr lang="en-GB" sz="2400" dirty="0" smtClean="0"/>
              <a:t>2 step Simulation to acquire enough statistics: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Generation of </a:t>
            </a:r>
            <a:r>
              <a:rPr lang="en-GB" sz="2400" b="1" dirty="0" smtClean="0"/>
              <a:t>distribution</a:t>
            </a:r>
            <a:r>
              <a:rPr lang="en-GB" sz="2400" dirty="0" smtClean="0"/>
              <a:t> of particles impacting the aperture at the DS and TCLA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Use the above distribution to simulate the energy deposition on the </a:t>
            </a:r>
            <a:r>
              <a:rPr lang="en-GB" sz="2400" b="1" dirty="0" smtClean="0"/>
              <a:t>Magnet Coils</a:t>
            </a:r>
            <a:r>
              <a:rPr lang="en-GB" sz="2400" dirty="0" smtClean="0"/>
              <a:t> and BLM response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5570238" cy="206399"/>
          </a:xfrm>
        </p:spPr>
        <p:txBody>
          <a:bodyPr/>
          <a:lstStyle/>
          <a:p>
            <a:r>
              <a:rPr lang="en-US" dirty="0" smtClean="0"/>
              <a:t>LHC Collimation Review 30/5/2013                                                            </a:t>
            </a:r>
            <a:r>
              <a:rPr lang="en-US" dirty="0" err="1" smtClean="0"/>
              <a:t>E.Skordis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9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618</Words>
  <Application>Microsoft Office PowerPoint</Application>
  <PresentationFormat>On-screen Show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FLUKA Energy deposition simulations for quench tests </vt:lpstr>
      <vt:lpstr>Talk Overview</vt:lpstr>
      <vt:lpstr>IR7 FLUKA geometry</vt:lpstr>
      <vt:lpstr>BLM response factors</vt:lpstr>
      <vt:lpstr>SixTrack and FLUKA interplay</vt:lpstr>
      <vt:lpstr>BLMs at the TCTs</vt:lpstr>
      <vt:lpstr>Warm Section Simulation</vt:lpstr>
      <vt:lpstr>Warm Section Simulation</vt:lpstr>
      <vt:lpstr>Cold Section Simulation</vt:lpstr>
      <vt:lpstr>Distribution of impacts TCLA -&gt; Cell14</vt:lpstr>
      <vt:lpstr>Distribution of impacts TCLA -&gt; Cell14</vt:lpstr>
      <vt:lpstr>Distribution of impacts TCLA -&gt; Cell14</vt:lpstr>
      <vt:lpstr>Magnet coils energy deposition</vt:lpstr>
      <vt:lpstr>Cold Section Simulation</vt:lpstr>
      <vt:lpstr>Cold Section Simulation</vt:lpstr>
      <vt:lpstr>Conclusions</vt:lpstr>
      <vt:lpstr>FLUKA simulation benchmark against Inner Triplet BLM response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FLUKA simulations of  BLM response</dc:title>
  <dc:creator>Eleftherios Skordis</dc:creator>
  <cp:lastModifiedBy>Eleftherios Skordis</cp:lastModifiedBy>
  <cp:revision>98</cp:revision>
  <dcterms:created xsi:type="dcterms:W3CDTF">2006-08-16T00:00:00Z</dcterms:created>
  <dcterms:modified xsi:type="dcterms:W3CDTF">2013-05-30T12:18:44Z</dcterms:modified>
</cp:coreProperties>
</file>