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433" r:id="rId2"/>
    <p:sldId id="442" r:id="rId3"/>
    <p:sldId id="432" r:id="rId4"/>
    <p:sldId id="434" r:id="rId5"/>
    <p:sldId id="440" r:id="rId6"/>
    <p:sldId id="452" r:id="rId7"/>
    <p:sldId id="436" r:id="rId8"/>
    <p:sldId id="446" r:id="rId9"/>
    <p:sldId id="435" r:id="rId10"/>
    <p:sldId id="441" r:id="rId11"/>
    <p:sldId id="443" r:id="rId12"/>
    <p:sldId id="445" r:id="rId13"/>
    <p:sldId id="448" r:id="rId14"/>
    <p:sldId id="447" r:id="rId15"/>
    <p:sldId id="438" r:id="rId16"/>
    <p:sldId id="450" r:id="rId17"/>
    <p:sldId id="439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7BC"/>
    <a:srgbClr val="E69D1A"/>
    <a:srgbClr val="884880"/>
    <a:srgbClr val="179923"/>
    <a:srgbClr val="FF9900"/>
    <a:srgbClr val="FEE29C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6480" autoAdjust="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EDF54699-954F-4E4D-9DCD-366D4D7B0D63}" type="datetimeFigureOut">
              <a:rPr lang="en-GB" smtClean="0"/>
              <a:t>03/05/2013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B83C5146-1889-4C45-88D4-AB2A8F663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0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5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4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8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1058" y="274638"/>
            <a:ext cx="7965175" cy="747654"/>
          </a:xfrm>
        </p:spPr>
        <p:txBody>
          <a:bodyPr anchor="t">
            <a:normAutofit/>
          </a:bodyPr>
          <a:lstStyle>
            <a:lvl1pPr algn="l">
              <a:defRPr sz="2800" b="1" baseline="0">
                <a:solidFill>
                  <a:srgbClr val="0055A0"/>
                </a:solidFill>
                <a:latin typeface="Arial"/>
                <a:cs typeface="Arial"/>
              </a:defRPr>
            </a:lvl1pPr>
          </a:lstStyle>
          <a:p>
            <a:r>
              <a:rPr lang="fr-CH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255059"/>
            <a:ext cx="8763034" cy="47456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5" name="Picture 4" descr="logo-presentation-sma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38" y="6167827"/>
            <a:ext cx="53949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7638" y="6669360"/>
            <a:ext cx="3139477" cy="206399"/>
          </a:xfrm>
        </p:spPr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882" y="6691658"/>
            <a:ext cx="1872222" cy="166342"/>
          </a:xfrm>
        </p:spPr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05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548680"/>
            <a:ext cx="4316288" cy="604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388296" cy="5904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15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629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3285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992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53285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6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16663" y="6597352"/>
            <a:ext cx="2788464" cy="239475"/>
          </a:xfrm>
        </p:spPr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63888" y="6597352"/>
            <a:ext cx="2016224" cy="219379"/>
          </a:xfrm>
        </p:spPr>
        <p:txBody>
          <a:bodyPr/>
          <a:lstStyle/>
          <a:p>
            <a:r>
              <a:rPr lang="en-GB" dirty="0" smtClean="0"/>
              <a:t>M. </a:t>
            </a:r>
            <a:r>
              <a:rPr lang="en-GB" dirty="0" err="1" smtClean="0"/>
              <a:t>Schaumann</a:t>
            </a:r>
            <a:r>
              <a:rPr lang="en-GB" dirty="0" smtClean="0"/>
              <a:t>, </a:t>
            </a:r>
            <a:r>
              <a:rPr lang="en-GB" dirty="0" err="1" smtClean="0"/>
              <a:t>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8412" y="6597352"/>
            <a:ext cx="2133600" cy="216024"/>
          </a:xfrm>
        </p:spPr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9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60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7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77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491"/>
            <a:ext cx="9144000" cy="49006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476672"/>
            <a:ext cx="8496944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7638" y="6669360"/>
            <a:ext cx="3427509" cy="206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669361"/>
            <a:ext cx="1152128" cy="210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8412" y="6669360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EE74B-AA29-428B-826F-5CD1FF8C5B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0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32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42.wmf"/><Relationship Id="rId3" Type="http://schemas.openxmlformats.org/officeDocument/2006/relationships/image" Target="../media/image43.png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21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5.wmf"/><Relationship Id="rId4" Type="http://schemas.openxmlformats.org/officeDocument/2006/relationships/image" Target="../media/image131.png"/><Relationship Id="rId9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7.png"/><Relationship Id="rId7" Type="http://schemas.openxmlformats.org/officeDocument/2006/relationships/image" Target="../media/image1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Ion impact distributions of </a:t>
            </a:r>
            <a:br>
              <a:rPr lang="en-GB" dirty="0" smtClean="0"/>
            </a:br>
            <a:r>
              <a:rPr lang="en-GB" dirty="0" smtClean="0"/>
              <a:t>DS collimators in IP2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>
            <a:normAutofit/>
          </a:bodyPr>
          <a:lstStyle/>
          <a:p>
            <a:r>
              <a:rPr lang="en-GB" sz="2200" b="1" dirty="0"/>
              <a:t>Michaela </a:t>
            </a:r>
            <a:r>
              <a:rPr lang="en-GB" sz="2200" b="1" dirty="0" err="1" smtClean="0"/>
              <a:t>Schaumann</a:t>
            </a:r>
            <a:endParaRPr lang="en-GB" sz="1800" dirty="0" smtClean="0"/>
          </a:p>
          <a:p>
            <a:r>
              <a:rPr lang="en-GB" sz="1800" dirty="0" smtClean="0"/>
              <a:t>02/05/2013</a:t>
            </a:r>
          </a:p>
        </p:txBody>
      </p:sp>
    </p:spTree>
    <p:extLst>
      <p:ext uri="{BB962C8B-B14F-4D97-AF65-F5344CB8AC3E}">
        <p14:creationId xmlns:p14="http://schemas.microsoft.com/office/powerpoint/2010/main" val="9208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GB" dirty="0" smtClean="0"/>
              <a:t>.)  </a:t>
            </a:r>
            <a:r>
              <a:rPr lang="en-GB" dirty="0"/>
              <a:t>Generating distribution @ 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2578" y="6618525"/>
            <a:ext cx="2788464" cy="239475"/>
          </a:xfrm>
        </p:spPr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9252" y="1052736"/>
                <a:ext cx="22213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F0000"/>
                    </a:solidFill>
                  </a:rPr>
                  <a:t>Generate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𝑝𝑡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52" y="1052736"/>
                <a:ext cx="222131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11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1988840"/>
                <a:ext cx="8064895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GB" sz="2000" dirty="0" smtClean="0"/>
                  <a:t>The longitudinal positions of the particles are not important for this analysis,  since </a:t>
                </a:r>
                <a:r>
                  <a:rPr lang="en-GB" sz="2000" b="1" dirty="0" smtClean="0"/>
                  <a:t>the impact point (front plane of the collimator) is fixed </a:t>
                </a:r>
                <a:r>
                  <a:rPr lang="en-GB" sz="2000" dirty="0" smtClean="0"/>
                  <a:t>for this first attempt: </a:t>
                </a:r>
              </a:p>
              <a:p>
                <a:r>
                  <a:rPr lang="en-GB" sz="2000" dirty="0" smtClean="0"/>
                  <a:t>        → set them all to </a:t>
                </a:r>
                <a:r>
                  <a:rPr lang="en-GB" sz="2000" b="1" i="1" dirty="0" smtClean="0">
                    <a:solidFill>
                      <a:srgbClr val="FF0000"/>
                    </a:solidFill>
                  </a:rPr>
                  <a:t>t = 0 </a:t>
                </a:r>
                <a:r>
                  <a:rPr lang="en-GB" sz="2000" dirty="0" smtClean="0">
                    <a:solidFill>
                      <a:srgbClr val="FF0000"/>
                    </a:solidFill>
                  </a:rPr>
                  <a:t>at the IP</a:t>
                </a:r>
                <a:r>
                  <a:rPr lang="en-GB" sz="2000" dirty="0" smtClean="0"/>
                  <a:t>.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endParaRPr lang="en-GB" sz="2000" dirty="0"/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GB" sz="2000" dirty="0" smtClean="0"/>
                  <a:t>Assume that the </a:t>
                </a:r>
                <a:r>
                  <a:rPr lang="en-GB" sz="2000" b="1" i="1" dirty="0" err="1" smtClean="0"/>
                  <a:t>pt</a:t>
                </a:r>
                <a:r>
                  <a:rPr lang="en-GB" sz="2000" dirty="0" smtClean="0"/>
                  <a:t> values are </a:t>
                </a:r>
                <a:r>
                  <a:rPr lang="en-GB" sz="2000" dirty="0" smtClean="0">
                    <a:solidFill>
                      <a:srgbClr val="00B050"/>
                    </a:solidFill>
                  </a:rPr>
                  <a:t>Gaussian distributed around &lt;</a:t>
                </a:r>
                <a:r>
                  <a:rPr lang="en-GB" sz="2000" dirty="0" err="1" smtClean="0">
                    <a:solidFill>
                      <a:srgbClr val="00B050"/>
                    </a:solidFill>
                  </a:rPr>
                  <a:t>pt</a:t>
                </a:r>
                <a:r>
                  <a:rPr lang="en-GB" sz="2000" dirty="0" smtClean="0">
                    <a:solidFill>
                      <a:srgbClr val="00B050"/>
                    </a:solidFill>
                  </a:rPr>
                  <a:t>&gt;=0 </a:t>
                </a:r>
                <a:r>
                  <a:rPr lang="en-GB" sz="2000" dirty="0" smtClean="0"/>
                  <a:t>at the IP,</a:t>
                </a:r>
              </a:p>
              <a:p>
                <a:r>
                  <a:rPr lang="en-GB" sz="2000" dirty="0" smtClean="0"/>
                  <a:t>       → take the change in rigidity into account when generating the transfer </a:t>
                </a:r>
              </a:p>
              <a:p>
                <a:r>
                  <a:rPr lang="en-GB" sz="2000" dirty="0" smtClean="0"/>
                  <a:t>            matrix for a beam with a given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GB" sz="200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GB" sz="2000" dirty="0" smtClean="0"/>
                  <a:t>.</a:t>
                </a:r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88840"/>
                <a:ext cx="8064895" cy="2862322"/>
              </a:xfrm>
              <a:prstGeom prst="rect">
                <a:avLst/>
              </a:prstGeom>
              <a:blipFill rotWithShape="1">
                <a:blip r:embed="rId4"/>
                <a:stretch>
                  <a:fillRect l="-680" t="-1064" r="-76" b="-2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236952"/>
              </p:ext>
            </p:extLst>
          </p:nvPr>
        </p:nvGraphicFramePr>
        <p:xfrm>
          <a:off x="4067175" y="534988"/>
          <a:ext cx="4279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5" imgW="4279680" imgH="914400" progId="Equation.DSMT4">
                  <p:embed/>
                </p:oleObj>
              </mc:Choice>
              <mc:Fallback>
                <p:oleObj name="Equation" r:id="rId5" imgW="4279680" imgH="914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34988"/>
                        <a:ext cx="42799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8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G:\Workspaces\m\mschauma\DS_Collimators\Plots\DistributionIP_p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318" y="4651062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G:\Workspaces\m\mschauma\DS_Collimators\Plots\DistributionIP_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62070"/>
            <a:ext cx="3293938" cy="207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G:\Workspaces\m\mschauma\DS_Collimators\Plots\DistributionIP_p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64904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GB" dirty="0" smtClean="0"/>
              <a:t>.)  </a:t>
            </a:r>
            <a:r>
              <a:rPr lang="en-GB" dirty="0"/>
              <a:t>Generating distribution @ 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11</a:t>
            </a:fld>
            <a:endParaRPr lang="en-GB"/>
          </a:p>
        </p:txBody>
      </p:sp>
      <p:pic>
        <p:nvPicPr>
          <p:cNvPr id="4098" name="Picture 2" descr="G:\Workspaces\m\mschauma\DS_Collimators\Plots\DistributionIP_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:\Workspaces\m\mschauma\DS_Collimators\Plots\DistributionIP_px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6672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G:\Workspaces\m\mschauma\DS_Collimators\Plots\DistributionIP_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3293938" cy="22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72329" y="620688"/>
            <a:ext cx="17201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Example </a:t>
            </a:r>
          </a:p>
          <a:p>
            <a:r>
              <a:rPr lang="en-GB" sz="2400" dirty="0" smtClean="0"/>
              <a:t>coordinates </a:t>
            </a:r>
          </a:p>
          <a:p>
            <a:r>
              <a:rPr lang="en-GB" sz="2400" dirty="0" smtClean="0"/>
              <a:t>of 1000 </a:t>
            </a:r>
          </a:p>
          <a:p>
            <a:r>
              <a:rPr lang="en-GB" sz="2400" dirty="0" smtClean="0"/>
              <a:t>particles at </a:t>
            </a:r>
          </a:p>
          <a:p>
            <a:r>
              <a:rPr lang="en-GB" sz="2400" dirty="0" smtClean="0"/>
              <a:t>the IP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62068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x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620688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x’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8930" y="269641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67944" y="27194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</a:t>
            </a:r>
            <a:r>
              <a:rPr lang="en-GB" sz="2400" dirty="0" smtClean="0"/>
              <a:t>’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60994" y="4941168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4289" y="4839543"/>
            <a:ext cx="609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GB" sz="2400" dirty="0" err="1" smtClean="0"/>
              <a:t>pt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261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B.) </a:t>
            </a:r>
            <a:r>
              <a:rPr lang="en-GB" dirty="0"/>
              <a:t>Calculate </a:t>
            </a:r>
            <a:r>
              <a:rPr lang="el-GR" dirty="0"/>
              <a:t>σ</a:t>
            </a:r>
            <a:r>
              <a:rPr lang="en-GB" dirty="0" smtClean="0"/>
              <a:t>-Matrix @ IP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12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1835696" y="1124744"/>
            <a:ext cx="5324774" cy="1080119"/>
            <a:chOff x="1115616" y="3682203"/>
            <a:chExt cx="6706420" cy="1253572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4044900"/>
              <a:ext cx="1611165" cy="528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3682203"/>
              <a:ext cx="4906220" cy="1253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1349332" y="620688"/>
            <a:ext cx="379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Distribution of collision point at the IP: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619672" y="1027199"/>
            <a:ext cx="5832648" cy="12496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389822" y="2636912"/>
            <a:ext cx="1598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σ</a:t>
            </a:r>
            <a:r>
              <a:rPr lang="en-GB" dirty="0" smtClean="0"/>
              <a:t>-Matrix @ IP: </a:t>
            </a:r>
            <a:endParaRPr lang="en-GB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220577"/>
              </p:ext>
            </p:extLst>
          </p:nvPr>
        </p:nvGraphicFramePr>
        <p:xfrm>
          <a:off x="1762521" y="3140968"/>
          <a:ext cx="5397949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5" imgW="3174840" imgH="888840" progId="Equation.DSMT4">
                  <p:embed/>
                </p:oleObj>
              </mc:Choice>
              <mc:Fallback>
                <p:oleObj name="Equation" r:id="rId5" imgW="31748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2521" y="3140968"/>
                        <a:ext cx="5397949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938069"/>
              </p:ext>
            </p:extLst>
          </p:nvPr>
        </p:nvGraphicFramePr>
        <p:xfrm>
          <a:off x="2030454" y="4941168"/>
          <a:ext cx="3261626" cy="1678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7" imgW="1726920" imgH="888840" progId="Equation.DSMT4">
                  <p:embed/>
                </p:oleObj>
              </mc:Choice>
              <mc:Fallback>
                <p:oleObj name="Equation" r:id="rId7" imgW="17269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30454" y="4941168"/>
                        <a:ext cx="3261626" cy="1678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796136" y="5003884"/>
            <a:ext cx="1974400" cy="504056"/>
            <a:chOff x="5940152" y="4941168"/>
            <a:chExt cx="1974400" cy="504056"/>
          </a:xfrm>
        </p:grpSpPr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2888846"/>
                </p:ext>
              </p:extLst>
            </p:nvPr>
          </p:nvGraphicFramePr>
          <p:xfrm>
            <a:off x="6601589" y="4941168"/>
            <a:ext cx="1312963" cy="504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" name="Equation" r:id="rId9" imgW="634680" imgH="253800" progId="Equation.DSMT4">
                    <p:embed/>
                  </p:oleObj>
                </mc:Choice>
                <mc:Fallback>
                  <p:oleObj name="Equation" r:id="rId9" imgW="63468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601589" y="4941168"/>
                          <a:ext cx="1312963" cy="5040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5940152" y="5013176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and</a:t>
              </a:r>
              <a:endParaRPr lang="en-GB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619672" y="3006244"/>
            <a:ext cx="5832648" cy="1800200"/>
          </a:xfrm>
          <a:prstGeom prst="rect">
            <a:avLst/>
          </a:prstGeom>
          <a:noFill/>
          <a:ln>
            <a:solidFill>
              <a:srgbClr val="0427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427B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7624" y="5003884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54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Tracking Results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13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156176" y="648039"/>
            <a:ext cx="2160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Example </a:t>
            </a:r>
          </a:p>
          <a:p>
            <a:r>
              <a:rPr lang="en-GB" sz="2000" dirty="0" smtClean="0"/>
              <a:t>coordinates </a:t>
            </a:r>
          </a:p>
          <a:p>
            <a:r>
              <a:rPr lang="en-GB" sz="2000" dirty="0" smtClean="0"/>
              <a:t>of 1000 </a:t>
            </a:r>
          </a:p>
          <a:p>
            <a:r>
              <a:rPr lang="en-GB" sz="2000" dirty="0" smtClean="0"/>
              <a:t>particles at </a:t>
            </a:r>
          </a:p>
          <a:p>
            <a:r>
              <a:rPr lang="en-GB" sz="2000" dirty="0" smtClean="0"/>
              <a:t>the collimator:</a:t>
            </a:r>
          </a:p>
          <a:p>
            <a:r>
              <a:rPr lang="en-GB" sz="2000" dirty="0" smtClean="0">
                <a:solidFill>
                  <a:srgbClr val="884880"/>
                </a:solidFill>
              </a:rPr>
              <a:t>A.)Coordinate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B.) </a:t>
            </a:r>
            <a:r>
              <a:rPr lang="el-GR" sz="2000" dirty="0" smtClean="0">
                <a:solidFill>
                  <a:srgbClr val="0070C0"/>
                </a:solidFill>
              </a:rPr>
              <a:t>σ</a:t>
            </a:r>
            <a:r>
              <a:rPr lang="en-GB" sz="2000" dirty="0" smtClean="0">
                <a:solidFill>
                  <a:srgbClr val="0070C0"/>
                </a:solidFill>
              </a:rPr>
              <a:t>-Matrix </a:t>
            </a:r>
          </a:p>
          <a:p>
            <a:r>
              <a:rPr lang="en-GB" sz="2000" dirty="0" smtClean="0"/>
              <a:t>Tracking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4077072"/>
            <a:ext cx="27723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Coordinates for B.)</a:t>
            </a:r>
          </a:p>
          <a:p>
            <a:r>
              <a:rPr lang="en-GB" dirty="0" smtClean="0"/>
              <a:t>Generate Gaussian distributions with </a:t>
            </a:r>
          </a:p>
          <a:p>
            <a:r>
              <a:rPr lang="en-GB" dirty="0" smtClean="0"/>
              <a:t>mean = orbit coordinates,</a:t>
            </a:r>
          </a:p>
          <a:p>
            <a:r>
              <a:rPr lang="en-GB" dirty="0" smtClean="0"/>
              <a:t>std. dev.= </a:t>
            </a:r>
            <a:r>
              <a:rPr lang="el-GR" dirty="0" smtClean="0"/>
              <a:t>σ</a:t>
            </a:r>
            <a:r>
              <a:rPr lang="en-GB" dirty="0" smtClean="0"/>
              <a:t>-matrix diagonal elements.</a:t>
            </a:r>
            <a:endParaRPr lang="en-GB" dirty="0"/>
          </a:p>
        </p:txBody>
      </p:sp>
      <p:pic>
        <p:nvPicPr>
          <p:cNvPr id="4103" name="Picture 7" descr="G:\Workspaces\m\mschauma\DS_Collimators\Plots\DistributionColl_p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654" y="4653136"/>
            <a:ext cx="2982498" cy="199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G:\Workspaces\m\mschauma\DS_Collimators\Plots\DistributionColl_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509" y="692695"/>
            <a:ext cx="2872635" cy="192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G:\Workspaces\m\mschauma\DS_Collimators\Plots\DistributionColl_p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156" y="2642821"/>
            <a:ext cx="2892996" cy="193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G:\Workspaces\m\mschauma\DS_Collimators\Plots\DistributionColl_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5" y="2617360"/>
            <a:ext cx="2809941" cy="187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G:\Workspaces\m\mschauma\DS_Collimators\Plots\DistributionColl_x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3267"/>
            <a:ext cx="2793487" cy="187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51616" y="84064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x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91880" y="840647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x’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5464" y="270892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1880" y="2780928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y</a:t>
            </a:r>
            <a:r>
              <a:rPr lang="en-GB" sz="2400" dirty="0" smtClean="0"/>
              <a:t>’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19872" y="4869160"/>
            <a:ext cx="609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GB" sz="2400" dirty="0" err="1" smtClean="0"/>
              <a:t>pt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90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Tracking Results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14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16016" y="692696"/>
                <a:ext cx="41044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Coordinates of the orbit for a beam with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GB" dirty="0"/>
                  <a:t>p </a:t>
                </a:r>
                <a:r>
                  <a:rPr lang="en-GB" dirty="0" smtClean="0"/>
                  <a:t>=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𝛿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ea typeface="Cambria Math"/>
                      </a:rPr>
                      <m:t>p</m:t>
                    </m:r>
                  </m:oMath>
                </a14:m>
                <a:r>
                  <a:rPr lang="en-GB" dirty="0" smtClean="0"/>
                  <a:t>BFPP at the collimator: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692696"/>
                <a:ext cx="4104456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33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3528" y="692696"/>
            <a:ext cx="417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Mean of </a:t>
            </a:r>
            <a:r>
              <a:rPr lang="en-GB" dirty="0"/>
              <a:t>tracked </a:t>
            </a:r>
            <a:r>
              <a:rPr lang="en-GB" dirty="0" smtClean="0"/>
              <a:t>Coordinates :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907" y="3131676"/>
            <a:ext cx="4320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Standard Deviation of </a:t>
            </a:r>
            <a:r>
              <a:rPr lang="en-GB" dirty="0"/>
              <a:t>tracked Coordinates :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6016" y="3140968"/>
            <a:ext cx="3845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Diagonal Elements of </a:t>
            </a:r>
            <a:r>
              <a:rPr lang="el-GR" dirty="0" smtClean="0"/>
              <a:t>σ</a:t>
            </a:r>
            <a:r>
              <a:rPr lang="en-GB" dirty="0" smtClean="0"/>
              <a:t>-matrix at the collimator </a:t>
            </a:r>
            <a:r>
              <a:rPr lang="en-GB" dirty="0"/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620688"/>
            <a:ext cx="4248472" cy="5184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644008" y="620688"/>
            <a:ext cx="4248472" cy="5184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767896"/>
              </p:ext>
            </p:extLst>
          </p:nvPr>
        </p:nvGraphicFramePr>
        <p:xfrm>
          <a:off x="1133475" y="1208088"/>
          <a:ext cx="2133600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Equation" r:id="rId4" imgW="1523880" imgH="1396800" progId="Equation.DSMT4">
                  <p:embed/>
                </p:oleObj>
              </mc:Choice>
              <mc:Fallback>
                <p:oleObj name="Equation" r:id="rId4" imgW="152388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3475" y="1208088"/>
                        <a:ext cx="2133600" cy="195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72364"/>
              </p:ext>
            </p:extLst>
          </p:nvPr>
        </p:nvGraphicFramePr>
        <p:xfrm>
          <a:off x="5724129" y="1297119"/>
          <a:ext cx="2016224" cy="1848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" name="Equation" r:id="rId6" imgW="1523880" imgH="1396800" progId="Equation.DSMT4">
                  <p:embed/>
                </p:oleObj>
              </mc:Choice>
              <mc:Fallback>
                <p:oleObj name="Equation" r:id="rId6" imgW="152388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24129" y="1297119"/>
                        <a:ext cx="2016224" cy="1848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564713"/>
              </p:ext>
            </p:extLst>
          </p:nvPr>
        </p:nvGraphicFramePr>
        <p:xfrm>
          <a:off x="1077913" y="3645024"/>
          <a:ext cx="2341959" cy="2043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" name="Equation" r:id="rId8" imgW="1600200" imgH="1396800" progId="Equation.DSMT4">
                  <p:embed/>
                </p:oleObj>
              </mc:Choice>
              <mc:Fallback>
                <p:oleObj name="Equation" r:id="rId8" imgW="1600200" imgH="1396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3645024"/>
                        <a:ext cx="2341959" cy="2043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681195"/>
              </p:ext>
            </p:extLst>
          </p:nvPr>
        </p:nvGraphicFramePr>
        <p:xfrm>
          <a:off x="5578413" y="3789040"/>
          <a:ext cx="2233947" cy="1949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0" name="Equation" r:id="rId10" imgW="1600200" imgH="1396800" progId="Equation.DSMT4">
                  <p:embed/>
                </p:oleObj>
              </mc:Choice>
              <mc:Fallback>
                <p:oleObj name="Equation" r:id="rId10" imgW="1600200" imgH="1396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13" y="3789040"/>
                        <a:ext cx="2233947" cy="1949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674933"/>
              </p:ext>
            </p:extLst>
          </p:nvPr>
        </p:nvGraphicFramePr>
        <p:xfrm>
          <a:off x="1306513" y="5997575"/>
          <a:ext cx="63865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1" name="Equation" r:id="rId12" imgW="3377880" imgH="253800" progId="Equation.DSMT4">
                  <p:embed/>
                </p:oleObj>
              </mc:Choice>
              <mc:Fallback>
                <p:oleObj name="Equation" r:id="rId12" imgW="3377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06513" y="5997575"/>
                        <a:ext cx="6386512" cy="47942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6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Conversion to FLUKA input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7179" y="918882"/>
                <a:ext cx="7561365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GB" sz="2400" dirty="0" smtClean="0"/>
                  <a:t>Positions and angles on collimator:</a:t>
                </a:r>
              </a:p>
              <a:p>
                <a:r>
                  <a:rPr lang="en-GB" sz="2400" dirty="0" smtClean="0"/>
                  <a:t>     - x, x’, y, y’ taken as calculated above in units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sz="2400" b="0" dirty="0" smtClean="0"/>
                  <a:t>.</a:t>
                </a:r>
              </a:p>
              <a:p>
                <a:r>
                  <a:rPr lang="en-GB" sz="2400" dirty="0" smtClean="0"/>
                  <a:t>     - t = s = 356.27m (collimator front plane) for all particles.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GB" sz="2400" dirty="0" err="1" smtClean="0"/>
                  <a:t>pt</a:t>
                </a:r>
                <a:r>
                  <a:rPr lang="en-GB" sz="2400" dirty="0" smtClean="0"/>
                  <a:t> → Energy E</a:t>
                </a:r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79" y="918882"/>
                <a:ext cx="7561365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129" t="-3113" r="-242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7824" y="2204864"/>
                <a:ext cx="4416937" cy="2812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𝐸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sz="2400" b="0" i="1" dirty="0" smtClean="0">
                  <a:latin typeface="Cambria Math"/>
                </a:endParaRPr>
              </a:p>
              <a:p>
                <a:pPr algn="ctr"/>
                <a:endParaRPr lang="en-GB" sz="2400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𝑃𝑏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𝑃𝑏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(</m:t>
                      </m:r>
                      <m:r>
                        <a:rPr lang="en-GB" sz="2400" i="1">
                          <a:latin typeface="Cambria Math"/>
                        </a:rPr>
                        <m:t>1+</m:t>
                      </m:r>
                      <m:sSub>
                        <m:sSubPr>
                          <m:ctrlPr>
                            <a:rPr lang="en-GB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 i="1">
                              <a:latin typeface="Cambria Math"/>
                            </a:rPr>
                            <m:t>δ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GB" sz="2400" i="1">
                          <a:latin typeface="Cambria Math"/>
                        </a:rPr>
                        <m:t>)</m:t>
                      </m:r>
                      <m:r>
                        <a:rPr lang="en-GB" sz="2400" b="0" i="1" smtClean="0">
                          <a:latin typeface="Cambria Math"/>
                        </a:rPr>
                        <m:t>(1+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 b="0" i="1" smtClean="0">
                              <a:latin typeface="Cambria Math"/>
                            </a:rPr>
                            <m:t>δ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0" i="0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𝑃𝑏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𝑃𝑏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(</m:t>
                      </m:r>
                      <m:r>
                        <a:rPr lang="en-GB" sz="2400" i="1">
                          <a:latin typeface="Cambria Math"/>
                        </a:rPr>
                        <m:t>1+</m:t>
                      </m:r>
                      <m:sSub>
                        <m:sSubPr>
                          <m:ctrlPr>
                            <a:rPr lang="en-GB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 i="1">
                              <a:latin typeface="Cambria Math"/>
                            </a:rPr>
                            <m:t>δ</m:t>
                          </m:r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GB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dirty="0" smtClean="0">
                  <a:latin typeface="Cambria Math"/>
                </a:endParaRPr>
              </a:p>
              <a:p>
                <a:pPr algn="ctr"/>
                <a:endParaRPr lang="en-GB" sz="2400" dirty="0">
                  <a:latin typeface="Cambria Math"/>
                </a:endParaRPr>
              </a:p>
              <a:p>
                <a:pPr algn="ctr"/>
                <a:r>
                  <a:rPr lang="en-GB" sz="2400" b="0" dirty="0" smtClean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 i="1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/>
                      </a:rPr>
                      <m:t>Δ</m:t>
                    </m:r>
                    <m:r>
                      <a:rPr lang="en-GB" sz="2400" b="0" i="1" smtClean="0">
                        <a:latin typeface="Cambria Math"/>
                      </a:rPr>
                      <m:t>𝑚</m:t>
                    </m:r>
                    <m:r>
                      <a:rPr lang="en-GB" sz="2400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GB" sz="2400" b="0" i="1" smtClean="0">
                            <a:latin typeface="Cambria Math"/>
                          </a:rPr>
                          <m:t>𝑃𝑏</m:t>
                        </m:r>
                      </m:sub>
                    </m:sSub>
                  </m:oMath>
                </a14:m>
                <a:endParaRPr lang="en-GB" sz="2400" b="0" dirty="0" smtClean="0"/>
              </a:p>
              <a:p>
                <a:pPr algn="ctr"/>
                <a:r>
                  <a:rPr lang="en-GB" sz="2400" dirty="0" smtClean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 i="1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GB" sz="24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GB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sz="2400">
                        <a:latin typeface="Cambria Math"/>
                      </a:rPr>
                      <m:t>Δ</m:t>
                    </m:r>
                    <m:r>
                      <a:rPr lang="en-GB" sz="2400" b="0" i="1" smtClean="0">
                        <a:latin typeface="Cambria Math"/>
                      </a:rPr>
                      <m:t>𝑝</m:t>
                    </m:r>
                    <m:r>
                      <a:rPr lang="en-GB" sz="2400" i="1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GB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𝑃𝑏</m:t>
                        </m:r>
                      </m:sub>
                    </m:sSub>
                  </m:oMath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204864"/>
                <a:ext cx="4416937" cy="2812629"/>
              </a:xfrm>
              <a:prstGeom prst="rect">
                <a:avLst/>
              </a:prstGeom>
              <a:blipFill rotWithShape="1">
                <a:blip r:embed="rId3"/>
                <a:stretch>
                  <a:fillRect b="-1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077399"/>
            <a:ext cx="9036496" cy="146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4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Simulation Scenarios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724128" y="2399977"/>
            <a:ext cx="30243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427BC"/>
                </a:solidFill>
              </a:rPr>
              <a:t>How much of the other beams is absorbed</a:t>
            </a:r>
            <a:r>
              <a:rPr lang="en-GB" dirty="0" smtClean="0"/>
              <a:t> if </a:t>
            </a:r>
            <a:r>
              <a:rPr lang="el-GR" dirty="0" smtClean="0"/>
              <a:t>ασ</a:t>
            </a:r>
            <a:r>
              <a:rPr lang="en-GB" dirty="0" smtClean="0"/>
              <a:t> of the BFPP1 beam are intercepted by the collimator jaw?</a:t>
            </a:r>
          </a:p>
          <a:p>
            <a:endParaRPr lang="en-GB" dirty="0"/>
          </a:p>
          <a:p>
            <a:r>
              <a:rPr lang="en-GB" dirty="0" smtClean="0"/>
              <a:t>What effect does the </a:t>
            </a:r>
            <a:r>
              <a:rPr lang="en-GB" b="1" i="1" dirty="0" smtClean="0">
                <a:solidFill>
                  <a:srgbClr val="0427BC"/>
                </a:solidFill>
              </a:rPr>
              <a:t>length of the collimator</a:t>
            </a:r>
            <a:r>
              <a:rPr lang="en-GB" dirty="0" smtClean="0"/>
              <a:t> have on the absorption of the produced shower?</a:t>
            </a:r>
          </a:p>
          <a:p>
            <a:endParaRPr lang="en-GB" dirty="0" smtClean="0"/>
          </a:p>
          <a:p>
            <a:r>
              <a:rPr lang="en-GB" dirty="0" smtClean="0"/>
              <a:t>What </a:t>
            </a:r>
            <a:r>
              <a:rPr lang="en-GB" b="1" i="1" dirty="0" smtClean="0">
                <a:solidFill>
                  <a:srgbClr val="0427BC"/>
                </a:solidFill>
              </a:rPr>
              <a:t>beam properties </a:t>
            </a:r>
            <a:r>
              <a:rPr lang="en-GB" dirty="0" smtClean="0"/>
              <a:t>should be used?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43608" y="4411474"/>
            <a:ext cx="4176464" cy="1882401"/>
            <a:chOff x="4716016" y="4411474"/>
            <a:chExt cx="4176464" cy="1882401"/>
          </a:xfrm>
        </p:grpSpPr>
        <p:sp>
          <p:nvSpPr>
            <p:cNvPr id="31" name="Rectangle 30"/>
            <p:cNvSpPr/>
            <p:nvPr/>
          </p:nvSpPr>
          <p:spPr>
            <a:xfrm>
              <a:off x="6948805" y="5553236"/>
              <a:ext cx="648072" cy="7406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716016" y="4416553"/>
              <a:ext cx="4176464" cy="1877322"/>
              <a:chOff x="1403648" y="4416553"/>
              <a:chExt cx="4176464" cy="187732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987824" y="4416553"/>
                <a:ext cx="648072" cy="74063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87824" y="5553236"/>
                <a:ext cx="648072" cy="74063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1403648" y="5373216"/>
                <a:ext cx="38884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2339752" y="4797152"/>
                <a:ext cx="648072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569989" y="4571836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BFPP1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3131840" y="4786872"/>
                <a:ext cx="0" cy="369332"/>
              </a:xfrm>
              <a:prstGeom prst="straightConnector1">
                <a:avLst/>
              </a:prstGeom>
              <a:ln w="19050">
                <a:solidFill>
                  <a:srgbClr val="0427BC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167286" y="4769320"/>
                    <a:ext cx="3706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GB" b="0" i="1" smtClean="0">
                              <a:solidFill>
                                <a:srgbClr val="0427BC"/>
                              </a:solidFill>
                              <a:latin typeface="Cambria Math"/>
                            </a:rPr>
                            <m:t>α</m:t>
                          </m:r>
                        </m:oMath>
                      </m:oMathPara>
                    </a14:m>
                    <a:endParaRPr lang="en-GB" b="0" dirty="0" smtClean="0">
                      <a:solidFill>
                        <a:srgbClr val="0427B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67286" y="4769320"/>
                    <a:ext cx="370614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" name="Straight Arrow Connector 18"/>
              <p:cNvCxnSpPr/>
              <p:nvPr/>
            </p:nvCxnSpPr>
            <p:spPr>
              <a:xfrm>
                <a:off x="3537900" y="5156204"/>
                <a:ext cx="0" cy="217012"/>
              </a:xfrm>
              <a:prstGeom prst="straightConnector1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646360" y="5075892"/>
                <a:ext cx="853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>
                        <a:lumMod val="50000"/>
                      </a:schemeClr>
                    </a:solidFill>
                  </a:rPr>
                  <a:t>½ - gap</a:t>
                </a:r>
                <a:endParaRPr lang="en-GB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2339752" y="5445224"/>
                <a:ext cx="648072" cy="0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2339752" y="5877272"/>
                <a:ext cx="648072" cy="0"/>
              </a:xfrm>
              <a:prstGeom prst="straightConnector1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2339752" y="4509120"/>
                <a:ext cx="648072" cy="0"/>
              </a:xfrm>
              <a:prstGeom prst="straightConnector1">
                <a:avLst/>
              </a:prstGeom>
              <a:ln w="19050">
                <a:solidFill>
                  <a:srgbClr val="E69D1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4240130" y="5363924"/>
                <a:ext cx="1339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central orbit</a:t>
                </a:r>
                <a:endParaRPr lang="en-GB" dirty="0"/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6948264" y="4411474"/>
              <a:ext cx="648072" cy="7406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4" descr="G:\Workspaces\m\mschauma\DS_Collimators\Plots\GapVsImpactparame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4608512" cy="342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946497" y="836712"/>
                <a:ext cx="296125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β</a:t>
                </a:r>
                <a:r>
                  <a:rPr lang="en-GB" dirty="0" smtClean="0"/>
                  <a:t> = 151m (at collimator front)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nominal</m:t>
                        </m:r>
                      </m:sub>
                    </m:sSub>
                  </m:oMath>
                </a14:m>
                <a:r>
                  <a:rPr lang="en-GB" dirty="0" smtClean="0"/>
                  <a:t> = 3.5</a:t>
                </a:r>
                <a:r>
                  <a:rPr lang="el-GR" dirty="0" smtClean="0"/>
                  <a:t>μ</a:t>
                </a:r>
                <a:r>
                  <a:rPr lang="en-GB" dirty="0" smtClean="0"/>
                  <a:t>m/ </a:t>
                </a:r>
                <a:r>
                  <a:rPr lang="el-GR" dirty="0" smtClean="0"/>
                  <a:t>γ</a:t>
                </a:r>
                <a:r>
                  <a:rPr lang="en-GB" dirty="0" smtClean="0"/>
                  <a:t> </a:t>
                </a:r>
              </a:p>
              <a:p>
                <a:r>
                  <a:rPr lang="el-GR" dirty="0" smtClean="0"/>
                  <a:t>γ</a:t>
                </a:r>
                <a:r>
                  <a:rPr lang="en-GB" dirty="0" smtClean="0"/>
                  <a:t> = </a:t>
                </a:r>
                <a:r>
                  <a:rPr lang="en-GB" dirty="0" smtClean="0"/>
                  <a:t>6.5TeV/0.938GeV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nominal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=133.6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μm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497" y="836712"/>
                <a:ext cx="2961259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1646" t="-2538" r="-1235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Things  to be done…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17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71600" y="692696"/>
            <a:ext cx="74888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Discuss how to proceed with FLUKA runs:</a:t>
            </a:r>
            <a:br>
              <a:rPr lang="en-US" sz="2400" dirty="0"/>
            </a:br>
            <a:r>
              <a:rPr lang="en-US" sz="2400" dirty="0"/>
              <a:t>	Initial model of simple jaw</a:t>
            </a:r>
            <a:br>
              <a:rPr lang="en-US" sz="2400" dirty="0"/>
            </a:br>
            <a:endParaRPr lang="en-GB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Intercept other secondary beams from IP (EMD1, BFPP2, EMD2, …) as function of collimator gap (reduce losses in IR3 and elsewhere).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Other positions of the collimator?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Check influence of change in sequence on optics </a:t>
            </a:r>
            <a:r>
              <a:rPr lang="en-GB" sz="2400" dirty="0" smtClean="0"/>
              <a:t>          → </a:t>
            </a:r>
            <a:r>
              <a:rPr lang="en-GB" sz="2400" dirty="0"/>
              <a:t>include magnet </a:t>
            </a:r>
            <a:r>
              <a:rPr lang="en-GB" sz="2400" dirty="0" smtClean="0"/>
              <a:t>errors?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Other optics cases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Calculations for B2 on left side of IP2</a:t>
            </a:r>
            <a:r>
              <a:rPr lang="en-GB" sz="2400" dirty="0" smtClean="0"/>
              <a:t>.</a:t>
            </a:r>
            <a:endParaRPr lang="en-GB" sz="2400" dirty="0"/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85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81416" y="69269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Installation of collimators in the Dispersion Suppressor (DS) to both sides of ALICE (IP2) to intercept secondary beams from bound-free pair production (BFPP) and electromagnetic dissociation (EMD) .</a:t>
            </a:r>
            <a:endParaRPr lang="en-GB" sz="2000" dirty="0"/>
          </a:p>
        </p:txBody>
      </p:sp>
      <p:pic>
        <p:nvPicPr>
          <p:cNvPr id="3074" name="Picture 2" descr="G:\Workspaces\m\mschauma\DS_Collimators\Plots\EnveolopSecondaryBeams_NominalSequence_DS_IP2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66675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76256" y="2276872"/>
            <a:ext cx="21739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Main: </a:t>
            </a:r>
            <a:r>
              <a:rPr lang="en-GB" sz="2000" b="1" dirty="0" smtClean="0">
                <a:solidFill>
                  <a:schemeClr val="accent4"/>
                </a:solidFill>
              </a:rPr>
              <a:t>208-Pb-82+</a:t>
            </a:r>
          </a:p>
          <a:p>
            <a:endParaRPr lang="en-GB" sz="2000" dirty="0" smtClean="0"/>
          </a:p>
          <a:p>
            <a:r>
              <a:rPr lang="en-GB" sz="2000" dirty="0" smtClean="0"/>
              <a:t>BFPP1: </a:t>
            </a:r>
            <a:r>
              <a:rPr lang="en-GB" sz="2000" b="1" dirty="0" smtClean="0">
                <a:solidFill>
                  <a:srgbClr val="FF0000"/>
                </a:solidFill>
              </a:rPr>
              <a:t>208-Pb-81+</a:t>
            </a:r>
          </a:p>
          <a:p>
            <a:r>
              <a:rPr lang="en-GB" sz="2000" dirty="0" smtClean="0"/>
              <a:t>BFPP2: </a:t>
            </a:r>
            <a:r>
              <a:rPr lang="en-GB" sz="2000" b="1" dirty="0" smtClean="0">
                <a:solidFill>
                  <a:srgbClr val="FF9900"/>
                </a:solidFill>
              </a:rPr>
              <a:t>208-Pb-80+</a:t>
            </a:r>
          </a:p>
          <a:p>
            <a:endParaRPr lang="en-GB" sz="2000" dirty="0"/>
          </a:p>
          <a:p>
            <a:r>
              <a:rPr lang="en-GB" sz="2000" dirty="0" smtClean="0"/>
              <a:t>EMD1: </a:t>
            </a:r>
            <a:r>
              <a:rPr lang="en-GB" sz="2000" b="1" dirty="0" smtClean="0">
                <a:solidFill>
                  <a:srgbClr val="00B050"/>
                </a:solidFill>
              </a:rPr>
              <a:t>207-Pb-82+</a:t>
            </a:r>
          </a:p>
          <a:p>
            <a:r>
              <a:rPr lang="en-GB" sz="2000" dirty="0" smtClean="0"/>
              <a:t>EMD2: </a:t>
            </a:r>
            <a:r>
              <a:rPr lang="en-GB" sz="2000" b="1" dirty="0" smtClean="0">
                <a:solidFill>
                  <a:schemeClr val="accent3">
                    <a:lumMod val="50000"/>
                  </a:schemeClr>
                </a:solidFill>
              </a:rPr>
              <a:t>206-Pb-82+</a:t>
            </a:r>
            <a:endParaRPr lang="en-GB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502537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 rigidity of each </a:t>
            </a:r>
          </a:p>
          <a:p>
            <a:r>
              <a:rPr lang="en-GB" sz="2000" dirty="0" smtClean="0"/>
              <a:t>beam changed by</a:t>
            </a:r>
            <a:endParaRPr lang="en-GB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893643"/>
            <a:ext cx="2186111" cy="631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3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General Procedure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2013/04/12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97317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427BC"/>
                </a:solidFill>
              </a:rPr>
              <a:t>Editing the sequence </a:t>
            </a:r>
            <a:r>
              <a:rPr lang="en-GB" sz="2800" dirty="0" smtClean="0"/>
              <a:t>and </a:t>
            </a:r>
            <a:r>
              <a:rPr lang="en-GB" sz="2800" dirty="0"/>
              <a:t>add DS collimator in </a:t>
            </a:r>
            <a:r>
              <a:rPr lang="en-GB" sz="2800" dirty="0" smtClean="0"/>
              <a:t>IP2.</a:t>
            </a:r>
          </a:p>
          <a:p>
            <a:pPr marL="457200" indent="-457200" algn="ctr">
              <a:buFont typeface="+mj-lt"/>
              <a:buAutoNum type="arabicPeriod"/>
            </a:pPr>
            <a:endParaRPr lang="en-GB" sz="2800" dirty="0" smtClean="0"/>
          </a:p>
          <a:p>
            <a:pPr algn="ctr"/>
            <a:r>
              <a:rPr lang="en-GB" sz="2800" dirty="0" smtClean="0"/>
              <a:t>Calculating the </a:t>
            </a:r>
            <a:r>
              <a:rPr lang="en-GB" sz="2800" b="1" dirty="0" smtClean="0">
                <a:solidFill>
                  <a:srgbClr val="0427BC"/>
                </a:solidFill>
              </a:rPr>
              <a:t>transfer matrix </a:t>
            </a:r>
            <a:r>
              <a:rPr lang="en-GB" sz="2800" dirty="0" smtClean="0"/>
              <a:t>form IP to front of collimator with MADX.</a:t>
            </a:r>
          </a:p>
          <a:p>
            <a:pPr algn="ctr"/>
            <a:endParaRPr lang="en-GB" sz="2800" dirty="0"/>
          </a:p>
          <a:p>
            <a:pPr algn="ctr"/>
            <a:endParaRPr lang="en-GB" sz="2800" dirty="0" smtClean="0"/>
          </a:p>
          <a:p>
            <a:pPr marL="457200" indent="-457200" algn="ctr">
              <a:buFont typeface="+mj-lt"/>
              <a:buAutoNum type="arabicPeriod"/>
            </a:pPr>
            <a:endParaRPr lang="en-GB" sz="2800" dirty="0" smtClean="0"/>
          </a:p>
          <a:p>
            <a:pPr algn="ctr"/>
            <a:endParaRPr lang="en-GB" sz="2800" dirty="0" smtClean="0"/>
          </a:p>
          <a:p>
            <a:pPr marL="457200" indent="-457200" algn="ctr">
              <a:buFont typeface="+mj-lt"/>
              <a:buAutoNum type="arabicPeriod"/>
            </a:pPr>
            <a:endParaRPr lang="en-GB" sz="2800" dirty="0"/>
          </a:p>
          <a:p>
            <a:pPr marL="457200" indent="-457200" algn="ctr">
              <a:buFont typeface="+mj-lt"/>
              <a:buAutoNum type="arabicPeriod"/>
            </a:pPr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Convert MADX output into </a:t>
            </a:r>
            <a:r>
              <a:rPr lang="en-GB" sz="2800" b="1" dirty="0" smtClean="0">
                <a:solidFill>
                  <a:srgbClr val="0427BC"/>
                </a:solidFill>
              </a:rPr>
              <a:t>desired format for FLUKA</a:t>
            </a:r>
            <a:r>
              <a:rPr lang="en-GB" sz="2800" dirty="0" smtClean="0"/>
              <a:t>. </a:t>
            </a:r>
            <a:endParaRPr lang="en-GB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M. </a:t>
            </a:r>
            <a:r>
              <a:rPr lang="en-GB" dirty="0" err="1" smtClean="0"/>
              <a:t>Schaumann</a:t>
            </a:r>
            <a:r>
              <a:rPr lang="en-GB" dirty="0" smtClean="0"/>
              <a:t>, </a:t>
            </a:r>
            <a:r>
              <a:rPr lang="en-GB" dirty="0" err="1" smtClean="0"/>
              <a:t>ColUSM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14882" y="2996952"/>
            <a:ext cx="36296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Generation of the </a:t>
            </a:r>
            <a:endParaRPr lang="en-GB" sz="2800" dirty="0" smtClean="0"/>
          </a:p>
          <a:p>
            <a:pPr algn="ctr"/>
            <a:r>
              <a:rPr lang="en-GB" sz="2800" dirty="0" smtClean="0"/>
              <a:t>distribution </a:t>
            </a:r>
            <a:r>
              <a:rPr lang="en-GB" sz="2800" dirty="0"/>
              <a:t>at the IP.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Tracking of distribution</a:t>
            </a:r>
          </a:p>
          <a:p>
            <a:pPr algn="ctr"/>
            <a:r>
              <a:rPr lang="en-GB" sz="2800" dirty="0" smtClean="0"/>
              <a:t>to front of collimator.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2996952"/>
            <a:ext cx="328243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Calculate </a:t>
            </a:r>
            <a:r>
              <a:rPr lang="el-GR" sz="2800" dirty="0" smtClean="0"/>
              <a:t>σ</a:t>
            </a:r>
            <a:r>
              <a:rPr lang="en-GB" sz="2800" dirty="0" smtClean="0"/>
              <a:t>-Matrix</a:t>
            </a:r>
          </a:p>
          <a:p>
            <a:pPr algn="ctr"/>
            <a:r>
              <a:rPr lang="en-GB" sz="2800" dirty="0" smtClean="0"/>
              <a:t>at IP. </a:t>
            </a:r>
            <a:endParaRPr lang="en-GB" sz="2800" dirty="0"/>
          </a:p>
          <a:p>
            <a:pPr algn="ctr"/>
            <a:endParaRPr lang="en-GB" sz="2800" dirty="0" smtClean="0"/>
          </a:p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Tracking of </a:t>
            </a:r>
            <a:r>
              <a:rPr lang="el-GR" sz="2800" b="1" dirty="0">
                <a:solidFill>
                  <a:srgbClr val="C00000"/>
                </a:solidFill>
              </a:rPr>
              <a:t>σ</a:t>
            </a:r>
            <a:r>
              <a:rPr lang="en-GB" sz="2800" b="1" dirty="0">
                <a:solidFill>
                  <a:srgbClr val="C00000"/>
                </a:solidFill>
              </a:rPr>
              <a:t>-Matrix</a:t>
            </a:r>
          </a:p>
          <a:p>
            <a:pPr algn="ctr"/>
            <a:r>
              <a:rPr lang="en-GB" sz="2800" dirty="0"/>
              <a:t>to front of collimator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9" name="Down Arrow 8"/>
          <p:cNvSpPr/>
          <p:nvPr/>
        </p:nvSpPr>
        <p:spPr>
          <a:xfrm>
            <a:off x="4371116" y="1484784"/>
            <a:ext cx="401767" cy="3600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4379494" y="5289107"/>
            <a:ext cx="393389" cy="3600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2154009" y="3940316"/>
            <a:ext cx="401767" cy="3600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6328369" y="3940316"/>
            <a:ext cx="403871" cy="3600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05914" y="3043322"/>
            <a:ext cx="3732970" cy="22201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99470" y="3043322"/>
            <a:ext cx="3732970" cy="22201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4363936" y="2708920"/>
            <a:ext cx="401767" cy="3600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8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58407" y="1412776"/>
            <a:ext cx="7620000" cy="4638675"/>
            <a:chOff x="758407" y="1742653"/>
            <a:chExt cx="7620000" cy="4638675"/>
          </a:xfrm>
        </p:grpSpPr>
        <p:pic>
          <p:nvPicPr>
            <p:cNvPr id="1026" name="Picture 2" descr="G:\Workspaces\m\mschauma\DS_Collimators\Plots\DSCollimatorBeamLine_DS_IP2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407" y="1742653"/>
              <a:ext cx="7620000" cy="463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574783" y="3645024"/>
              <a:ext cx="2007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Modified Sequence</a:t>
              </a:r>
              <a:endParaRPr lang="en-GB" dirty="0"/>
            </a:p>
          </p:txBody>
        </p:sp>
      </p:grpSp>
      <p:pic>
        <p:nvPicPr>
          <p:cNvPr id="1027" name="Picture 3" descr="G:\Workspaces\m\mschauma\DS_Collimators\Plots\NominalBeamLine_DS_IP2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24" y="-1467544"/>
            <a:ext cx="7620000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Editing </a:t>
            </a:r>
            <a:r>
              <a:rPr lang="en-GB" dirty="0"/>
              <a:t>the sequence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572831" y="692696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Nominal Beam Line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64088" y="1052736"/>
            <a:ext cx="216024" cy="1862916"/>
          </a:xfrm>
          <a:prstGeom prst="rect">
            <a:avLst/>
          </a:prstGeom>
          <a:solidFill>
            <a:srgbClr val="FF0000">
              <a:alpha val="36078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12176" y="3654316"/>
            <a:ext cx="289984" cy="2150948"/>
          </a:xfrm>
          <a:prstGeom prst="rect">
            <a:avLst/>
          </a:prstGeom>
          <a:solidFill>
            <a:srgbClr val="92D050">
              <a:alpha val="32941"/>
            </a:srgb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4660511" y="5229200"/>
            <a:ext cx="1639681" cy="1556792"/>
            <a:chOff x="4660511" y="5229200"/>
            <a:chExt cx="1639681" cy="1556792"/>
          </a:xfrm>
        </p:grpSpPr>
        <p:grpSp>
          <p:nvGrpSpPr>
            <p:cNvPr id="23" name="Group 22"/>
            <p:cNvGrpSpPr/>
            <p:nvPr/>
          </p:nvGrpSpPr>
          <p:grpSpPr>
            <a:xfrm>
              <a:off x="4660511" y="6093296"/>
              <a:ext cx="1639681" cy="692696"/>
              <a:chOff x="4660511" y="6093296"/>
              <a:chExt cx="1639681" cy="69269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767928" y="6237312"/>
                <a:ext cx="1440160" cy="468052"/>
                <a:chOff x="7308304" y="584684"/>
                <a:chExt cx="1440160" cy="468052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7308304" y="692696"/>
                  <a:ext cx="576064" cy="216024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8172400" y="692696"/>
                  <a:ext cx="576064" cy="216024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8028384" y="584684"/>
                  <a:ext cx="0" cy="180020"/>
                </a:xfrm>
                <a:prstGeom prst="line">
                  <a:avLst/>
                </a:prstGeom>
                <a:ln w="7620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8028384" y="872716"/>
                  <a:ext cx="0" cy="180020"/>
                </a:xfrm>
                <a:prstGeom prst="line">
                  <a:avLst/>
                </a:prstGeom>
                <a:ln w="7620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Rectangle 21"/>
              <p:cNvSpPr/>
              <p:nvPr/>
            </p:nvSpPr>
            <p:spPr>
              <a:xfrm>
                <a:off x="4660511" y="6093296"/>
                <a:ext cx="1639681" cy="69269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 flipH="1">
              <a:off x="4660511" y="5229200"/>
              <a:ext cx="683481" cy="86409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602161" y="5229200"/>
              <a:ext cx="698031" cy="864096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611560" y="3171131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IP2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750078" y="515880"/>
            <a:ext cx="341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Magnet to be replaced </a:t>
            </a:r>
            <a:r>
              <a:rPr lang="en-GB" b="1" dirty="0" smtClean="0">
                <a:solidFill>
                  <a:srgbClr val="FF0000"/>
                </a:solidFill>
              </a:rPr>
              <a:t>MB.A10R2</a:t>
            </a:r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99459" y="6093296"/>
                <a:ext cx="29995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179923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× </m:t>
                    </m:r>
                  </m:oMath>
                </a14:m>
                <a:r>
                  <a:rPr lang="en-GB" b="1" dirty="0" smtClean="0">
                    <a:solidFill>
                      <a:srgbClr val="179923"/>
                    </a:solidFill>
                  </a:rPr>
                  <a:t>11T dipole with L = 5.3m</a:t>
                </a:r>
              </a:p>
              <a:p>
                <a:r>
                  <a:rPr lang="en-GB" b="1" dirty="0" smtClean="0">
                    <a:solidFill>
                      <a:srgbClr val="179923"/>
                    </a:solidFill>
                  </a:rPr>
                  <a:t>Collimator jaw with L = 1m</a:t>
                </a:r>
                <a:endParaRPr lang="en-GB" b="1" dirty="0">
                  <a:solidFill>
                    <a:srgbClr val="179923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459" y="6093296"/>
                <a:ext cx="2999539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829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18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Editing </a:t>
            </a:r>
            <a:r>
              <a:rPr lang="en-GB" dirty="0"/>
              <a:t>the </a:t>
            </a:r>
            <a:r>
              <a:rPr lang="en-GB" dirty="0" smtClean="0"/>
              <a:t>sequence – Influence on Optics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5</a:t>
            </a:fld>
            <a:endParaRPr lang="en-GB"/>
          </a:p>
        </p:txBody>
      </p:sp>
      <p:pic>
        <p:nvPicPr>
          <p:cNvPr id="8194" name="Picture 2" descr="G:\Workspaces\m\mschauma\DS_Collimators\Plots\CompareOptics_BetaBe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5"/>
            <a:ext cx="4074390" cy="243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G:\Workspaces\m\mschauma\DS_Collimators\Plots\CompareOptics_Dispers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140" y="1052736"/>
            <a:ext cx="3951274" cy="238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G:\Workspaces\m\mschauma\DS_Collimators\Plots\CompareOptics_OrbitX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41537"/>
            <a:ext cx="4104456" cy="239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63688" y="764704"/>
            <a:ext cx="2369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Orbit change in X and </a:t>
            </a:r>
            <a:r>
              <a:rPr lang="en-GB" dirty="0" smtClean="0">
                <a:solidFill>
                  <a:srgbClr val="FF0000"/>
                </a:solidFill>
              </a:rPr>
              <a:t>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755412"/>
            <a:ext cx="2870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Dispersion change in X and </a:t>
            </a:r>
            <a:r>
              <a:rPr lang="en-GB" dirty="0" smtClean="0">
                <a:solidFill>
                  <a:srgbClr val="FF0000"/>
                </a:solidFill>
              </a:rPr>
              <a:t>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2374" y="3575518"/>
            <a:ext cx="1777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GB" dirty="0" smtClean="0"/>
              <a:t>-Beat in X and </a:t>
            </a:r>
            <a:r>
              <a:rPr lang="en-GB" dirty="0" smtClean="0">
                <a:solidFill>
                  <a:srgbClr val="FF0000"/>
                </a:solidFill>
              </a:rPr>
              <a:t>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4437112"/>
            <a:ext cx="33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Without taking magnet errors into account the changes in the optics are very small.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8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Editing the sequence – Influence on Optics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635896" y="692696"/>
            <a:ext cx="188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MADX Survey</a:t>
            </a:r>
            <a:endParaRPr lang="en-GB" sz="2400" dirty="0"/>
          </a:p>
        </p:txBody>
      </p:sp>
      <p:pic>
        <p:nvPicPr>
          <p:cNvPr id="10242" name="Picture 2" descr="G:\Workspaces\m\mschauma\DS_Collimators\Plots\CompareOptics_Survey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90910"/>
            <a:ext cx="4012887" cy="235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G:\Workspaces\m\mschauma\DS_Collimators\Plots\CompareOptics_Survey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323927"/>
            <a:ext cx="3764371" cy="226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G:\Workspaces\m\mschauma\DS_Collimators\Plots\CompareOptics_Survey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5064"/>
            <a:ext cx="358639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G:\Workspaces\m\mschauma\DS_Collimators\Plots\SurveyXZplan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573" y="3666615"/>
            <a:ext cx="2967835" cy="293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2160" y="4653136"/>
            <a:ext cx="194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Coordinate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79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Transfer Matrix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7693" y="1268760"/>
                <a:ext cx="7992888" cy="4222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Do TWISS with initial conditions at the IP and RMATRIX flag on:</a:t>
                </a:r>
              </a:p>
              <a:p>
                <a:r>
                  <a:rPr lang="en-GB" sz="2400" dirty="0" smtClean="0"/>
                  <a:t>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δ</m:t>
                    </m:r>
                  </m:oMath>
                </a14:m>
                <a:r>
                  <a:rPr lang="en-GB" sz="2400" dirty="0" smtClean="0">
                    <a:solidFill>
                      <a:srgbClr val="179923"/>
                    </a:solidFill>
                  </a:rPr>
                  <a:t>p=</a:t>
                </a:r>
                <a:r>
                  <a:rPr lang="en-GB" sz="2400" dirty="0">
                    <a:solidFill>
                      <a:srgbClr val="179923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179923"/>
                            </a:solidFill>
                          </a:rPr>
                          <m:t>p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  <m:t>𝐵𝐹𝑃𝑃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GB" sz="2400" b="0" i="0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GB" sz="2400" i="1" smtClean="0">
                            <a:solidFill>
                              <a:srgbClr val="17992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 i="0" smtClean="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y</m:t>
                        </m:r>
                      </m:sub>
                    </m:sSub>
                    <m:r>
                      <a:rPr lang="en-GB" sz="2400" b="0" i="0" smtClean="0">
                        <a:solidFill>
                          <a:srgbClr val="179923"/>
                        </a:solidFill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17992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  <a:ea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179923"/>
                            </a:solidFill>
                            <a:latin typeface="Cambria Math"/>
                          </a:rPr>
                          <m:t>y</m:t>
                        </m:r>
                      </m:sub>
                    </m:sSub>
                    <m:r>
                      <a:rPr lang="en-GB" sz="2400" b="0" i="0" smtClean="0">
                        <a:solidFill>
                          <a:srgbClr val="179923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GB" sz="2400" dirty="0" smtClean="0">
                    <a:solidFill>
                      <a:srgbClr val="179923"/>
                    </a:solidFill>
                  </a:rPr>
                  <a:t> x, y, </a:t>
                </a:r>
                <a:r>
                  <a:rPr lang="en-GB" sz="2400" dirty="0" err="1" smtClean="0">
                    <a:solidFill>
                      <a:srgbClr val="179923"/>
                    </a:solidFill>
                  </a:rPr>
                  <a:t>px</a:t>
                </a:r>
                <a:r>
                  <a:rPr lang="en-GB" sz="2400" dirty="0" smtClean="0">
                    <a:solidFill>
                      <a:srgbClr val="179923"/>
                    </a:solidFill>
                  </a:rPr>
                  <a:t>/(1+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δ</m:t>
                    </m:r>
                  </m:oMath>
                </a14:m>
                <a:r>
                  <a:rPr lang="en-GB" sz="2400" dirty="0" smtClean="0">
                    <a:solidFill>
                      <a:srgbClr val="179923"/>
                    </a:solidFill>
                  </a:rPr>
                  <a:t>), </a:t>
                </a:r>
                <a:r>
                  <a:rPr lang="en-GB" sz="2400" dirty="0" err="1" smtClean="0">
                    <a:solidFill>
                      <a:srgbClr val="179923"/>
                    </a:solidFill>
                  </a:rPr>
                  <a:t>py</a:t>
                </a:r>
                <a:r>
                  <a:rPr lang="en-GB" sz="2400" dirty="0">
                    <a:solidFill>
                      <a:srgbClr val="179923"/>
                    </a:solidFill>
                  </a:rPr>
                  <a:t>/(1+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>
                        <a:solidFill>
                          <a:srgbClr val="179923"/>
                        </a:solidFill>
                        <a:latin typeface="Cambria Math"/>
                        <a:ea typeface="Cambria Math"/>
                      </a:rPr>
                      <m:t>δ</m:t>
                    </m:r>
                  </m:oMath>
                </a14:m>
                <a:r>
                  <a:rPr lang="en-GB" sz="2400" dirty="0" smtClean="0">
                    <a:solidFill>
                      <a:srgbClr val="179923"/>
                    </a:solidFill>
                  </a:rPr>
                  <a:t>)</a:t>
                </a:r>
              </a:p>
              <a:p>
                <a:r>
                  <a:rPr lang="en-GB" sz="2400" dirty="0" smtClean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  <a:ea typeface="Cambria Math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x</m:t>
                        </m:r>
                        <m:r>
                          <a:rPr lang="en-GB" sz="2400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y</m:t>
                        </m:r>
                      </m:sub>
                    </m:sSub>
                    <m:r>
                      <a:rPr lang="en-GB" sz="2400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GB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  <a:ea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x</m:t>
                        </m:r>
                        <m:r>
                          <a:rPr lang="en-GB" sz="2400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y</m:t>
                        </m:r>
                      </m:sub>
                    </m:sSub>
                    <m:r>
                      <a:rPr lang="en-GB" sz="2400">
                        <a:latin typeface="Cambria Math"/>
                      </a:rPr>
                      <m:t>,</m:t>
                    </m:r>
                  </m:oMath>
                </a14:m>
                <a:r>
                  <a:rPr lang="en-GB" sz="2400" dirty="0"/>
                  <a:t> x, y, </a:t>
                </a:r>
                <a:r>
                  <a:rPr lang="en-GB" sz="2400" dirty="0" err="1" smtClean="0"/>
                  <a:t>px</a:t>
                </a:r>
                <a:r>
                  <a:rPr lang="en-GB" sz="2400" dirty="0" smtClean="0"/>
                  <a:t>, </a:t>
                </a:r>
                <a:r>
                  <a:rPr lang="en-GB" sz="2400" dirty="0" err="1" smtClean="0"/>
                  <a:t>py</a:t>
                </a:r>
                <a:r>
                  <a:rPr lang="en-GB" sz="2400" dirty="0" smtClean="0"/>
                  <a:t> of the main beam orbit at IP2.</a:t>
                </a:r>
              </a:p>
              <a:p>
                <a:endParaRPr lang="en-GB" sz="2400" dirty="0"/>
              </a:p>
              <a:p>
                <a:r>
                  <a:rPr lang="en-GB" sz="2400" dirty="0" smtClean="0"/>
                  <a:t>This generates TWISS table with transfer matrix elements after each element in the sequence.</a:t>
                </a:r>
              </a:p>
              <a:p>
                <a:endParaRPr lang="en-GB" sz="2400" dirty="0"/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MADX 6D Transfer Matrix:  </a:t>
                </a:r>
              </a:p>
              <a:p>
                <a:r>
                  <a:rPr lang="en-GB" sz="2400" dirty="0"/>
                  <a:t>→ form  IP2 @ </a:t>
                </a:r>
                <a:r>
                  <a:rPr lang="en-GB" sz="2400" i="1" dirty="0"/>
                  <a:t>s</a:t>
                </a:r>
                <a:r>
                  <a:rPr lang="en-GB" sz="2400" dirty="0"/>
                  <a:t> = 0m </a:t>
                </a:r>
              </a:p>
              <a:p>
                <a:r>
                  <a:rPr lang="en-GB" sz="2400" dirty="0"/>
                  <a:t>→ to new front plane of collimator @ </a:t>
                </a:r>
                <a:r>
                  <a:rPr lang="en-GB" sz="2400" i="1" dirty="0"/>
                  <a:t>s</a:t>
                </a:r>
                <a:r>
                  <a:rPr lang="en-GB" sz="2400" dirty="0"/>
                  <a:t> = 356.27m</a:t>
                </a: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93" y="1268760"/>
                <a:ext cx="7992888" cy="4222951"/>
              </a:xfrm>
              <a:prstGeom prst="rect">
                <a:avLst/>
              </a:prstGeom>
              <a:blipFill rotWithShape="1">
                <a:blip r:embed="rId2"/>
                <a:stretch>
                  <a:fillRect l="-1220" t="-1154" r="-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Tracking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8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4249" y="2735088"/>
                <a:ext cx="3608552" cy="47788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GB" sz="2400" b="0" i="1" smtClean="0">
                            <a:latin typeface="Cambria Math"/>
                          </a:rPr>
                          <m:t>𝑐𝑜𝑙𝑙</m:t>
                        </m:r>
                      </m:sub>
                    </m:sSub>
                    <m:r>
                      <a:rPr lang="en-GB" sz="24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GB" sz="2400" b="0" i="1" smtClean="0">
                            <a:latin typeface="Cambria Math"/>
                          </a:rPr>
                          <m:t>𝑐𝑜</m:t>
                        </m:r>
                        <m:r>
                          <a:rPr lang="en-GB" sz="2400" b="0" i="1" smtClean="0">
                            <a:latin typeface="Cambria Math"/>
                          </a:rPr>
                          <m:t>,  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𝑐𝑜𝑙𝑙</m:t>
                        </m:r>
                      </m:sub>
                    </m:sSub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/>
                      </a:rPr>
                      <m:t>M</m:t>
                    </m:r>
                    <m:r>
                      <a:rPr lang="en-GB" sz="2400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GB" sz="2400" b="0" i="1" smtClean="0">
                            <a:latin typeface="Cambria Math"/>
                          </a:rPr>
                          <m:t>𝐼𝑃</m:t>
                        </m:r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400" dirty="0" smtClean="0"/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49" y="2735088"/>
                <a:ext cx="3608552" cy="4778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9107" y="3894147"/>
                <a:ext cx="347883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where </a:t>
                </a:r>
                <a:r>
                  <a:rPr lang="en-GB" sz="2000" b="1" i="1" dirty="0" smtClean="0"/>
                  <a:t>x</a:t>
                </a:r>
                <a:r>
                  <a:rPr lang="en-GB" sz="2000" i="1" dirty="0" smtClean="0"/>
                  <a:t> = (x, </a:t>
                </a:r>
                <a:r>
                  <a:rPr lang="en-GB" sz="2000" i="1" dirty="0" err="1" smtClean="0"/>
                  <a:t>px</a:t>
                </a:r>
                <a:r>
                  <a:rPr lang="en-GB" sz="2000" i="1" dirty="0" smtClean="0"/>
                  <a:t>, y, </a:t>
                </a:r>
                <a:r>
                  <a:rPr lang="en-GB" sz="2000" i="1" dirty="0" err="1" smtClean="0"/>
                  <a:t>py</a:t>
                </a:r>
                <a:r>
                  <a:rPr lang="en-GB" sz="2000" i="1" dirty="0"/>
                  <a:t>,</a:t>
                </a:r>
                <a:r>
                  <a:rPr lang="en-GB" sz="2000" i="1" dirty="0" smtClean="0"/>
                  <a:t> t, </a:t>
                </a:r>
                <a:r>
                  <a:rPr lang="en-GB" sz="2000" i="1" dirty="0" err="1" smtClean="0"/>
                  <a:t>pt</a:t>
                </a:r>
                <a:r>
                  <a:rPr lang="en-GB" sz="2000" i="1" dirty="0" smtClean="0"/>
                  <a:t>)</a:t>
                </a:r>
              </a:p>
              <a:p>
                <a:r>
                  <a:rPr lang="en-GB" sz="2000" dirty="0" smtClean="0"/>
                  <a:t>and M = (6 </a:t>
                </a:r>
                <a14:m>
                  <m:oMath xmlns:m="http://schemas.openxmlformats.org/officeDocument/2006/math">
                    <m:r>
                      <a:rPr lang="en-GB" sz="2000" i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sz="2000" dirty="0" smtClean="0"/>
                  <a:t>6 ) transfer matrix</a:t>
                </a:r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07" y="3894147"/>
                <a:ext cx="3478837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1930" t="-4310" r="-1228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51520" y="620688"/>
            <a:ext cx="4248472" cy="4392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16016" y="633200"/>
            <a:ext cx="4248472" cy="4379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51520" y="620688"/>
            <a:ext cx="595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A.)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645712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</a:t>
            </a:r>
            <a:r>
              <a:rPr lang="en-GB" sz="2800" dirty="0" smtClean="0"/>
              <a:t>.)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268760"/>
            <a:ext cx="3947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Generate </a:t>
            </a:r>
            <a:r>
              <a:rPr lang="en-GB" sz="2000" b="1" dirty="0" smtClean="0">
                <a:solidFill>
                  <a:srgbClr val="C00000"/>
                </a:solidFill>
              </a:rPr>
              <a:t>coordinates</a:t>
            </a:r>
            <a:r>
              <a:rPr lang="en-GB" sz="2000" dirty="0" smtClean="0"/>
              <a:t> for each particle at IP and track them with transfer matrix M: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1340768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Calculate </a:t>
            </a:r>
            <a:r>
              <a:rPr lang="el-GR" sz="2000" b="1" dirty="0" smtClean="0">
                <a:solidFill>
                  <a:srgbClr val="C00000"/>
                </a:solidFill>
              </a:rPr>
              <a:t>σ</a:t>
            </a:r>
            <a:r>
              <a:rPr lang="en-GB" sz="2000" b="1" dirty="0" smtClean="0">
                <a:solidFill>
                  <a:srgbClr val="C00000"/>
                </a:solidFill>
              </a:rPr>
              <a:t>-Matrix </a:t>
            </a:r>
            <a:r>
              <a:rPr lang="en-GB" sz="2000" dirty="0" smtClean="0"/>
              <a:t>at IP and track envelope: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65874" y="2420888"/>
                <a:ext cx="2746265" cy="46820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𝑐𝑜𝑙𝑙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/>
                        </a:rPr>
                        <m:t>M</m:t>
                      </m:r>
                      <m:r>
                        <a:rPr lang="en-GB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 b="0" i="1" smtClean="0">
                              <a:latin typeface="Cambria Math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IP</m:t>
                          </m:r>
                        </m:sub>
                      </m:sSub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M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874" y="2420888"/>
                <a:ext cx="2746265" cy="4682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02117" y="3081154"/>
                <a:ext cx="374634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where M = (6 </a:t>
                </a:r>
                <a14:m>
                  <m:oMath xmlns:m="http://schemas.openxmlformats.org/officeDocument/2006/math">
                    <m:r>
                      <a:rPr lang="en-GB" sz="2000" i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sz="2000" dirty="0" smtClean="0"/>
                  <a:t>6 ) transfer matrix</a:t>
                </a:r>
              </a:p>
              <a:p>
                <a:r>
                  <a:rPr lang="en-GB" sz="2000" dirty="0" smtClean="0"/>
                  <a:t>and </a:t>
                </a:r>
                <a:endParaRPr lang="en-GB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117" y="3081154"/>
                <a:ext cx="3746347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1792" t="-4274" r="-977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648244"/>
              </p:ext>
            </p:extLst>
          </p:nvPr>
        </p:nvGraphicFramePr>
        <p:xfrm>
          <a:off x="5004048" y="3789040"/>
          <a:ext cx="1734958" cy="102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7" imgW="1206360" imgH="711000" progId="Equation.DSMT4">
                  <p:embed/>
                </p:oleObj>
              </mc:Choice>
              <mc:Fallback>
                <p:oleObj name="Equation" r:id="rId7" imgW="12063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4048" y="3789040"/>
                        <a:ext cx="1734958" cy="102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279218"/>
              </p:ext>
            </p:extLst>
          </p:nvPr>
        </p:nvGraphicFramePr>
        <p:xfrm>
          <a:off x="7092280" y="4149080"/>
          <a:ext cx="1368152" cy="37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9" imgW="876240" imgH="241200" progId="Equation.DSMT4">
                  <p:embed/>
                </p:oleObj>
              </mc:Choice>
              <mc:Fallback>
                <p:oleObj name="Equation" r:id="rId9" imgW="876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92280" y="4149080"/>
                        <a:ext cx="1368152" cy="37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GB" dirty="0" smtClean="0"/>
              <a:t>.)  Generating distribution @ IP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2013/04/12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M. Schaumann, ColUSM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E74B-AA29-428B-826F-5CD1FF8C5BA0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78571" y="620688"/>
            <a:ext cx="4260257" cy="10772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R. Bruce et al., </a:t>
            </a:r>
            <a:r>
              <a:rPr lang="en-GB" sz="1600" i="1" dirty="0" smtClean="0"/>
              <a:t>Beam losses from </a:t>
            </a:r>
            <a:r>
              <a:rPr lang="en-GB" sz="1600" i="1" dirty="0" err="1" smtClean="0"/>
              <a:t>ultraperipheral</a:t>
            </a:r>
            <a:r>
              <a:rPr lang="en-GB" sz="1600" i="1" dirty="0" smtClean="0"/>
              <a:t> nuclear collisions between 208Pb82+ ions in the Large Hadron Collider and their alleviation</a:t>
            </a:r>
            <a:r>
              <a:rPr lang="en-GB" sz="1600" dirty="0" smtClean="0"/>
              <a:t>,  Phys. Rev. ST </a:t>
            </a:r>
            <a:r>
              <a:rPr lang="en-GB" sz="1600" dirty="0" err="1" smtClean="0"/>
              <a:t>Accel</a:t>
            </a:r>
            <a:r>
              <a:rPr lang="en-GB" sz="1600" dirty="0" smtClean="0"/>
              <a:t>. Beams 12, 071002 (2009)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46719"/>
            <a:ext cx="6624736" cy="85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9252" y="1700808"/>
            <a:ext cx="4760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Assume Gaussian Distribution of the main beam: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115616" y="3645024"/>
            <a:ext cx="5900838" cy="1114949"/>
            <a:chOff x="1115616" y="3682203"/>
            <a:chExt cx="6706420" cy="1253572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4044900"/>
              <a:ext cx="1611165" cy="528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3682203"/>
              <a:ext cx="4906220" cy="1253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629252" y="3140968"/>
            <a:ext cx="379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Distribution of collision point at the IP:</a:t>
            </a:r>
            <a:endParaRPr lang="en-GB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96" y="5661248"/>
            <a:ext cx="4517284" cy="71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589240"/>
            <a:ext cx="2111524" cy="87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1560" y="4909310"/>
                <a:ext cx="8134022" cy="679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→ Gaussian distribution with smaller standard deviation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λ</m:t>
                        </m:r>
                        <m:r>
                          <a:rPr lang="en-GB" b="0" i="1" smtClean="0">
                            <a:latin typeface="Cambria Math"/>
                          </a:rPr>
                          <m:t>,0</m:t>
                        </m:r>
                      </m:sub>
                    </m:sSub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→ The standard deviation of the angular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GB" i="1">
                            <a:latin typeface="Cambria Math"/>
                          </a:rPr>
                          <m:t>,0</m:t>
                        </m:r>
                      </m:sub>
                    </m:sSub>
                  </m:oMath>
                </a14:m>
                <a:r>
                  <a:rPr lang="en-GB" dirty="0" smtClean="0"/>
                  <a:t> is similar to the main beam.</a:t>
                </a:r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909310"/>
                <a:ext cx="8134022" cy="679930"/>
              </a:xfrm>
              <a:prstGeom prst="rect">
                <a:avLst/>
              </a:prstGeom>
              <a:blipFill rotWithShape="1">
                <a:blip r:embed="rId7"/>
                <a:stretch>
                  <a:fillRect l="-599" t="-3571" r="-449"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29252" y="1052736"/>
                <a:ext cx="33784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F0000"/>
                    </a:solidFill>
                  </a:rPr>
                  <a:t>Generate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 &amp;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52" y="1052736"/>
                <a:ext cx="3378425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2708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899592" y="3547479"/>
            <a:ext cx="6264696" cy="12496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1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MJ plain">
  <a:themeElements>
    <a:clrScheme name="Michaela">
      <a:dk1>
        <a:srgbClr val="000000"/>
      </a:dk1>
      <a:lt1>
        <a:srgbClr val="FFFFFF"/>
      </a:lt1>
      <a:dk2>
        <a:srgbClr val="000000"/>
      </a:dk2>
      <a:lt2>
        <a:srgbClr val="B7DDFF"/>
      </a:lt2>
      <a:accent1>
        <a:srgbClr val="FEE29C"/>
      </a:accent1>
      <a:accent2>
        <a:srgbClr val="FF0000"/>
      </a:accent2>
      <a:accent3>
        <a:srgbClr val="7FD13B"/>
      </a:accent3>
      <a:accent4>
        <a:srgbClr val="007DEA"/>
      </a:accent4>
      <a:accent5>
        <a:srgbClr val="00ADDC"/>
      </a:accent5>
      <a:accent6>
        <a:srgbClr val="D6ECFF"/>
      </a:accent6>
      <a:hlink>
        <a:srgbClr val="00B050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JMJ plain</Template>
  <TotalTime>12847</TotalTime>
  <Words>1127</Words>
  <Application>Microsoft Office PowerPoint</Application>
  <PresentationFormat>On-screen Show (4:3)</PresentationFormat>
  <Paragraphs>212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JMJ plain</vt:lpstr>
      <vt:lpstr>Equation</vt:lpstr>
      <vt:lpstr>Ion impact distributions of  DS collimators in IP2</vt:lpstr>
      <vt:lpstr>Motivation</vt:lpstr>
      <vt:lpstr>General Procedure</vt:lpstr>
      <vt:lpstr>Editing the sequence</vt:lpstr>
      <vt:lpstr>Editing the sequence – Influence on Optics</vt:lpstr>
      <vt:lpstr>Editing the sequence – Influence on Optics</vt:lpstr>
      <vt:lpstr>Transfer Matrix</vt:lpstr>
      <vt:lpstr>Tracking</vt:lpstr>
      <vt:lpstr>A.)  Generating distribution @ IP</vt:lpstr>
      <vt:lpstr>A.)  Generating distribution @ IP</vt:lpstr>
      <vt:lpstr>A.)  Generating distribution @ IP</vt:lpstr>
      <vt:lpstr>B.) Calculate σ-Matrix @ IP </vt:lpstr>
      <vt:lpstr>Tracking Results</vt:lpstr>
      <vt:lpstr>Tracking Results</vt:lpstr>
      <vt:lpstr>Conversion to FLUKA input</vt:lpstr>
      <vt:lpstr>Simulation Scenarios</vt:lpstr>
      <vt:lpstr>Things  to be done…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thoughts  on 2012 p-Pb run</dc:title>
  <dc:creator>John M. Jowett</dc:creator>
  <cp:lastModifiedBy>Michaela Schaumann</cp:lastModifiedBy>
  <cp:revision>348</cp:revision>
  <cp:lastPrinted>2013-05-03T13:55:28Z</cp:lastPrinted>
  <dcterms:created xsi:type="dcterms:W3CDTF">2012-06-25T08:47:04Z</dcterms:created>
  <dcterms:modified xsi:type="dcterms:W3CDTF">2013-05-03T14:41:35Z</dcterms:modified>
</cp:coreProperties>
</file>