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61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46" autoAdjust="0"/>
  </p:normalViewPr>
  <p:slideViewPr>
    <p:cSldViewPr>
      <p:cViewPr varScale="1">
        <p:scale>
          <a:sx n="134" d="100"/>
          <a:sy n="134" d="100"/>
        </p:scale>
        <p:origin x="-16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DA84C-BE0D-448A-B860-F935924DEB0C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81BA9-4085-4A8C-A277-FDC6D0F13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5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81BA9-4085-4A8C-A277-FDC6D0F131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7th Collimation Upgrade Specification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C66-20B1-48E2-8BBE-A4DBCE630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7th Collimation Upgrade Specification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C66-20B1-48E2-8BBE-A4DBCE630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7th Collimation Upgrade Specification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C66-20B1-48E2-8BBE-A4DBCE630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7th Collimation Upgrade Specification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C66-20B1-48E2-8BBE-A4DBCE630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7th Collimation Upgrade Specification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C66-20B1-48E2-8BBE-A4DBCE630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7th Collimation Upgrade Specification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C66-20B1-48E2-8BBE-A4DBCE630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7th Collimation Upgrade Specification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C66-20B1-48E2-8BBE-A4DBCE630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7th Collimation Upgrade Specification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C66-20B1-48E2-8BBE-A4DBCE630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7th Collimation Upgrade Specification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C66-20B1-48E2-8BBE-A4DBCE630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7th Collimation Upgrade Specification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C66-20B1-48E2-8BBE-A4DBCE630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7th Collimation Upgrade Specification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C66-20B1-48E2-8BBE-A4DBCE630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5/25/2012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7th Collimation Upgrade Specification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35C66-20B1-48E2-8BBE-A4DBCE630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487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11 T Nb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Sn magnet thermal model (</a:t>
            </a:r>
            <a:r>
              <a:rPr lang="en-US" sz="3600" dirty="0" smtClean="0"/>
              <a:t>1/5)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r>
              <a:rPr lang="en-GB" dirty="0" smtClean="0"/>
              <a:t>7th Collimation Upgrade Specification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C66-20B1-48E2-8BBE-A4DBCE6307A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" y="990600"/>
            <a:ext cx="924009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Equations: </a:t>
            </a:r>
            <a:r>
              <a:rPr lang="en-US" sz="2000" dirty="0" smtClean="0">
                <a:solidFill>
                  <a:srgbClr val="00B0F0"/>
                </a:solidFill>
              </a:rPr>
              <a:t>energy equations</a:t>
            </a:r>
            <a:r>
              <a:rPr lang="en-US" sz="2000" dirty="0" smtClean="0"/>
              <a:t> considered for </a:t>
            </a:r>
            <a:r>
              <a:rPr lang="en-US" sz="2000" dirty="0" smtClean="0">
                <a:solidFill>
                  <a:srgbClr val="00B0F0"/>
                </a:solidFill>
              </a:rPr>
              <a:t>solid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B0F0"/>
                </a:solidFill>
              </a:rPr>
              <a:t>superfluid helium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2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One </a:t>
            </a:r>
            <a:r>
              <a:rPr lang="en-US" sz="2000" dirty="0" smtClean="0">
                <a:solidFill>
                  <a:srgbClr val="00B0F0"/>
                </a:solidFill>
              </a:rPr>
              <a:t>heat exchanger</a:t>
            </a:r>
            <a:r>
              <a:rPr lang="en-US" sz="2000" dirty="0" smtClean="0"/>
              <a:t> at </a:t>
            </a:r>
            <a:r>
              <a:rPr lang="en-US" sz="2000" dirty="0" smtClean="0">
                <a:solidFill>
                  <a:srgbClr val="00B050"/>
                </a:solidFill>
              </a:rPr>
              <a:t>1.9 K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25 % wetted</a:t>
            </a:r>
            <a:r>
              <a:rPr lang="en-US" sz="2000" dirty="0" smtClean="0"/>
              <a:t> by liquid </a:t>
            </a:r>
            <a:r>
              <a:rPr lang="en-US" sz="2000" dirty="0" err="1" smtClean="0">
                <a:solidFill>
                  <a:srgbClr val="00B0F0"/>
                </a:solidFill>
              </a:rPr>
              <a:t>HeII</a:t>
            </a:r>
            <a:endParaRPr lang="en-US" sz="2000" dirty="0" smtClean="0">
              <a:solidFill>
                <a:srgbClr val="00B0F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12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</a:rPr>
              <a:t>Homogenization</a:t>
            </a:r>
            <a:r>
              <a:rPr lang="en-US" sz="2000" dirty="0" smtClean="0"/>
              <a:t> of the </a:t>
            </a:r>
            <a:r>
              <a:rPr lang="en-US" sz="2000" dirty="0" smtClean="0">
                <a:solidFill>
                  <a:srgbClr val="00B0F0"/>
                </a:solidFill>
              </a:rPr>
              <a:t>cable</a:t>
            </a:r>
            <a:r>
              <a:rPr lang="en-US" sz="2000" dirty="0" smtClean="0"/>
              <a:t> at the first order taking account of the copper, the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Nb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Sn and the resin: </a:t>
            </a:r>
            <a:r>
              <a:rPr lang="en-US" sz="2000" dirty="0" smtClean="0">
                <a:solidFill>
                  <a:srgbClr val="00B0F0"/>
                </a:solidFill>
              </a:rPr>
              <a:t>effective thermal conductivity</a:t>
            </a:r>
            <a:r>
              <a:rPr lang="en-US" sz="2000" dirty="0" smtClean="0"/>
              <a:t> </a:t>
            </a:r>
            <a:r>
              <a:rPr lang="en-US" sz="2000" i="1" dirty="0" err="1" smtClean="0">
                <a:solidFill>
                  <a:srgbClr val="00B050"/>
                </a:solidFill>
              </a:rPr>
              <a:t>k</a:t>
            </a:r>
            <a:r>
              <a:rPr lang="en-US" sz="2000" i="1" baseline="-25000" dirty="0" err="1" smtClean="0">
                <a:solidFill>
                  <a:srgbClr val="00B050"/>
                </a:solidFill>
              </a:rPr>
              <a:t>cable</a:t>
            </a:r>
            <a:r>
              <a:rPr lang="en-US" sz="2000" i="1" dirty="0" smtClean="0">
                <a:solidFill>
                  <a:srgbClr val="00B050"/>
                </a:solidFill>
              </a:rPr>
              <a:t>(T)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2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</a:rPr>
              <a:t>Cable insulation</a:t>
            </a:r>
            <a:r>
              <a:rPr lang="en-US" sz="2000" dirty="0" smtClean="0"/>
              <a:t> (G-10 – 100 µm thick) modeled by a </a:t>
            </a:r>
            <a:r>
              <a:rPr lang="en-US" sz="2000" dirty="0" smtClean="0">
                <a:solidFill>
                  <a:srgbClr val="00B0F0"/>
                </a:solidFill>
              </a:rPr>
              <a:t>thermal resistance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2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Between </a:t>
            </a:r>
            <a:r>
              <a:rPr lang="en-US" sz="2000" dirty="0"/>
              <a:t>inner/outer </a:t>
            </a:r>
            <a:r>
              <a:rPr lang="en-US" sz="2000" dirty="0" smtClean="0"/>
              <a:t>coil: </a:t>
            </a:r>
            <a:r>
              <a:rPr lang="en-US" sz="2000" dirty="0" smtClean="0">
                <a:solidFill>
                  <a:srgbClr val="00B0F0"/>
                </a:solidFill>
              </a:rPr>
              <a:t>3 </a:t>
            </a:r>
            <a:r>
              <a:rPr lang="en-US" sz="2000" dirty="0" smtClean="0">
                <a:solidFill>
                  <a:srgbClr val="00B0F0"/>
                </a:solidFill>
              </a:rPr>
              <a:t>layers of G-10</a:t>
            </a:r>
            <a:r>
              <a:rPr lang="en-US" sz="2000" dirty="0" smtClean="0"/>
              <a:t> 168 </a:t>
            </a:r>
            <a:r>
              <a:rPr lang="en-US" sz="2000" dirty="0"/>
              <a:t>µm </a:t>
            </a:r>
            <a:r>
              <a:rPr lang="en-US" sz="2000" dirty="0" smtClean="0"/>
              <a:t>thick </a:t>
            </a:r>
            <a:r>
              <a:rPr lang="en-US" sz="2000" dirty="0" smtClean="0">
                <a:solidFill>
                  <a:srgbClr val="00B050"/>
                </a:solidFill>
              </a:rPr>
              <a:t>modeled</a:t>
            </a:r>
            <a:r>
              <a:rPr lang="en-US" sz="2000" dirty="0" smtClean="0"/>
              <a:t> </a:t>
            </a:r>
            <a:r>
              <a:rPr lang="en-US" sz="2000" dirty="0" smtClean="0"/>
              <a:t>by </a:t>
            </a:r>
            <a:endParaRPr lang="en-US" sz="2000" dirty="0" smtClean="0"/>
          </a:p>
          <a:p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     </a:t>
            </a:r>
            <a:r>
              <a:rPr lang="en-US" sz="2000" dirty="0" smtClean="0">
                <a:solidFill>
                  <a:srgbClr val="00B0F0"/>
                </a:solidFill>
              </a:rPr>
              <a:t>one </a:t>
            </a:r>
            <a:r>
              <a:rPr lang="en-US" sz="2000" dirty="0" smtClean="0">
                <a:solidFill>
                  <a:srgbClr val="00B0F0"/>
                </a:solidFill>
              </a:rPr>
              <a:t>layer</a:t>
            </a:r>
            <a:r>
              <a:rPr lang="en-US" sz="2000" dirty="0" smtClean="0"/>
              <a:t> 504 </a:t>
            </a:r>
            <a:r>
              <a:rPr lang="en-US" sz="2000" dirty="0"/>
              <a:t>µm </a:t>
            </a:r>
            <a:r>
              <a:rPr lang="en-US" sz="2000" dirty="0" smtClean="0"/>
              <a:t>thick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2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Between </a:t>
            </a:r>
            <a:r>
              <a:rPr lang="en-US" sz="2000" dirty="0"/>
              <a:t>the coils and </a:t>
            </a:r>
            <a:r>
              <a:rPr lang="en-US" sz="2000" dirty="0" smtClean="0"/>
              <a:t>collars: </a:t>
            </a:r>
            <a:r>
              <a:rPr lang="en-US" sz="2000" dirty="0" smtClean="0">
                <a:solidFill>
                  <a:srgbClr val="00B0F0"/>
                </a:solidFill>
              </a:rPr>
              <a:t>5 </a:t>
            </a:r>
            <a:r>
              <a:rPr lang="en-US" sz="2000" dirty="0">
                <a:solidFill>
                  <a:srgbClr val="00B0F0"/>
                </a:solidFill>
              </a:rPr>
              <a:t>layers of </a:t>
            </a:r>
            <a:r>
              <a:rPr lang="en-US" sz="2000" dirty="0" err="1" smtClean="0">
                <a:solidFill>
                  <a:srgbClr val="00B0F0"/>
                </a:solidFill>
              </a:rPr>
              <a:t>kapton</a:t>
            </a:r>
            <a:r>
              <a:rPr lang="en-US" sz="2000" dirty="0" smtClean="0"/>
              <a:t> 125 </a:t>
            </a:r>
            <a:r>
              <a:rPr lang="en-US" sz="2000" dirty="0"/>
              <a:t>µm thick </a:t>
            </a:r>
            <a:r>
              <a:rPr lang="en-US" sz="2000" dirty="0" smtClean="0">
                <a:solidFill>
                  <a:srgbClr val="00B050"/>
                </a:solidFill>
              </a:rPr>
              <a:t>modeled</a:t>
            </a:r>
            <a:r>
              <a:rPr lang="en-US" sz="2000" dirty="0" smtClean="0"/>
              <a:t> </a:t>
            </a:r>
            <a:r>
              <a:rPr lang="en-US" sz="2000" dirty="0"/>
              <a:t>by </a:t>
            </a:r>
            <a:r>
              <a:rPr lang="en-US" sz="2000" dirty="0">
                <a:solidFill>
                  <a:srgbClr val="00B0F0"/>
                </a:solidFill>
              </a:rPr>
              <a:t>one </a:t>
            </a:r>
            <a:r>
              <a:rPr lang="en-US" sz="2000" dirty="0" smtClean="0">
                <a:solidFill>
                  <a:srgbClr val="00B0F0"/>
                </a:solidFill>
              </a:rPr>
              <a:t>layer </a:t>
            </a:r>
          </a:p>
          <a:p>
            <a:r>
              <a:rPr lang="en-US" sz="2000" dirty="0" smtClean="0"/>
              <a:t>      625 </a:t>
            </a:r>
            <a:r>
              <a:rPr lang="en-US" sz="2000" dirty="0"/>
              <a:t>µm </a:t>
            </a:r>
            <a:r>
              <a:rPr lang="en-US" sz="2000" dirty="0" smtClean="0"/>
              <a:t>thick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2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</a:rPr>
              <a:t>Titanium </a:t>
            </a:r>
            <a:r>
              <a:rPr lang="en-US" sz="2000" dirty="0" smtClean="0">
                <a:solidFill>
                  <a:srgbClr val="00B0F0"/>
                </a:solidFill>
              </a:rPr>
              <a:t>pole piece</a:t>
            </a:r>
            <a:r>
              <a:rPr lang="en-US" sz="2000" dirty="0" smtClean="0"/>
              <a:t> </a:t>
            </a:r>
            <a:r>
              <a:rPr lang="en-US" sz="2000" dirty="0" smtClean="0"/>
              <a:t>is taken </a:t>
            </a:r>
            <a:r>
              <a:rPr lang="en-US" sz="2000" dirty="0" smtClean="0">
                <a:solidFill>
                  <a:srgbClr val="00B050"/>
                </a:solidFill>
              </a:rPr>
              <a:t>4 %</a:t>
            </a:r>
            <a:r>
              <a:rPr lang="en-US" sz="2000" dirty="0" smtClean="0"/>
              <a:t> open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2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</a:rPr>
              <a:t>Collars and yoke laminations</a:t>
            </a:r>
            <a:r>
              <a:rPr lang="en-US" sz="2000" dirty="0" smtClean="0"/>
              <a:t> are taken </a:t>
            </a:r>
            <a:r>
              <a:rPr lang="en-US" sz="2000" dirty="0" smtClean="0">
                <a:solidFill>
                  <a:srgbClr val="00B050"/>
                </a:solidFill>
              </a:rPr>
              <a:t>2 %</a:t>
            </a:r>
            <a:r>
              <a:rPr lang="en-US" sz="2000" dirty="0" smtClean="0"/>
              <a:t> </a:t>
            </a:r>
            <a:r>
              <a:rPr lang="en-US" sz="2000" dirty="0" smtClean="0"/>
              <a:t>open</a:t>
            </a:r>
          </a:p>
          <a:p>
            <a:endParaRPr lang="en-US" sz="12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Annular space 1 – 1.5 mm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295400" y="838200"/>
            <a:ext cx="6400800" cy="76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924800" cy="5943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GB" dirty="0" smtClean="0"/>
              <a:t>7th Collimation Upgrade Specification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C66-20B1-48E2-8BBE-A4DBCE6307A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>
            <a:noAutofit/>
          </a:bodyPr>
          <a:lstStyle/>
          <a:p>
            <a:r>
              <a:rPr lang="en-US" sz="3600" dirty="0"/>
              <a:t>11 T Nb</a:t>
            </a:r>
            <a:r>
              <a:rPr lang="en-US" sz="3600" baseline="-25000" dirty="0"/>
              <a:t>3</a:t>
            </a:r>
            <a:r>
              <a:rPr lang="en-US" sz="3600" dirty="0"/>
              <a:t>Sn </a:t>
            </a:r>
            <a:r>
              <a:rPr lang="en-US" sz="3600" dirty="0" smtClean="0"/>
              <a:t>magnet thermal </a:t>
            </a:r>
            <a:r>
              <a:rPr lang="en-US" sz="3600" dirty="0"/>
              <a:t>model </a:t>
            </a:r>
            <a:r>
              <a:rPr lang="en-US" sz="3600" dirty="0" smtClean="0"/>
              <a:t>(2/5)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295400" y="838200"/>
            <a:ext cx="6400800" cy="76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1143000"/>
            <a:ext cx="8166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Input: assumed heat </a:t>
            </a:r>
            <a:r>
              <a:rPr lang="en-US" sz="2400" dirty="0" smtClean="0"/>
              <a:t>load </a:t>
            </a:r>
            <a:r>
              <a:rPr lang="en-US" sz="2400" dirty="0" smtClean="0"/>
              <a:t>distribution corresponding </a:t>
            </a:r>
            <a:r>
              <a:rPr lang="en-US" sz="2400" dirty="0" smtClean="0"/>
              <a:t>to 1.5 W/m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GB" dirty="0" smtClean="0"/>
              <a:t>7th Collimation Upgrade Specification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C66-20B1-48E2-8BBE-A4DBCE6307A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95400" y="838200"/>
            <a:ext cx="6400800" cy="76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>
            <a:noAutofit/>
          </a:bodyPr>
          <a:lstStyle/>
          <a:p>
            <a:r>
              <a:rPr lang="en-US" sz="3600" dirty="0"/>
              <a:t>11 T Nb</a:t>
            </a:r>
            <a:r>
              <a:rPr lang="en-US" sz="3600" baseline="-25000" dirty="0"/>
              <a:t>3</a:t>
            </a:r>
            <a:r>
              <a:rPr lang="en-US" sz="3600" dirty="0"/>
              <a:t>Sn </a:t>
            </a:r>
            <a:r>
              <a:rPr lang="en-US" sz="3600" dirty="0" smtClean="0"/>
              <a:t>magnet thermal </a:t>
            </a:r>
            <a:r>
              <a:rPr lang="en-US" sz="3600" dirty="0"/>
              <a:t>model </a:t>
            </a:r>
            <a:r>
              <a:rPr lang="en-US" sz="3600" dirty="0" smtClean="0"/>
              <a:t>(3/5)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GB" dirty="0" smtClean="0"/>
              <a:t>7th Collimation Upgrade Specification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C66-20B1-48E2-8BBE-A4DBCE6307A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838200"/>
            <a:ext cx="6400800" cy="76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44" name="Rectangle 160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352" name="Rectangle 160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354" name="Rectangle 16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356" name="Rectangle 16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358" name="Rectangle 16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6" name="Title 9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>
            <a:noAutofit/>
          </a:bodyPr>
          <a:lstStyle/>
          <a:p>
            <a:r>
              <a:rPr lang="en-US" sz="3600" dirty="0"/>
              <a:t>11 T Nb</a:t>
            </a:r>
            <a:r>
              <a:rPr lang="en-US" sz="3600" baseline="-25000" dirty="0"/>
              <a:t>3</a:t>
            </a:r>
            <a:r>
              <a:rPr lang="en-US" sz="3600" dirty="0"/>
              <a:t>Sn thermal model </a:t>
            </a:r>
            <a:r>
              <a:rPr lang="en-US" sz="3600" dirty="0" smtClean="0"/>
              <a:t>(4/5)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6019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Maximum Temperature </a:t>
            </a:r>
            <a:r>
              <a:rPr lang="en-GB" dirty="0" smtClean="0">
                <a:solidFill>
                  <a:srgbClr val="00B0F0"/>
                </a:solidFill>
              </a:rPr>
              <a:t>2.39 K</a:t>
            </a:r>
            <a:r>
              <a:rPr lang="en-GB" dirty="0" smtClean="0"/>
              <a:t> at </a:t>
            </a:r>
            <a:r>
              <a:rPr lang="en-GB" dirty="0" err="1" smtClean="0"/>
              <a:t>midplane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GB" dirty="0" smtClean="0"/>
              <a:t>7th Collimation Upgrade Specification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5C66-20B1-48E2-8BBE-A4DBCE6307A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838200"/>
            <a:ext cx="6400800" cy="76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87362"/>
          </a:xfrm>
        </p:spPr>
        <p:txBody>
          <a:bodyPr>
            <a:noAutofit/>
          </a:bodyPr>
          <a:lstStyle/>
          <a:p>
            <a:r>
              <a:rPr lang="en-US" sz="3600" dirty="0"/>
              <a:t>11 T Nb</a:t>
            </a:r>
            <a:r>
              <a:rPr lang="en-US" sz="3600" baseline="-25000" dirty="0"/>
              <a:t>3</a:t>
            </a:r>
            <a:r>
              <a:rPr lang="en-US" sz="3600" dirty="0"/>
              <a:t>Sn thermal model </a:t>
            </a:r>
            <a:r>
              <a:rPr lang="en-US" sz="3600" dirty="0" smtClean="0"/>
              <a:t>(5/5)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3384590"/>
            <a:ext cx="5495415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>
                <a:solidFill>
                  <a:srgbClr val="00B050"/>
                </a:solidFill>
              </a:rPr>
              <a:t>Next to be done:</a:t>
            </a:r>
          </a:p>
          <a:p>
            <a:endParaRPr lang="en-US" sz="1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	simulations with the real heat load</a:t>
            </a:r>
            <a:endParaRPr lang="en-US" sz="2000" dirty="0"/>
          </a:p>
          <a:p>
            <a:endParaRPr lang="en-US" sz="10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	more precise homogenization of the cable</a:t>
            </a:r>
          </a:p>
          <a:p>
            <a:endParaRPr lang="en-US" sz="1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	</a:t>
            </a:r>
            <a:r>
              <a:rPr lang="en-US" sz="2000" dirty="0" smtClean="0"/>
              <a:t>quench analysis to determine:</a:t>
            </a:r>
          </a:p>
          <a:p>
            <a:endParaRPr lang="en-US" sz="1000" dirty="0"/>
          </a:p>
          <a:p>
            <a:r>
              <a:rPr lang="en-US" sz="2000" dirty="0" smtClean="0"/>
              <a:t>		- holes in titanium piece needed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- maximum pressure reached</a:t>
            </a:r>
            <a:endParaRPr lang="en-US" sz="2000" dirty="0"/>
          </a:p>
          <a:p>
            <a:endParaRPr lang="en-US" sz="10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	</a:t>
            </a:r>
            <a:r>
              <a:rPr lang="en-US" sz="2000" dirty="0" smtClean="0"/>
              <a:t>transient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214497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u="sng" dirty="0" smtClean="0">
                <a:solidFill>
                  <a:srgbClr val="00B050"/>
                </a:solidFill>
              </a:rPr>
              <a:t>Conclusions:</a:t>
            </a:r>
          </a:p>
          <a:p>
            <a:endParaRPr lang="en-GB" sz="1000" dirty="0" smtClean="0"/>
          </a:p>
          <a:p>
            <a:r>
              <a:rPr lang="en-GB" dirty="0" smtClean="0"/>
              <a:t>T-map-results invariant of annular space in range 1 – 1.5 mm</a:t>
            </a:r>
          </a:p>
          <a:p>
            <a:r>
              <a:rPr lang="en-GB" dirty="0" smtClean="0"/>
              <a:t>T-map-results invariant pole piece opening in range 1 – 4 %</a:t>
            </a:r>
          </a:p>
          <a:p>
            <a:endParaRPr lang="en-GB" sz="1000" i="1" dirty="0" smtClean="0"/>
          </a:p>
          <a:p>
            <a:r>
              <a:rPr lang="en-GB" i="1" dirty="0" smtClean="0"/>
              <a:t>With respect to LHC main dipole construction we assume that  </a:t>
            </a:r>
            <a:r>
              <a:rPr lang="en-GB" i="1" dirty="0" smtClean="0">
                <a:solidFill>
                  <a:srgbClr val="00B050"/>
                </a:solidFill>
              </a:rPr>
              <a:t>1.5 mm annular space and 4 % pole piece opening</a:t>
            </a:r>
            <a:r>
              <a:rPr lang="en-GB" i="1" dirty="0" smtClean="0"/>
              <a:t> are </a:t>
            </a:r>
            <a:r>
              <a:rPr lang="en-GB" i="1" dirty="0" smtClean="0">
                <a:solidFill>
                  <a:srgbClr val="00B0F0"/>
                </a:solidFill>
              </a:rPr>
              <a:t>safe to cope with quench overpressure</a:t>
            </a:r>
            <a:r>
              <a:rPr lang="en-GB" i="1" dirty="0" smtClean="0"/>
              <a:t>.</a:t>
            </a:r>
          </a:p>
          <a:p>
            <a:r>
              <a:rPr lang="en-GB" dirty="0" smtClean="0"/>
              <a:t>Could be minimized, but would need verification (to be done)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5161</TotalTime>
  <Words>290</Words>
  <Application>Microsoft Office PowerPoint</Application>
  <PresentationFormat>On-screen Show (4:3)</PresentationFormat>
  <Paragraphs>62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11 T Nb3Sn magnet thermal model (1/5)</vt:lpstr>
      <vt:lpstr>11 T Nb3Sn magnet thermal model (2/5)</vt:lpstr>
      <vt:lpstr>11 T Nb3Sn magnet thermal model (3/5)</vt:lpstr>
      <vt:lpstr>11 T Nb3Sn thermal model (4/5)</vt:lpstr>
      <vt:lpstr>11 T Nb3Sn thermal model (5/5)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Porous magnet</dc:title>
  <dc:creator>herve allain</dc:creator>
  <cp:lastModifiedBy>Herve Allain</cp:lastModifiedBy>
  <cp:revision>329</cp:revision>
  <dcterms:created xsi:type="dcterms:W3CDTF">2011-02-28T13:08:42Z</dcterms:created>
  <dcterms:modified xsi:type="dcterms:W3CDTF">2012-05-25T08:20:03Z</dcterms:modified>
</cp:coreProperties>
</file>